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4.xml" ContentType="application/vnd.openxmlformats-officedocument.drawingml.chartshapes+xml"/>
  <Override PartName="/ppt/notesSlides/notesSlide7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9"/>
  </p:notesMasterIdLst>
  <p:handoutMasterIdLst>
    <p:handoutMasterId r:id="rId170"/>
  </p:handoutMasterIdLst>
  <p:sldIdLst>
    <p:sldId id="8426" r:id="rId2"/>
    <p:sldId id="5206" r:id="rId3"/>
    <p:sldId id="8424" r:id="rId4"/>
    <p:sldId id="8429" r:id="rId5"/>
    <p:sldId id="8427" r:id="rId6"/>
    <p:sldId id="7995" r:id="rId7"/>
    <p:sldId id="8235" r:id="rId8"/>
    <p:sldId id="8462" r:id="rId9"/>
    <p:sldId id="8463" r:id="rId10"/>
    <p:sldId id="983" r:id="rId11"/>
    <p:sldId id="3719" r:id="rId12"/>
    <p:sldId id="3721" r:id="rId13"/>
    <p:sldId id="3722" r:id="rId14"/>
    <p:sldId id="4894" r:id="rId15"/>
    <p:sldId id="4895" r:id="rId16"/>
    <p:sldId id="4699" r:id="rId17"/>
    <p:sldId id="7750" r:id="rId18"/>
    <p:sldId id="5521" r:id="rId19"/>
    <p:sldId id="5924" r:id="rId20"/>
    <p:sldId id="5923" r:id="rId21"/>
    <p:sldId id="7749" r:id="rId22"/>
    <p:sldId id="8399" r:id="rId23"/>
    <p:sldId id="8415" r:id="rId24"/>
    <p:sldId id="7297" r:id="rId25"/>
    <p:sldId id="8407" r:id="rId26"/>
    <p:sldId id="8363" r:id="rId27"/>
    <p:sldId id="1026" r:id="rId28"/>
    <p:sldId id="8460" r:id="rId29"/>
    <p:sldId id="8461" r:id="rId30"/>
    <p:sldId id="8419" r:id="rId31"/>
    <p:sldId id="8420" r:id="rId32"/>
    <p:sldId id="8421" r:id="rId33"/>
    <p:sldId id="336" r:id="rId34"/>
    <p:sldId id="8155" r:id="rId35"/>
    <p:sldId id="685" r:id="rId36"/>
    <p:sldId id="745" r:id="rId37"/>
    <p:sldId id="690" r:id="rId38"/>
    <p:sldId id="733" r:id="rId39"/>
    <p:sldId id="8417" r:id="rId40"/>
    <p:sldId id="8418" r:id="rId41"/>
    <p:sldId id="687" r:id="rId42"/>
    <p:sldId id="688" r:id="rId43"/>
    <p:sldId id="691" r:id="rId44"/>
    <p:sldId id="693" r:id="rId45"/>
    <p:sldId id="735" r:id="rId46"/>
    <p:sldId id="736" r:id="rId47"/>
    <p:sldId id="8416" r:id="rId48"/>
    <p:sldId id="730" r:id="rId49"/>
    <p:sldId id="729" r:id="rId50"/>
    <p:sldId id="8464" r:id="rId51"/>
    <p:sldId id="404" r:id="rId52"/>
    <p:sldId id="408" r:id="rId53"/>
    <p:sldId id="390" r:id="rId54"/>
    <p:sldId id="341" r:id="rId55"/>
    <p:sldId id="389" r:id="rId56"/>
    <p:sldId id="378" r:id="rId57"/>
    <p:sldId id="352" r:id="rId58"/>
    <p:sldId id="359" r:id="rId59"/>
    <p:sldId id="355" r:id="rId60"/>
    <p:sldId id="365" r:id="rId61"/>
    <p:sldId id="356" r:id="rId62"/>
    <p:sldId id="366" r:id="rId63"/>
    <p:sldId id="330" r:id="rId64"/>
    <p:sldId id="414" r:id="rId65"/>
    <p:sldId id="411" r:id="rId66"/>
    <p:sldId id="367" r:id="rId67"/>
    <p:sldId id="8423" r:id="rId68"/>
    <p:sldId id="8425" r:id="rId69"/>
    <p:sldId id="8430" r:id="rId70"/>
    <p:sldId id="257" r:id="rId71"/>
    <p:sldId id="755" r:id="rId72"/>
    <p:sldId id="741" r:id="rId73"/>
    <p:sldId id="7123" r:id="rId74"/>
    <p:sldId id="260" r:id="rId75"/>
    <p:sldId id="418" r:id="rId76"/>
    <p:sldId id="743" r:id="rId77"/>
    <p:sldId id="7125" r:id="rId78"/>
    <p:sldId id="334" r:id="rId79"/>
    <p:sldId id="8431" r:id="rId80"/>
    <p:sldId id="752" r:id="rId81"/>
    <p:sldId id="8432" r:id="rId82"/>
    <p:sldId id="8433" r:id="rId83"/>
    <p:sldId id="7126" r:id="rId84"/>
    <p:sldId id="7127" r:id="rId85"/>
    <p:sldId id="8434" r:id="rId86"/>
    <p:sldId id="8435" r:id="rId87"/>
    <p:sldId id="7128" r:id="rId88"/>
    <p:sldId id="753" r:id="rId89"/>
    <p:sldId id="7130" r:id="rId90"/>
    <p:sldId id="8436" r:id="rId91"/>
    <p:sldId id="8437" r:id="rId92"/>
    <p:sldId id="7131" r:id="rId93"/>
    <p:sldId id="8438" r:id="rId94"/>
    <p:sldId id="754" r:id="rId95"/>
    <p:sldId id="7129" r:id="rId96"/>
    <p:sldId id="8439" r:id="rId97"/>
    <p:sldId id="8440" r:id="rId98"/>
    <p:sldId id="747" r:id="rId99"/>
    <p:sldId id="8441" r:id="rId100"/>
    <p:sldId id="262" r:id="rId101"/>
    <p:sldId id="368" r:id="rId102"/>
    <p:sldId id="333" r:id="rId103"/>
    <p:sldId id="380" r:id="rId104"/>
    <p:sldId id="8442" r:id="rId105"/>
    <p:sldId id="373" r:id="rId106"/>
    <p:sldId id="410" r:id="rId107"/>
    <p:sldId id="8443" r:id="rId108"/>
    <p:sldId id="415" r:id="rId109"/>
    <p:sldId id="417" r:id="rId110"/>
    <p:sldId id="335" r:id="rId111"/>
    <p:sldId id="8444" r:id="rId112"/>
    <p:sldId id="8445" r:id="rId113"/>
    <p:sldId id="8446" r:id="rId114"/>
    <p:sldId id="338" r:id="rId115"/>
    <p:sldId id="8447" r:id="rId116"/>
    <p:sldId id="386" r:id="rId117"/>
    <p:sldId id="345" r:id="rId118"/>
    <p:sldId id="393" r:id="rId119"/>
    <p:sldId id="339" r:id="rId120"/>
    <p:sldId id="360" r:id="rId121"/>
    <p:sldId id="347" r:id="rId122"/>
    <p:sldId id="403" r:id="rId123"/>
    <p:sldId id="413" r:id="rId124"/>
    <p:sldId id="8448" r:id="rId125"/>
    <p:sldId id="351" r:id="rId126"/>
    <p:sldId id="8449" r:id="rId127"/>
    <p:sldId id="8450" r:id="rId128"/>
    <p:sldId id="8451" r:id="rId129"/>
    <p:sldId id="8452" r:id="rId130"/>
    <p:sldId id="8453" r:id="rId131"/>
    <p:sldId id="8454" r:id="rId132"/>
    <p:sldId id="8455" r:id="rId133"/>
    <p:sldId id="8456" r:id="rId134"/>
    <p:sldId id="8457" r:id="rId135"/>
    <p:sldId id="8458" r:id="rId136"/>
    <p:sldId id="357" r:id="rId137"/>
    <p:sldId id="8459" r:id="rId138"/>
    <p:sldId id="385" r:id="rId139"/>
    <p:sldId id="412" r:id="rId140"/>
    <p:sldId id="332" r:id="rId141"/>
    <p:sldId id="349" r:id="rId142"/>
    <p:sldId id="370" r:id="rId143"/>
    <p:sldId id="350" r:id="rId144"/>
    <p:sldId id="312" r:id="rId145"/>
    <p:sldId id="375" r:id="rId146"/>
    <p:sldId id="406" r:id="rId147"/>
    <p:sldId id="363" r:id="rId148"/>
    <p:sldId id="391" r:id="rId149"/>
    <p:sldId id="405" r:id="rId150"/>
    <p:sldId id="396" r:id="rId151"/>
    <p:sldId id="353" r:id="rId152"/>
    <p:sldId id="361" r:id="rId153"/>
    <p:sldId id="362" r:id="rId154"/>
    <p:sldId id="397" r:id="rId155"/>
    <p:sldId id="398" r:id="rId156"/>
    <p:sldId id="399" r:id="rId157"/>
    <p:sldId id="400" r:id="rId158"/>
    <p:sldId id="401" r:id="rId159"/>
    <p:sldId id="379" r:id="rId160"/>
    <p:sldId id="409" r:id="rId161"/>
    <p:sldId id="394" r:id="rId162"/>
    <p:sldId id="395" r:id="rId163"/>
    <p:sldId id="419" r:id="rId164"/>
    <p:sldId id="420" r:id="rId165"/>
    <p:sldId id="421" r:id="rId166"/>
    <p:sldId id="422" r:id="rId167"/>
    <p:sldId id="423" r:id="rId1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D0E07-3428-DF42-BAE5-156018F4120F}">
          <p14:sldIdLst>
            <p14:sldId id="8426"/>
            <p14:sldId id="5206"/>
            <p14:sldId id="8424"/>
          </p14:sldIdLst>
        </p14:section>
        <p14:section name="Intro" id="{355EED34-3CCD-9B4B-AAA5-BADAFB5D57ED}">
          <p14:sldIdLst>
            <p14:sldId id="8429"/>
            <p14:sldId id="8427"/>
            <p14:sldId id="7995"/>
            <p14:sldId id="8235"/>
            <p14:sldId id="8462"/>
            <p14:sldId id="8463"/>
            <p14:sldId id="983"/>
          </p14:sldIdLst>
        </p14:section>
        <p14:section name="streamofpapers" id="{20D6D2A7-D810-DE40-9522-53A490BC1D73}">
          <p14:sldIdLst>
            <p14:sldId id="3719"/>
            <p14:sldId id="3721"/>
            <p14:sldId id="3722"/>
            <p14:sldId id="4894"/>
            <p14:sldId id="4895"/>
            <p14:sldId id="4699"/>
            <p14:sldId id="7750"/>
            <p14:sldId id="5521"/>
            <p14:sldId id="5924"/>
            <p14:sldId id="5923"/>
            <p14:sldId id="7749"/>
            <p14:sldId id="8399"/>
            <p14:sldId id="8415"/>
            <p14:sldId id="7297"/>
            <p14:sldId id="8407"/>
            <p14:sldId id="8363"/>
          </p14:sldIdLst>
        </p14:section>
        <p14:section name="problem definition" id="{16781BF9-F8C0-504E-A251-D41C93D35B6C}">
          <p14:sldIdLst>
            <p14:sldId id="1026"/>
            <p14:sldId id="8460"/>
            <p14:sldId id="8461"/>
            <p14:sldId id="8419"/>
            <p14:sldId id="8420"/>
            <p14:sldId id="8421"/>
            <p14:sldId id="336"/>
          </p14:sldIdLst>
        </p14:section>
        <p14:section name="abacus" id="{449701ED-0D81-B041-A8A9-D1BB37A1724E}">
          <p14:sldIdLst>
            <p14:sldId id="8155"/>
            <p14:sldId id="685"/>
            <p14:sldId id="745"/>
            <p14:sldId id="690"/>
            <p14:sldId id="733"/>
            <p14:sldId id="8417"/>
            <p14:sldId id="8418"/>
            <p14:sldId id="687"/>
            <p14:sldId id="688"/>
            <p14:sldId id="691"/>
            <p14:sldId id="693"/>
            <p14:sldId id="735"/>
            <p14:sldId id="736"/>
            <p14:sldId id="8416"/>
            <p14:sldId id="730"/>
            <p14:sldId id="729"/>
          </p14:sldIdLst>
        </p14:section>
        <p14:section name="comet" id="{361F8912-857A-004A-9143-C0C7EE5738EA}">
          <p14:sldIdLst>
            <p14:sldId id="8464"/>
            <p14:sldId id="404"/>
            <p14:sldId id="408"/>
            <p14:sldId id="390"/>
            <p14:sldId id="341"/>
            <p14:sldId id="389"/>
            <p14:sldId id="378"/>
            <p14:sldId id="352"/>
            <p14:sldId id="359"/>
            <p14:sldId id="355"/>
            <p14:sldId id="365"/>
            <p14:sldId id="356"/>
            <p14:sldId id="366"/>
            <p14:sldId id="330"/>
            <p14:sldId id="414"/>
            <p14:sldId id="411"/>
            <p14:sldId id="367"/>
          </p14:sldIdLst>
        </p14:section>
        <p14:section name="backups" id="{967D2E5D-7601-A340-B4DA-3B6F90AAC79C}">
          <p14:sldIdLst>
            <p14:sldId id="8423"/>
            <p14:sldId id="8425"/>
            <p14:sldId id="8430"/>
            <p14:sldId id="257"/>
            <p14:sldId id="755"/>
            <p14:sldId id="741"/>
            <p14:sldId id="7123"/>
            <p14:sldId id="260"/>
            <p14:sldId id="418"/>
            <p14:sldId id="743"/>
            <p14:sldId id="7125"/>
            <p14:sldId id="334"/>
            <p14:sldId id="8431"/>
            <p14:sldId id="752"/>
            <p14:sldId id="8432"/>
            <p14:sldId id="8433"/>
            <p14:sldId id="7126"/>
            <p14:sldId id="7127"/>
            <p14:sldId id="8434"/>
            <p14:sldId id="8435"/>
            <p14:sldId id="7128"/>
            <p14:sldId id="753"/>
            <p14:sldId id="7130"/>
            <p14:sldId id="8436"/>
            <p14:sldId id="8437"/>
            <p14:sldId id="7131"/>
            <p14:sldId id="8438"/>
            <p14:sldId id="754"/>
            <p14:sldId id="7129"/>
            <p14:sldId id="8439"/>
            <p14:sldId id="8440"/>
            <p14:sldId id="747"/>
            <p14:sldId id="8441"/>
            <p14:sldId id="262"/>
            <p14:sldId id="368"/>
            <p14:sldId id="333"/>
            <p14:sldId id="380"/>
            <p14:sldId id="8442"/>
            <p14:sldId id="373"/>
            <p14:sldId id="410"/>
            <p14:sldId id="8443"/>
            <p14:sldId id="415"/>
            <p14:sldId id="417"/>
            <p14:sldId id="335"/>
            <p14:sldId id="8444"/>
            <p14:sldId id="8445"/>
            <p14:sldId id="8446"/>
            <p14:sldId id="338"/>
            <p14:sldId id="8447"/>
            <p14:sldId id="386"/>
            <p14:sldId id="345"/>
            <p14:sldId id="393"/>
            <p14:sldId id="339"/>
            <p14:sldId id="360"/>
            <p14:sldId id="347"/>
            <p14:sldId id="403"/>
            <p14:sldId id="413"/>
            <p14:sldId id="8448"/>
            <p14:sldId id="351"/>
            <p14:sldId id="8449"/>
            <p14:sldId id="8450"/>
            <p14:sldId id="8451"/>
            <p14:sldId id="8452"/>
            <p14:sldId id="8453"/>
            <p14:sldId id="8454"/>
            <p14:sldId id="8455"/>
            <p14:sldId id="8456"/>
            <p14:sldId id="8457"/>
            <p14:sldId id="8458"/>
            <p14:sldId id="357"/>
            <p14:sldId id="8459"/>
            <p14:sldId id="385"/>
            <p14:sldId id="412"/>
            <p14:sldId id="332"/>
            <p14:sldId id="349"/>
            <p14:sldId id="370"/>
            <p14:sldId id="350"/>
            <p14:sldId id="312"/>
            <p14:sldId id="375"/>
            <p14:sldId id="406"/>
            <p14:sldId id="363"/>
            <p14:sldId id="391"/>
            <p14:sldId id="405"/>
            <p14:sldId id="396"/>
            <p14:sldId id="353"/>
            <p14:sldId id="361"/>
            <p14:sldId id="362"/>
            <p14:sldId id="397"/>
            <p14:sldId id="398"/>
            <p14:sldId id="399"/>
            <p14:sldId id="400"/>
            <p14:sldId id="401"/>
            <p14:sldId id="379"/>
            <p14:sldId id="409"/>
            <p14:sldId id="394"/>
            <p14:sldId id="395"/>
            <p14:sldId id="419"/>
            <p14:sldId id="420"/>
            <p14:sldId id="421"/>
            <p14:sldId id="422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3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98"/>
    <a:srgbClr val="007798"/>
    <a:srgbClr val="1F73C7"/>
    <a:srgbClr val="0508CE"/>
    <a:srgbClr val="990063"/>
    <a:srgbClr val="FF0004"/>
    <a:srgbClr val="007799"/>
    <a:srgbClr val="BA8F72"/>
    <a:srgbClr val="2F5597"/>
    <a:srgbClr val="99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4"/>
    <p:restoredTop sz="84762"/>
  </p:normalViewPr>
  <p:slideViewPr>
    <p:cSldViewPr snapToGrid="0">
      <p:cViewPr varScale="1">
        <p:scale>
          <a:sx n="103" d="100"/>
          <a:sy n="103" d="100"/>
        </p:scale>
        <p:origin x="1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commentAuthors" Target="commentAuthor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CoMeT</c:v>
                </c:pt>
              </c:strCache>
            </c:strRef>
          </c:tx>
          <c:spPr>
            <a:solidFill>
              <a:srgbClr val="7A62E7"/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Sayfa1!$A$2:$A$3</c:f>
              <c:strCache>
                <c:ptCount val="2"/>
                <c:pt idx="0">
                  <c:v>1K</c:v>
                </c:pt>
                <c:pt idx="1">
                  <c:v>125</c:v>
                </c:pt>
              </c:strCache>
            </c:strRef>
          </c:cat>
          <c:val>
            <c:numRef>
              <c:f>Sayfa1!$B$2:$B$3</c:f>
              <c:numCache>
                <c:formatCode>General</c:formatCode>
                <c:ptCount val="2"/>
                <c:pt idx="0">
                  <c:v>0.09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00-473B-81C9-4879B086259F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Graphene</c:v>
                </c:pt>
              </c:strCache>
            </c:strRef>
          </c:tx>
          <c:spPr>
            <a:solidFill>
              <a:srgbClr val="6292F7"/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1095068800826817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100-473B-81C9-4879B08625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Sayfa1!$A$2:$A$3</c:f>
              <c:strCache>
                <c:ptCount val="2"/>
                <c:pt idx="0">
                  <c:v>1K</c:v>
                </c:pt>
                <c:pt idx="1">
                  <c:v>125</c:v>
                </c:pt>
              </c:strCache>
            </c:strRef>
          </c:cat>
          <c:val>
            <c:numRef>
              <c:f>Sayfa1!$C$2:$C$3</c:f>
              <c:numCache>
                <c:formatCode>General</c:formatCode>
                <c:ptCount val="2"/>
                <c:pt idx="0">
                  <c:v>0.49</c:v>
                </c:pt>
                <c:pt idx="1">
                  <c:v>4.8899999999999997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00-473B-81C9-4879B086259F}"/>
            </c:ext>
          </c:extLst>
        </c:ser>
        <c:ser>
          <c:idx val="2"/>
          <c:order val="2"/>
          <c:tx>
            <c:strRef>
              <c:f>Sayfa1!$D$1</c:f>
              <c:strCache>
                <c:ptCount val="1"/>
                <c:pt idx="0">
                  <c:v>Hydra</c:v>
                </c:pt>
              </c:strCache>
            </c:strRef>
          </c:tx>
          <c:spPr>
            <a:solidFill>
              <a:srgbClr val="E1257C"/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Sayfa1!$A$2:$A$3</c:f>
              <c:strCache>
                <c:ptCount val="2"/>
                <c:pt idx="0">
                  <c:v>1K</c:v>
                </c:pt>
                <c:pt idx="1">
                  <c:v>125</c:v>
                </c:pt>
              </c:strCache>
            </c:strRef>
          </c:cat>
          <c:val>
            <c:numRef>
              <c:f>Sayfa1!$D$2:$D$3</c:f>
              <c:numCache>
                <c:formatCode>General</c:formatCode>
                <c:ptCount val="2"/>
                <c:pt idx="0">
                  <c:v>0.08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00-473B-81C9-4879B08625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14"/>
        <c:axId val="1369267167"/>
        <c:axId val="1061257711"/>
      </c:barChart>
      <c:catAx>
        <c:axId val="13692671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RowHammer Threshold</a:t>
                </a:r>
                <a:endParaRPr lang="tr-TR"/>
              </a:p>
            </c:rich>
          </c:tx>
          <c:layout>
            <c:manualLayout>
              <c:xMode val="edge"/>
              <c:yMode val="edge"/>
              <c:x val="0.39572736220472443"/>
              <c:y val="0.858282992775757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257711"/>
        <c:crosses val="autoZero"/>
        <c:auto val="1"/>
        <c:lblAlgn val="ctr"/>
        <c:lblOffset val="100"/>
        <c:noMultiLvlLbl val="0"/>
      </c:catAx>
      <c:valAx>
        <c:axId val="1061257711"/>
        <c:scaling>
          <c:orientation val="minMax"/>
          <c:max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Area Overhead (mm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  <a:endParaRPr lang="tr-T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9267167"/>
        <c:crosses val="autoZero"/>
        <c:crossBetween val="between"/>
        <c:majorUnit val="0.1"/>
        <c:minorUnit val="5.000000000000001E-2"/>
      </c:valAx>
      <c:spPr>
        <a:noFill/>
        <a:ln w="15875"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23024409448818897"/>
          <c:y val="0"/>
          <c:w val="0.56451164698162726"/>
          <c:h val="0.153820764745640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Normalized IPC</c:v>
                </c:pt>
              </c:strCache>
            </c:strRef>
          </c:tx>
          <c:spPr>
            <a:solidFill>
              <a:srgbClr val="FFAE3C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AE3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02-4FC6-9C93-B12B41C02A8A}"/>
              </c:ext>
            </c:extLst>
          </c:dPt>
          <c:dPt>
            <c:idx val="1"/>
            <c:invertIfNegative val="0"/>
            <c:bubble3D val="0"/>
            <c:spPr>
              <a:solidFill>
                <a:srgbClr val="FFAE3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702-4FC6-9C93-B12B41C02A8A}"/>
              </c:ext>
            </c:extLst>
          </c:dPt>
          <c:dPt>
            <c:idx val="2"/>
            <c:invertIfNegative val="0"/>
            <c:bubble3D val="0"/>
            <c:spPr>
              <a:solidFill>
                <a:srgbClr val="FFAE3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02-4FC6-9C93-B12B41C02A8A}"/>
              </c:ext>
            </c:extLst>
          </c:dPt>
          <c:dPt>
            <c:idx val="3"/>
            <c:invertIfNegative val="0"/>
            <c:bubble3D val="0"/>
            <c:spPr>
              <a:solidFill>
                <a:srgbClr val="FFAE3C"/>
              </a:solidFill>
              <a:ln w="254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702-4FC6-9C93-B12B41C02A8A}"/>
              </c:ext>
            </c:extLst>
          </c:dPt>
          <c:cat>
            <c:numRef>
              <c:f>Sayfa1!$A$2:$A$5</c:f>
              <c:numCache>
                <c:formatCode>General</c:formatCode>
                <c:ptCount val="4"/>
                <c:pt idx="0">
                  <c:v>1000</c:v>
                </c:pt>
                <c:pt idx="1">
                  <c:v>500</c:v>
                </c:pt>
                <c:pt idx="2">
                  <c:v>250</c:v>
                </c:pt>
                <c:pt idx="3">
                  <c:v>125</c:v>
                </c:pt>
              </c:numCache>
            </c:num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0.99809620990000003</c:v>
                </c:pt>
                <c:pt idx="1">
                  <c:v>0.99135666170000003</c:v>
                </c:pt>
                <c:pt idx="2">
                  <c:v>0.98131224309999998</c:v>
                </c:pt>
                <c:pt idx="3">
                  <c:v>0.95985832879999999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02-4FC6-9C93-B12B41C02A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axId val="1489952367"/>
        <c:axId val="1508058303"/>
      </c:barChart>
      <c:catAx>
        <c:axId val="1489952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baseline="0" dirty="0" err="1">
                    <a:latin typeface="Cambria" panose="02040503050406030204" pitchFamily="18" charset="0"/>
                  </a:rPr>
                  <a:t>RowHammer</a:t>
                </a:r>
                <a:r>
                  <a:rPr lang="en-US" baseline="0" dirty="0">
                    <a:latin typeface="Cambria" panose="02040503050406030204" pitchFamily="18" charset="0"/>
                  </a:rPr>
                  <a:t> Threshold</a:t>
                </a:r>
                <a:endParaRPr lang="tr-TR" baseline="-25000" dirty="0">
                  <a:latin typeface="Cambria" panose="020405030504060302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058303"/>
        <c:crosses val="autoZero"/>
        <c:auto val="1"/>
        <c:lblAlgn val="ctr"/>
        <c:lblOffset val="100"/>
        <c:noMultiLvlLbl val="0"/>
      </c:catAx>
      <c:valAx>
        <c:axId val="1508058303"/>
        <c:scaling>
          <c:orientation val="minMax"/>
          <c:max val="1.100000000000000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>
                    <a:latin typeface="Cambria" panose="02040503050406030204" pitchFamily="18" charset="0"/>
                  </a:rPr>
                  <a:t>Normalized IPC</a:t>
                </a:r>
                <a:endParaRPr lang="tr-TR" dirty="0">
                  <a:latin typeface="Cambria" panose="020405030504060302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9952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 sz="2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Normalized DRAM Energy</c:v>
                </c:pt>
              </c:strCache>
            </c:strRef>
          </c:tx>
          <c:spPr>
            <a:solidFill>
              <a:srgbClr val="E1257C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1257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CD0-40AD-B818-CC18E184C3FD}"/>
              </c:ext>
            </c:extLst>
          </c:dPt>
          <c:dPt>
            <c:idx val="1"/>
            <c:invertIfNegative val="0"/>
            <c:bubble3D val="0"/>
            <c:spPr>
              <a:solidFill>
                <a:srgbClr val="E1257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CD0-40AD-B818-CC18E184C3FD}"/>
              </c:ext>
            </c:extLst>
          </c:dPt>
          <c:dPt>
            <c:idx val="2"/>
            <c:invertIfNegative val="0"/>
            <c:bubble3D val="0"/>
            <c:spPr>
              <a:solidFill>
                <a:srgbClr val="E1257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CD0-40AD-B818-CC18E184C3FD}"/>
              </c:ext>
            </c:extLst>
          </c:dPt>
          <c:dPt>
            <c:idx val="3"/>
            <c:invertIfNegative val="0"/>
            <c:bubble3D val="0"/>
            <c:spPr>
              <a:solidFill>
                <a:srgbClr val="E1257C"/>
              </a:solidFill>
              <a:ln w="254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CD0-40AD-B818-CC18E184C3FD}"/>
              </c:ext>
            </c:extLst>
          </c:dPt>
          <c:cat>
            <c:numRef>
              <c:f>Sayfa1!$A$2:$A$5</c:f>
              <c:numCache>
                <c:formatCode>General</c:formatCode>
                <c:ptCount val="4"/>
                <c:pt idx="0">
                  <c:v>1000</c:v>
                </c:pt>
                <c:pt idx="1">
                  <c:v>500</c:v>
                </c:pt>
                <c:pt idx="2">
                  <c:v>250</c:v>
                </c:pt>
                <c:pt idx="3">
                  <c:v>125</c:v>
                </c:pt>
              </c:numCache>
            </c:numRef>
          </c:cat>
          <c:val>
            <c:numRef>
              <c:f>Sayfa1!$B$2:$B$5</c:f>
              <c:numCache>
                <c:formatCode>General</c:formatCode>
                <c:ptCount val="4"/>
                <c:pt idx="0">
                  <c:v>1.0008769070000001</c:v>
                </c:pt>
                <c:pt idx="1">
                  <c:v>1.0038771070000001</c:v>
                </c:pt>
                <c:pt idx="2">
                  <c:v>1.0088646459999999</c:v>
                </c:pt>
                <c:pt idx="3">
                  <c:v>1.0207473039999999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CD0-40AD-B818-CC18E184C3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axId val="1489952367"/>
        <c:axId val="1508058303"/>
      </c:barChart>
      <c:catAx>
        <c:axId val="1489952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 err="1">
                    <a:latin typeface="Cambria" panose="02040503050406030204" pitchFamily="18" charset="0"/>
                  </a:rPr>
                  <a:t>RowHammer</a:t>
                </a:r>
                <a:r>
                  <a:rPr lang="en-US" dirty="0">
                    <a:latin typeface="Cambria" panose="02040503050406030204" pitchFamily="18" charset="0"/>
                  </a:rPr>
                  <a:t> Threshold</a:t>
                </a:r>
                <a:endParaRPr lang="tr-TR" baseline="-25000" dirty="0">
                  <a:latin typeface="Cambria" panose="020405030504060302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058303"/>
        <c:crosses val="autoZero"/>
        <c:auto val="1"/>
        <c:lblAlgn val="ctr"/>
        <c:lblOffset val="100"/>
        <c:noMultiLvlLbl val="0"/>
      </c:catAx>
      <c:valAx>
        <c:axId val="1508058303"/>
        <c:scaling>
          <c:orientation val="minMax"/>
          <c:max val="1.100000000000000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lnSpc>
                    <a:spcPct val="75000"/>
                  </a:lnSpc>
                  <a:defRPr sz="24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>
                    <a:latin typeface="Cambria" panose="02040503050406030204" pitchFamily="18" charset="0"/>
                  </a:rPr>
                  <a:t>Normalized DRAM Energy</a:t>
                </a:r>
                <a:endParaRPr lang="tr-TR" dirty="0"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4.0833343157628495E-2"/>
              <c:y val="9.8806673470667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lnSpc>
                  <a:spcPct val="75000"/>
                </a:lnSpc>
                <a:defRPr sz="24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9952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 sz="2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ABACuS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Sayfa1!$A$2:$A$3</c:f>
              <c:strCache>
                <c:ptCount val="2"/>
                <c:pt idx="0">
                  <c:v>1K</c:v>
                </c:pt>
                <c:pt idx="1">
                  <c:v>125</c:v>
                </c:pt>
              </c:strCache>
            </c:strRef>
          </c:cat>
          <c:val>
            <c:numRef>
              <c:f>Sayfa1!$B$2:$B$3</c:f>
              <c:numCache>
                <c:formatCode>General</c:formatCode>
                <c:ptCount val="2"/>
                <c:pt idx="0">
                  <c:v>0.04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6E-AA45-8216-B5C506EE9526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Graphene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1095068800826817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B6E-AA45-8216-B5C506EE95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Sayfa1!$A$2:$A$3</c:f>
              <c:strCache>
                <c:ptCount val="2"/>
                <c:pt idx="0">
                  <c:v>1K</c:v>
                </c:pt>
                <c:pt idx="1">
                  <c:v>125</c:v>
                </c:pt>
              </c:strCache>
            </c:strRef>
          </c:cat>
          <c:val>
            <c:numRef>
              <c:f>Sayfa1!$C$2:$C$3</c:f>
              <c:numCache>
                <c:formatCode>General</c:formatCode>
                <c:ptCount val="2"/>
                <c:pt idx="0">
                  <c:v>0.81</c:v>
                </c:pt>
                <c:pt idx="1">
                  <c:v>5.68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6E-AA45-8216-B5C506EE9526}"/>
            </c:ext>
          </c:extLst>
        </c:ser>
        <c:ser>
          <c:idx val="2"/>
          <c:order val="2"/>
          <c:tx>
            <c:strRef>
              <c:f>Sayfa1!$D$1</c:f>
              <c:strCache>
                <c:ptCount val="1"/>
                <c:pt idx="0">
                  <c:v>Hydra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Sayfa1!$A$2:$A$3</c:f>
              <c:strCache>
                <c:ptCount val="2"/>
                <c:pt idx="0">
                  <c:v>1K</c:v>
                </c:pt>
                <c:pt idx="1">
                  <c:v>125</c:v>
                </c:pt>
              </c:strCache>
            </c:strRef>
          </c:cat>
          <c:val>
            <c:numRef>
              <c:f>Sayfa1!$D$2:$D$3</c:f>
              <c:numCache>
                <c:formatCode>General</c:formatCode>
                <c:ptCount val="2"/>
                <c:pt idx="0">
                  <c:v>0.1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6E-AA45-8216-B5C506EE95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14"/>
        <c:axId val="1369267167"/>
        <c:axId val="1061257711"/>
      </c:barChart>
      <c:catAx>
        <c:axId val="13692671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RowHammer</a:t>
                </a:r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Threshold</a:t>
                </a:r>
                <a:endParaRPr lang="tr-TR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c:rich>
          </c:tx>
          <c:layout>
            <c:manualLayout>
              <c:xMode val="edge"/>
              <c:yMode val="edge"/>
              <c:x val="0.36068322348174475"/>
              <c:y val="0.861735747815878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US"/>
          </a:p>
        </c:txPr>
        <c:crossAx val="1061257711"/>
        <c:crosses val="autoZero"/>
        <c:auto val="1"/>
        <c:lblAlgn val="ctr"/>
        <c:lblOffset val="100"/>
        <c:noMultiLvlLbl val="0"/>
      </c:catAx>
      <c:valAx>
        <c:axId val="1061257711"/>
        <c:scaling>
          <c:orientation val="minMax"/>
          <c:max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Area Overhead (mm</a:t>
                </a:r>
                <a:r>
                  <a:rPr lang="en-US" baseline="30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</a:t>
                </a:r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tr-TR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c:rich>
          </c:tx>
          <c:layout>
            <c:manualLayout>
              <c:xMode val="edge"/>
              <c:yMode val="edge"/>
              <c:x val="2.1415885927064882E-2"/>
              <c:y val="8.489268211252541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US"/>
          </a:p>
        </c:txPr>
        <c:crossAx val="1369267167"/>
        <c:crosses val="autoZero"/>
        <c:crossBetween val="between"/>
        <c:majorUnit val="0.1"/>
        <c:minorUnit val="5.000000000000001E-2"/>
      </c:valAx>
      <c:spPr>
        <a:noFill/>
        <a:ln w="15875"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23024407518095044"/>
          <c:y val="0"/>
          <c:w val="0.56451164698162726"/>
          <c:h val="0.153820764745640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CoMeT</c:v>
                </c:pt>
              </c:strCache>
            </c:strRef>
          </c:tx>
          <c:spPr>
            <a:solidFill>
              <a:srgbClr val="7A62E7"/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Sayfa1!$A$2:$A$3</c:f>
              <c:strCache>
                <c:ptCount val="2"/>
                <c:pt idx="0">
                  <c:v>1K</c:v>
                </c:pt>
                <c:pt idx="1">
                  <c:v>125</c:v>
                </c:pt>
              </c:strCache>
            </c:strRef>
          </c:cat>
          <c:val>
            <c:numRef>
              <c:f>Sayfa1!$B$2:$B$3</c:f>
              <c:numCache>
                <c:formatCode>General</c:formatCode>
                <c:ptCount val="2"/>
                <c:pt idx="0">
                  <c:v>0.09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00-473B-81C9-4879B086259F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Graphene</c:v>
                </c:pt>
              </c:strCache>
            </c:strRef>
          </c:tx>
          <c:spPr>
            <a:solidFill>
              <a:srgbClr val="6292F7"/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1095068800826817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100-473B-81C9-4879B08625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Sayfa1!$A$2:$A$3</c:f>
              <c:strCache>
                <c:ptCount val="2"/>
                <c:pt idx="0">
                  <c:v>1K</c:v>
                </c:pt>
                <c:pt idx="1">
                  <c:v>125</c:v>
                </c:pt>
              </c:strCache>
            </c:strRef>
          </c:cat>
          <c:val>
            <c:numRef>
              <c:f>Sayfa1!$C$2:$C$3</c:f>
              <c:numCache>
                <c:formatCode>General</c:formatCode>
                <c:ptCount val="2"/>
                <c:pt idx="0">
                  <c:v>0.49</c:v>
                </c:pt>
                <c:pt idx="1">
                  <c:v>4.8899999999999997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00-473B-81C9-4879B086259F}"/>
            </c:ext>
          </c:extLst>
        </c:ser>
        <c:ser>
          <c:idx val="2"/>
          <c:order val="2"/>
          <c:tx>
            <c:strRef>
              <c:f>Sayfa1!$D$1</c:f>
              <c:strCache>
                <c:ptCount val="1"/>
                <c:pt idx="0">
                  <c:v>Hydra</c:v>
                </c:pt>
              </c:strCache>
            </c:strRef>
          </c:tx>
          <c:spPr>
            <a:solidFill>
              <a:srgbClr val="E1257C"/>
            </a:solidFill>
            <a:ln w="19050"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Sayfa1!$A$2:$A$3</c:f>
              <c:strCache>
                <c:ptCount val="2"/>
                <c:pt idx="0">
                  <c:v>1K</c:v>
                </c:pt>
                <c:pt idx="1">
                  <c:v>125</c:v>
                </c:pt>
              </c:strCache>
            </c:strRef>
          </c:cat>
          <c:val>
            <c:numRef>
              <c:f>Sayfa1!$D$2:$D$3</c:f>
              <c:numCache>
                <c:formatCode>General</c:formatCode>
                <c:ptCount val="2"/>
                <c:pt idx="0">
                  <c:v>0.08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00-473B-81C9-4879B08625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14"/>
        <c:axId val="1369267167"/>
        <c:axId val="1061257711"/>
      </c:barChart>
      <c:catAx>
        <c:axId val="13692671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RowHammer Threshold</a:t>
                </a:r>
                <a:endParaRPr lang="tr-TR"/>
              </a:p>
            </c:rich>
          </c:tx>
          <c:layout>
            <c:manualLayout>
              <c:xMode val="edge"/>
              <c:yMode val="edge"/>
              <c:x val="0.39572736220472443"/>
              <c:y val="0.858282992775757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257711"/>
        <c:crosses val="autoZero"/>
        <c:auto val="1"/>
        <c:lblAlgn val="ctr"/>
        <c:lblOffset val="100"/>
        <c:noMultiLvlLbl val="0"/>
      </c:catAx>
      <c:valAx>
        <c:axId val="1061257711"/>
        <c:scaling>
          <c:orientation val="minMax"/>
          <c:max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Area Overhead (mm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  <a:endParaRPr lang="tr-T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9267167"/>
        <c:crosses val="autoZero"/>
        <c:crossBetween val="between"/>
        <c:majorUnit val="0.1"/>
        <c:minorUnit val="5.000000000000001E-2"/>
      </c:valAx>
      <c:spPr>
        <a:noFill/>
        <a:ln w="15875"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23024409448818897"/>
          <c:y val="0"/>
          <c:w val="0.56451164698162726"/>
          <c:h val="0.153820764745640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Normalized IPC</c:v>
                </c:pt>
              </c:strCache>
            </c:strRef>
          </c:tx>
          <c:spPr>
            <a:solidFill>
              <a:srgbClr val="FFAE3C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AE3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02-4FC6-9C93-B12B41C02A8A}"/>
              </c:ext>
            </c:extLst>
          </c:dPt>
          <c:dPt>
            <c:idx val="1"/>
            <c:invertIfNegative val="0"/>
            <c:bubble3D val="0"/>
            <c:spPr>
              <a:solidFill>
                <a:srgbClr val="FFAE3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702-4FC6-9C93-B12B41C02A8A}"/>
              </c:ext>
            </c:extLst>
          </c:dPt>
          <c:dPt>
            <c:idx val="2"/>
            <c:invertIfNegative val="0"/>
            <c:bubble3D val="0"/>
            <c:spPr>
              <a:solidFill>
                <a:srgbClr val="FFAE3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02-4FC6-9C93-B12B41C02A8A}"/>
              </c:ext>
            </c:extLst>
          </c:dPt>
          <c:dPt>
            <c:idx val="3"/>
            <c:invertIfNegative val="0"/>
            <c:bubble3D val="0"/>
            <c:spPr>
              <a:solidFill>
                <a:srgbClr val="FFAE3C"/>
              </a:solidFill>
              <a:ln w="254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702-4FC6-9C93-B12B41C02A8A}"/>
              </c:ext>
            </c:extLst>
          </c:dPt>
          <c:cat>
            <c:numRef>
              <c:f>Sayfa1!$A$2:$A$5</c:f>
              <c:numCache>
                <c:formatCode>General</c:formatCode>
                <c:ptCount val="4"/>
                <c:pt idx="0">
                  <c:v>1000</c:v>
                </c:pt>
                <c:pt idx="1">
                  <c:v>500</c:v>
                </c:pt>
                <c:pt idx="2">
                  <c:v>250</c:v>
                </c:pt>
                <c:pt idx="3">
                  <c:v>125</c:v>
                </c:pt>
              </c:numCache>
            </c:numRef>
          </c:cat>
          <c:val>
            <c:numRef>
              <c:f>Sayfa1!$B$2:$B$5</c:f>
              <c:numCache>
                <c:formatCode>General</c:formatCode>
                <c:ptCount val="4"/>
                <c:pt idx="0">
                  <c:v>0.99809620990000003</c:v>
                </c:pt>
                <c:pt idx="1">
                  <c:v>0.99135666170000003</c:v>
                </c:pt>
                <c:pt idx="2">
                  <c:v>0.98131224309999998</c:v>
                </c:pt>
                <c:pt idx="3">
                  <c:v>0.95985832879999999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02-4FC6-9C93-B12B41C02A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axId val="1489952367"/>
        <c:axId val="1508058303"/>
      </c:barChart>
      <c:catAx>
        <c:axId val="1489952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 err="1"/>
                  <a:t>RowHammer</a:t>
                </a:r>
                <a:r>
                  <a:rPr lang="en-US" baseline="0" dirty="0"/>
                  <a:t> Threshold</a:t>
                </a:r>
                <a:endParaRPr lang="tr-TR" baseline="-25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058303"/>
        <c:crosses val="autoZero"/>
        <c:auto val="1"/>
        <c:lblAlgn val="ctr"/>
        <c:lblOffset val="100"/>
        <c:noMultiLvlLbl val="0"/>
      </c:catAx>
      <c:valAx>
        <c:axId val="1508058303"/>
        <c:scaling>
          <c:orientation val="minMax"/>
          <c:max val="1.100000000000000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Normalized IPC</a:t>
                </a:r>
                <a:endParaRPr lang="tr-T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9952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 sz="2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Normalized DRAM Energy</c:v>
                </c:pt>
              </c:strCache>
            </c:strRef>
          </c:tx>
          <c:spPr>
            <a:solidFill>
              <a:srgbClr val="E1257C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1257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CD0-40AD-B818-CC18E184C3FD}"/>
              </c:ext>
            </c:extLst>
          </c:dPt>
          <c:dPt>
            <c:idx val="1"/>
            <c:invertIfNegative val="0"/>
            <c:bubble3D val="0"/>
            <c:spPr>
              <a:solidFill>
                <a:srgbClr val="E1257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CD0-40AD-B818-CC18E184C3FD}"/>
              </c:ext>
            </c:extLst>
          </c:dPt>
          <c:dPt>
            <c:idx val="2"/>
            <c:invertIfNegative val="0"/>
            <c:bubble3D val="0"/>
            <c:spPr>
              <a:solidFill>
                <a:srgbClr val="E1257C"/>
              </a:solidFill>
              <a:ln w="285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CD0-40AD-B818-CC18E184C3FD}"/>
              </c:ext>
            </c:extLst>
          </c:dPt>
          <c:dPt>
            <c:idx val="3"/>
            <c:invertIfNegative val="0"/>
            <c:bubble3D val="0"/>
            <c:spPr>
              <a:solidFill>
                <a:srgbClr val="E1257C"/>
              </a:solidFill>
              <a:ln w="254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CD0-40AD-B818-CC18E184C3FD}"/>
              </c:ext>
            </c:extLst>
          </c:dPt>
          <c:cat>
            <c:numRef>
              <c:f>Sayfa1!$A$2:$A$5</c:f>
              <c:numCache>
                <c:formatCode>General</c:formatCode>
                <c:ptCount val="4"/>
                <c:pt idx="0">
                  <c:v>1000</c:v>
                </c:pt>
                <c:pt idx="1">
                  <c:v>500</c:v>
                </c:pt>
                <c:pt idx="2">
                  <c:v>250</c:v>
                </c:pt>
                <c:pt idx="3">
                  <c:v>125</c:v>
                </c:pt>
              </c:numCache>
            </c:numRef>
          </c:cat>
          <c:val>
            <c:numRef>
              <c:f>Sayfa1!$B$2:$B$5</c:f>
              <c:numCache>
                <c:formatCode>General</c:formatCode>
                <c:ptCount val="4"/>
                <c:pt idx="0">
                  <c:v>1.0008769070000001</c:v>
                </c:pt>
                <c:pt idx="1">
                  <c:v>1.0038771070000001</c:v>
                </c:pt>
                <c:pt idx="2">
                  <c:v>1.0088646459999999</c:v>
                </c:pt>
                <c:pt idx="3">
                  <c:v>1.0207473039999999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CD0-40AD-B818-CC18E184C3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axId val="1489952367"/>
        <c:axId val="1508058303"/>
      </c:barChart>
      <c:catAx>
        <c:axId val="1489952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RowHammer</a:t>
                </a:r>
                <a:r>
                  <a:rPr lang="en-US" dirty="0"/>
                  <a:t> Threshold</a:t>
                </a:r>
                <a:endParaRPr lang="tr-TR" baseline="-25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058303"/>
        <c:crosses val="autoZero"/>
        <c:auto val="1"/>
        <c:lblAlgn val="ctr"/>
        <c:lblOffset val="100"/>
        <c:noMultiLvlLbl val="0"/>
      </c:catAx>
      <c:valAx>
        <c:axId val="1508058303"/>
        <c:scaling>
          <c:orientation val="minMax"/>
          <c:max val="1.100000000000000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lnSpc>
                    <a:spcPct val="75000"/>
                  </a:lnSpc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Normalized </a:t>
                </a:r>
                <a:br>
                  <a:rPr lang="en-US" dirty="0"/>
                </a:br>
                <a:r>
                  <a:rPr lang="en-US" dirty="0"/>
                  <a:t>DRAM Energy</a:t>
                </a:r>
                <a:endParaRPr lang="tr-TR" dirty="0"/>
              </a:p>
            </c:rich>
          </c:tx>
          <c:layout>
            <c:manualLayout>
              <c:xMode val="edge"/>
              <c:yMode val="edge"/>
              <c:x val="4.0833343157628495E-2"/>
              <c:y val="9.8806673470667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lnSpc>
                  <a:spcPct val="75000"/>
                </a:lnSpc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9952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 sz="2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0.18061</cdr:x>
      <cdr:y>0.85718</cdr:y>
    </cdr:from>
    <cdr:to>
      <cdr:x>0.92448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602054" y="2223016"/>
          <a:ext cx="6598200" cy="30778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0.23638</cdr:x>
      <cdr:y>0.63745</cdr:y>
    </cdr:from>
    <cdr:to>
      <cdr:x>0.30186</cdr:x>
      <cdr:y>0.74716</cdr:y>
    </cdr:to>
    <cdr:sp macro="" textlink="">
      <cdr:nvSpPr>
        <cdr:cNvPr id="4" name="Metin kutusu 3">
          <a:extLst xmlns:a="http://schemas.openxmlformats.org/drawingml/2006/main">
            <a:ext uri="{FF2B5EF4-FFF2-40B4-BE49-F238E27FC236}">
              <a16:creationId xmlns:a16="http://schemas.microsoft.com/office/drawing/2014/main" id="{D512A9BE-91CD-971D-82BC-E04F41148D6C}"/>
            </a:ext>
          </a:extLst>
        </cdr:cNvPr>
        <cdr:cNvSpPr txBox="1"/>
      </cdr:nvSpPr>
      <cdr:spPr>
        <a:xfrm xmlns:a="http://schemas.openxmlformats.org/drawingml/2006/main">
          <a:off x="1541930" y="2344616"/>
          <a:ext cx="427194" cy="4035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 </a:t>
          </a:r>
          <a:endParaRPr lang="tr-TR" sz="1100" dirty="0"/>
        </a:p>
      </cdr:txBody>
    </cdr:sp>
  </cdr:relSizeAnchor>
  <cdr:relSizeAnchor xmlns:cdr="http://schemas.openxmlformats.org/drawingml/2006/chartDrawing">
    <cdr:from>
      <cdr:x>0.6521</cdr:x>
      <cdr:y>0.64045</cdr:y>
    </cdr:from>
    <cdr:to>
      <cdr:x>0.71758</cdr:x>
      <cdr:y>0.75016</cdr:y>
    </cdr:to>
    <cdr:sp macro="" textlink="">
      <cdr:nvSpPr>
        <cdr:cNvPr id="5" name="Metin kutusu 4">
          <a:extLst xmlns:a="http://schemas.openxmlformats.org/drawingml/2006/main">
            <a:ext uri="{FF2B5EF4-FFF2-40B4-BE49-F238E27FC236}">
              <a16:creationId xmlns:a16="http://schemas.microsoft.com/office/drawing/2014/main" id="{2003EC42-D134-68AC-103B-4CE60E409F19}"/>
            </a:ext>
          </a:extLst>
        </cdr:cNvPr>
        <cdr:cNvSpPr txBox="1"/>
      </cdr:nvSpPr>
      <cdr:spPr>
        <a:xfrm xmlns:a="http://schemas.openxmlformats.org/drawingml/2006/main">
          <a:off x="4253751" y="2355665"/>
          <a:ext cx="427194" cy="4035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 </a:t>
          </a:r>
          <a:endParaRPr lang="tr-TR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0.23638</cdr:x>
      <cdr:y>0.63745</cdr:y>
    </cdr:from>
    <cdr:to>
      <cdr:x>0.30186</cdr:x>
      <cdr:y>0.74716</cdr:y>
    </cdr:to>
    <cdr:sp macro="" textlink="">
      <cdr:nvSpPr>
        <cdr:cNvPr id="4" name="Metin kutusu 3">
          <a:extLst xmlns:a="http://schemas.openxmlformats.org/drawingml/2006/main">
            <a:ext uri="{FF2B5EF4-FFF2-40B4-BE49-F238E27FC236}">
              <a16:creationId xmlns:a16="http://schemas.microsoft.com/office/drawing/2014/main" id="{D512A9BE-91CD-971D-82BC-E04F41148D6C}"/>
            </a:ext>
          </a:extLst>
        </cdr:cNvPr>
        <cdr:cNvSpPr txBox="1"/>
      </cdr:nvSpPr>
      <cdr:spPr>
        <a:xfrm xmlns:a="http://schemas.openxmlformats.org/drawingml/2006/main">
          <a:off x="1541930" y="2344616"/>
          <a:ext cx="427194" cy="4035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 </a:t>
          </a:r>
          <a:endParaRPr lang="tr-TR" sz="1100" dirty="0"/>
        </a:p>
      </cdr:txBody>
    </cdr:sp>
  </cdr:relSizeAnchor>
  <cdr:relSizeAnchor xmlns:cdr="http://schemas.openxmlformats.org/drawingml/2006/chartDrawing">
    <cdr:from>
      <cdr:x>0.6521</cdr:x>
      <cdr:y>0.64045</cdr:y>
    </cdr:from>
    <cdr:to>
      <cdr:x>0.71758</cdr:x>
      <cdr:y>0.75016</cdr:y>
    </cdr:to>
    <cdr:sp macro="" textlink="">
      <cdr:nvSpPr>
        <cdr:cNvPr id="5" name="Metin kutusu 4">
          <a:extLst xmlns:a="http://schemas.openxmlformats.org/drawingml/2006/main">
            <a:ext uri="{FF2B5EF4-FFF2-40B4-BE49-F238E27FC236}">
              <a16:creationId xmlns:a16="http://schemas.microsoft.com/office/drawing/2014/main" id="{2003EC42-D134-68AC-103B-4CE60E409F19}"/>
            </a:ext>
          </a:extLst>
        </cdr:cNvPr>
        <cdr:cNvSpPr txBox="1"/>
      </cdr:nvSpPr>
      <cdr:spPr>
        <a:xfrm xmlns:a="http://schemas.openxmlformats.org/drawingml/2006/main">
          <a:off x="4253751" y="2355665"/>
          <a:ext cx="427194" cy="4035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 </a:t>
          </a:r>
          <a:endParaRPr lang="tr-TR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0.23638</cdr:x>
      <cdr:y>0.63745</cdr:y>
    </cdr:from>
    <cdr:to>
      <cdr:x>0.30186</cdr:x>
      <cdr:y>0.74716</cdr:y>
    </cdr:to>
    <cdr:sp macro="" textlink="">
      <cdr:nvSpPr>
        <cdr:cNvPr id="4" name="Metin kutusu 3">
          <a:extLst xmlns:a="http://schemas.openxmlformats.org/drawingml/2006/main">
            <a:ext uri="{FF2B5EF4-FFF2-40B4-BE49-F238E27FC236}">
              <a16:creationId xmlns:a16="http://schemas.microsoft.com/office/drawing/2014/main" id="{D512A9BE-91CD-971D-82BC-E04F41148D6C}"/>
            </a:ext>
          </a:extLst>
        </cdr:cNvPr>
        <cdr:cNvSpPr txBox="1"/>
      </cdr:nvSpPr>
      <cdr:spPr>
        <a:xfrm xmlns:a="http://schemas.openxmlformats.org/drawingml/2006/main">
          <a:off x="1541930" y="2344616"/>
          <a:ext cx="427194" cy="4035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 </a:t>
          </a:r>
          <a:endParaRPr lang="tr-TR" sz="1100" dirty="0"/>
        </a:p>
      </cdr:txBody>
    </cdr:sp>
  </cdr:relSizeAnchor>
  <cdr:relSizeAnchor xmlns:cdr="http://schemas.openxmlformats.org/drawingml/2006/chartDrawing">
    <cdr:from>
      <cdr:x>0.6521</cdr:x>
      <cdr:y>0.64045</cdr:y>
    </cdr:from>
    <cdr:to>
      <cdr:x>0.71758</cdr:x>
      <cdr:y>0.75016</cdr:y>
    </cdr:to>
    <cdr:sp macro="" textlink="">
      <cdr:nvSpPr>
        <cdr:cNvPr id="5" name="Metin kutusu 4">
          <a:extLst xmlns:a="http://schemas.openxmlformats.org/drawingml/2006/main">
            <a:ext uri="{FF2B5EF4-FFF2-40B4-BE49-F238E27FC236}">
              <a16:creationId xmlns:a16="http://schemas.microsoft.com/office/drawing/2014/main" id="{2003EC42-D134-68AC-103B-4CE60E409F19}"/>
            </a:ext>
          </a:extLst>
        </cdr:cNvPr>
        <cdr:cNvSpPr txBox="1"/>
      </cdr:nvSpPr>
      <cdr:spPr>
        <a:xfrm xmlns:a="http://schemas.openxmlformats.org/drawingml/2006/main">
          <a:off x="4253751" y="2355665"/>
          <a:ext cx="427194" cy="4035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 </a:t>
          </a:r>
          <a:endParaRPr lang="tr-TR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91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4845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4E23-B845-9164-1CEE-9B8B59B0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AFEA0B6-2282-91F2-0639-4B64872AD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40E8D76-C5D8-1E23-4B3F-F8AEDE0B7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059D42C-4ED0-B9E0-5D09-17031133E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701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3394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Ideally, we would like to achieve low energy, processor chip and DRAM area and performance overheads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As you can see from this radar chart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2375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of the existing mitigation techniques prevents </a:t>
            </a:r>
            <a:r>
              <a:rPr lang="en-US" dirty="0" err="1"/>
              <a:t>RowHammer</a:t>
            </a:r>
            <a:r>
              <a:rPr lang="en-US" dirty="0"/>
              <a:t> at low area performance and energy costs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4146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4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Many workloads access the same row address in different banks at around the same time. We will show what we observe over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4878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32-bank system</a:t>
            </a:r>
          </a:p>
          <a:p>
            <a:endParaRPr lang="en-TR" dirty="0"/>
          </a:p>
          <a:p>
            <a:r>
              <a:rPr lang="en-US" dirty="0"/>
              <a:t>W</a:t>
            </a:r>
            <a:r>
              <a:rPr lang="en-TR" dirty="0"/>
              <a:t>indow of 128 row activations</a:t>
            </a:r>
          </a:p>
          <a:p>
            <a:endParaRPr lang="en-US" dirty="0"/>
          </a:p>
          <a:p>
            <a:r>
              <a:rPr lang="en-US" dirty="0"/>
              <a:t>Shows the </a:t>
            </a:r>
            <a:r>
              <a:rPr lang="en-US" dirty="0" err="1"/>
              <a:t>numbe</a:t>
            </a:r>
            <a:r>
              <a:rPr lang="en-US" dirty="0"/>
              <a:t> </a:t>
            </a:r>
            <a:r>
              <a:rPr lang="en-US" dirty="0" err="1"/>
              <a:t>rof</a:t>
            </a:r>
            <a:r>
              <a:rPr lang="en-US" dirty="0"/>
              <a:t> different banks accessed in each window</a:t>
            </a:r>
          </a:p>
          <a:p>
            <a:endParaRPr lang="en-US" dirty="0"/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3576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32-bank system</a:t>
            </a:r>
          </a:p>
          <a:p>
            <a:endParaRPr lang="en-TR" dirty="0"/>
          </a:p>
          <a:p>
            <a:r>
              <a:rPr lang="en-US" dirty="0"/>
              <a:t>W</a:t>
            </a:r>
            <a:r>
              <a:rPr lang="en-TR" dirty="0"/>
              <a:t>indow of 128 row activations</a:t>
            </a:r>
          </a:p>
          <a:p>
            <a:endParaRPr lang="en-US" dirty="0"/>
          </a:p>
          <a:p>
            <a:r>
              <a:rPr lang="en-US" dirty="0"/>
              <a:t>Shows the </a:t>
            </a:r>
            <a:r>
              <a:rPr lang="en-US" dirty="0" err="1"/>
              <a:t>numbe</a:t>
            </a:r>
            <a:r>
              <a:rPr lang="en-US" dirty="0"/>
              <a:t> </a:t>
            </a:r>
            <a:r>
              <a:rPr lang="en-US" dirty="0" err="1"/>
              <a:t>rof</a:t>
            </a:r>
            <a:r>
              <a:rPr lang="en-US" dirty="0"/>
              <a:t> different banks accessed in each window</a:t>
            </a:r>
          </a:p>
          <a:p>
            <a:endParaRPr lang="en-US" dirty="0"/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5812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779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start with the concept of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We would not want this to happen because it can lead to data loss or corruption [CLICK]</a:t>
            </a:r>
          </a:p>
          <a:p>
            <a:r>
              <a:rPr lang="en-US" dirty="0"/>
              <a:t>Compromise application correctness [CLICK]</a:t>
            </a:r>
          </a:p>
          <a:p>
            <a:r>
              <a:rPr lang="en-US" dirty="0"/>
              <a:t>It can be used to leak private information [CLICK]</a:t>
            </a:r>
          </a:p>
          <a:p>
            <a:r>
              <a:rPr lang="en-US" dirty="0"/>
              <a:t>Or even to take over a computer [CLICK]</a:t>
            </a:r>
          </a:p>
          <a:p>
            <a:r>
              <a:rPr lang="en-US" dirty="0"/>
              <a:t>Therefore, we have this principle called memory isolation dictating that a memory access should not have unintended side effects on data stored in other addresses. This is important for memory integrity [CLICK]</a:t>
            </a:r>
          </a:p>
          <a:p>
            <a:r>
              <a:rPr lang="en-US" dirty="0"/>
              <a:t>Unfortunately, it is difficult in modern memory chips and here is why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Need to describe misra gries as something secondary and not very fundamental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0782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8760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6834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3B772-4592-CB4D-3D68-509B149AD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B61AD53-55E9-8725-9F2F-4752DABFF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AABE3CE-7E7C-1EB2-E688-0918DF535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E0FBB93-233B-885B-C8F9-450D08960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1916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34C89-33D6-C382-3A3F-FF4539AD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A22267F-1D8E-051F-6090-3BB47BA45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BA4CC26-7F41-0186-9920-EFC2930DA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observe that there are two types of counters</a:t>
            </a:r>
          </a:p>
          <a:p>
            <a:r>
              <a:rPr lang="en-US" dirty="0"/>
              <a:t>[CLICK]Hash based counters are low cost</a:t>
            </a:r>
          </a:p>
          <a:p>
            <a:r>
              <a:rPr lang="en-US" dirty="0"/>
              <a:t>[CLICK]And tag based counters are highly accurate</a:t>
            </a:r>
          </a:p>
          <a:p>
            <a:r>
              <a:rPr lang="en-US" dirty="0"/>
              <a:t>We want to get the best of both worlds</a:t>
            </a:r>
          </a:p>
          <a:p>
            <a:r>
              <a:rPr lang="en-US" dirty="0"/>
              <a:t>Now let me explain how these work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34C9C9E-A06F-C4E7-84AC-B21863E04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2446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B1A5C-70D4-B0CD-0046-FFC9A258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56DEED9C-37BB-7FCF-5BD0-0DB851A5C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19F323C-C605-28C5-9000-93EF9921C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F1173E6-F027-AD48-11BA-E58246CC7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7098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7890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45AF9-21A4-2EBF-0BB1-FF7A87759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84A1EAC4-D02C-3DE1-8D87-0AC6A4042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E1772E6-5277-AB25-2020-A52C0AA93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1F5758B-399D-BE0F-6CFF-D11693EC4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985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0190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evaluate the average performance and DRAM energy overheads of </a:t>
            </a:r>
            <a:r>
              <a:rPr lang="en-US" dirty="0" err="1"/>
              <a:t>CoMeT</a:t>
            </a:r>
            <a:r>
              <a:rPr lang="en-US" dirty="0"/>
              <a:t> across single core applications</a:t>
            </a:r>
          </a:p>
          <a:p>
            <a:r>
              <a:rPr lang="en-US" dirty="0"/>
              <a:t>[CLICK] This is </a:t>
            </a:r>
            <a:r>
              <a:rPr lang="en-US" dirty="0" err="1"/>
              <a:t>CoMeT's</a:t>
            </a:r>
            <a:r>
              <a:rPr lang="en-US" dirty="0"/>
              <a:t> performance normalized to a system with no RH mitigation across different RH thresholds [CLICK]</a:t>
            </a:r>
          </a:p>
          <a:p>
            <a:r>
              <a:rPr lang="en-US" dirty="0"/>
              <a:t>As RH threshold decreases </a:t>
            </a:r>
            <a:r>
              <a:rPr lang="en-US" dirty="0" err="1"/>
              <a:t>CoMeT</a:t>
            </a:r>
            <a:r>
              <a:rPr lang="en-US" dirty="0"/>
              <a:t> has a small performance overhead due to preventive refreshes as opposed to the baseline that does not do preventive refresh</a:t>
            </a:r>
          </a:p>
          <a:p>
            <a:r>
              <a:rPr lang="en-US" dirty="0"/>
              <a:t>[CLICK] This is </a:t>
            </a:r>
            <a:r>
              <a:rPr lang="en-US" dirty="0" err="1"/>
              <a:t>CoMeT's</a:t>
            </a:r>
            <a:r>
              <a:rPr lang="en-US" dirty="0"/>
              <a:t> DRAM energy consumption normalized to the same baseline [CLICK] and it shows a similar result</a:t>
            </a:r>
          </a:p>
          <a:p>
            <a:r>
              <a:rPr lang="en-US" dirty="0"/>
              <a:t>[CLICK] We conclude that </a:t>
            </a:r>
            <a:r>
              <a:rPr lang="en-US" dirty="0" err="1"/>
              <a:t>CoMeT</a:t>
            </a:r>
            <a:r>
              <a:rPr lang="en-US" dirty="0"/>
              <a:t> prevents bitflips with very small average performance ….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15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random access memory (DRAM) is the prevalent memory technology today. [CLICK]</a:t>
            </a:r>
          </a:p>
          <a:p>
            <a:r>
              <a:rPr lang="en-US" dirty="0"/>
              <a:t>DRAM stores a bit of data in the form of electrical charge on a capacitor [CLICK]</a:t>
            </a:r>
          </a:p>
          <a:p>
            <a:r>
              <a:rPr lang="en-US" dirty="0"/>
              <a:t>To access we assert a wire called </a:t>
            </a:r>
            <a:r>
              <a:rPr lang="en-US" dirty="0" err="1"/>
              <a:t>wordline</a:t>
            </a:r>
            <a:r>
              <a:rPr lang="en-US" dirty="0"/>
              <a:t> [CLICK]</a:t>
            </a:r>
          </a:p>
          <a:p>
            <a:r>
              <a:rPr lang="en-US" dirty="0"/>
              <a:t>Which enables a transistor, conducting the capacitor to another wire called bitline [CLICK]</a:t>
            </a:r>
          </a:p>
          <a:p>
            <a:r>
              <a:rPr lang="en-US" dirty="0"/>
              <a:t>DRAM is a volatile memory technology as it leaks charge over time and needs to be periodically refreshed [CLICK]</a:t>
            </a:r>
          </a:p>
          <a:p>
            <a:r>
              <a:rPr lang="en-US" dirty="0"/>
              <a:t>Accessing a DRAM cell disturbs other physically nearby cells and exacerbates their charge leakage. This is called DRAM read disturbance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1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0257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141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5025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83C2-A4BC-07A7-A3FA-302F5153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5BC5FD1-DB3A-07F6-AA09-393D347B3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08EEC30-5334-C937-F988-D2BA503DD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CE97A22-944F-27C2-2AFC-BBFE729B4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1849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6BA4F-FF07-61AA-FE22-C41792C7B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C61E627-669D-3D9C-8CFC-0C3DF5415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8E8FD27-3326-9093-3CE8-EA51543F3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F060BD8-F524-494E-3945-A63CADD45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5824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19A7-5229-48D0-41E4-F6705CCC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053B693-F183-1BCE-B198-0CD28C03A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5CD0756-4D21-5669-25B0-AD736148F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4A689FC-8085-0AF2-4F77-7999A50B0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0255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86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5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4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683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9C2D-02FE-4C64-AD33-18B082577A5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854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This is a typical DRAM-based computing system with a CPU and a DRAM module</a:t>
            </a:r>
          </a:p>
          <a:p>
            <a:endParaRPr lang="en-US" b="0" dirty="0"/>
          </a:p>
          <a:p>
            <a:r>
              <a:rPr lang="en-US" b="1" dirty="0"/>
              <a:t>[CLICK]</a:t>
            </a:r>
            <a:r>
              <a:rPr lang="en-US" b="0" dirty="0"/>
              <a:t> We will look at a simplified depiction of this DRAM chip to better understand the read disturbance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44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disturbance has significant system-level implications because it breaks memory isolation. </a:t>
            </a:r>
          </a:p>
          <a:p>
            <a:endParaRPr lang="en-US" dirty="0"/>
          </a:p>
          <a:p>
            <a:r>
              <a:rPr lang="en-US" b="1" dirty="0"/>
              <a:t>[CLICK]</a:t>
            </a:r>
            <a:r>
              <a:rPr lang="en-US" dirty="0"/>
              <a:t> A prominent example of read disturbance is </a:t>
            </a:r>
            <a:r>
              <a:rPr lang="en-US" dirty="0" err="1"/>
              <a:t>RowHammer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GB" b="1" dirty="0"/>
              <a:t>[CLICK] [CLICKx8]</a:t>
            </a:r>
            <a:r>
              <a:rPr lang="en-GB" dirty="0"/>
              <a:t> Repeatedly activating and closing a DRAM row many times causes </a:t>
            </a:r>
            <a:r>
              <a:rPr lang="en-GB" dirty="0" err="1"/>
              <a:t>RowHammer</a:t>
            </a:r>
            <a:r>
              <a:rPr lang="en-GB" dirty="0"/>
              <a:t> bitflips in adjacent rows</a:t>
            </a:r>
          </a:p>
          <a:p>
            <a:endParaRPr lang="en-GB" dirty="0"/>
          </a:p>
          <a:p>
            <a:r>
              <a:rPr lang="en-GB" dirty="0"/>
              <a:t>We call the repeatedly activated row the aggressor row and the rows that have bitflips victim rows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C1FA8-7F30-4F1F-B2F6-2EBFCCE1E968}" type="slidenum">
              <a:rPr lang="en-CH" smtClean="0"/>
              <a:t>74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7998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50204-F140-87F4-0ECD-114CFCFF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5DE4F08B-8D74-B170-1458-806D3B895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2077F68-3E5A-EE24-DE1A-16720D30C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C8162BD-BD9B-0E42-EF07-04C121218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7333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b="1" dirty="0"/>
              <a:t>[CLICKx5] </a:t>
            </a:r>
            <a:r>
              <a:rPr lang="en-CH" dirty="0"/>
              <a:t>There are multiple ways to mitigate RowHammer bitflips each offering a different system </a:t>
            </a:r>
          </a:p>
          <a:p>
            <a:pPr marL="0" indent="0">
              <a:buNone/>
            </a:pPr>
            <a:r>
              <a:rPr lang="en-CH" dirty="0"/>
              <a:t>design point in the performance, energy, area tradeoff space</a:t>
            </a:r>
          </a:p>
          <a:p>
            <a:pPr marL="0" indent="0">
              <a:buNone/>
            </a:pPr>
            <a:r>
              <a:rPr lang="en-GB" b="1" dirty="0"/>
              <a:t>[CLICK]</a:t>
            </a:r>
            <a:r>
              <a:rPr lang="en-GB" dirty="0"/>
              <a:t> P</a:t>
            </a:r>
            <a:r>
              <a:rPr lang="en-CH" dirty="0"/>
              <a:t>reventive refresh-based ones are promising because of X and Y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76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48690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b="1" dirty="0"/>
              <a:t>[CLICKx5] </a:t>
            </a:r>
            <a:r>
              <a:rPr lang="en-CH" dirty="0"/>
              <a:t>There are multiple ways to mitigate RowHammer bitflips each offering a different system </a:t>
            </a:r>
          </a:p>
          <a:p>
            <a:pPr marL="0" indent="0">
              <a:buNone/>
            </a:pPr>
            <a:r>
              <a:rPr lang="en-CH" dirty="0"/>
              <a:t>design point in the performance, energy, area tradeoff space</a:t>
            </a:r>
          </a:p>
          <a:p>
            <a:pPr marL="0" indent="0">
              <a:buNone/>
            </a:pPr>
            <a:r>
              <a:rPr lang="en-GB" b="1" dirty="0"/>
              <a:t>[CLICK]</a:t>
            </a:r>
            <a:r>
              <a:rPr lang="en-GB" dirty="0"/>
              <a:t> P</a:t>
            </a:r>
            <a:r>
              <a:rPr lang="en-CH" dirty="0"/>
              <a:t>reventive refresh-based ones are promising because of X and Y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033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look</a:t>
            </a:r>
            <a:r>
              <a:rPr lang="tr-TR" dirty="0"/>
              <a:t> at how </a:t>
            </a:r>
            <a:r>
              <a:rPr lang="tr-TR" dirty="0" err="1"/>
              <a:t>prior</a:t>
            </a:r>
            <a:r>
              <a:rPr lang="tr-TR" dirty="0"/>
              <a:t> </a:t>
            </a:r>
            <a:r>
              <a:rPr lang="tr-TR" dirty="0" err="1"/>
              <a:t>works</a:t>
            </a:r>
            <a:r>
              <a:rPr lang="tr-TR" dirty="0"/>
              <a:t> </a:t>
            </a:r>
            <a:r>
              <a:rPr lang="tr-TR" dirty="0" err="1"/>
              <a:t>estimate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track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activation</a:t>
            </a:r>
            <a:r>
              <a:rPr lang="tr-TR" dirty="0"/>
              <a:t> </a:t>
            </a:r>
            <a:r>
              <a:rPr lang="tr-TR" dirty="0" err="1"/>
              <a:t>count</a:t>
            </a:r>
            <a:r>
              <a:rPr lang="tr-TR" dirty="0"/>
              <a:t> of DRAM </a:t>
            </a:r>
            <a:r>
              <a:rPr lang="tr-TR" dirty="0" err="1"/>
              <a:t>rows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three</a:t>
            </a:r>
            <a:r>
              <a:rPr lang="tr-TR" dirty="0"/>
              <a:t> main </a:t>
            </a:r>
            <a:r>
              <a:rPr lang="tr-TR" dirty="0" err="1"/>
              <a:t>design</a:t>
            </a:r>
            <a:r>
              <a:rPr lang="tr-TR" dirty="0"/>
              <a:t> </a:t>
            </a:r>
            <a:r>
              <a:rPr lang="tr-TR" dirty="0" err="1"/>
              <a:t>choices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42376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Many workloads access the same row address in different banks at around the same time. We will show what we observe over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48782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35769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This plot pictorially depicts our key observation across many tested </a:t>
            </a:r>
            <a:r>
              <a:rPr lang="en-CH" b="1" dirty="0"/>
              <a:t>[CLICK]</a:t>
            </a:r>
            <a:r>
              <a:rPr lang="en-CH" dirty="0"/>
              <a:t> workloads. I will not explain this in detail in the interest of time.</a:t>
            </a:r>
          </a:p>
          <a:p>
            <a:endParaRPr lang="en-CH" dirty="0"/>
          </a:p>
          <a:p>
            <a:r>
              <a:rPr lang="en-CH" dirty="0"/>
              <a:t>When a row gets activated RowHammer threshold times, which is 500 for this figure, we record the activation counts of that DRAM row’s siblings. </a:t>
            </a:r>
          </a:p>
          <a:p>
            <a:r>
              <a:rPr lang="en-CH" dirty="0"/>
              <a:t>Each box in this plot shows the distribution of sibling rows’ activation counts for a tested workload.</a:t>
            </a:r>
          </a:p>
          <a:p>
            <a:endParaRPr lang="en-CH" dirty="0"/>
          </a:p>
          <a:p>
            <a:r>
              <a:rPr lang="en-CH" b="1" dirty="0"/>
              <a:t>[CLICK] </a:t>
            </a:r>
            <a:r>
              <a:rPr lang="en-CH" dirty="0"/>
              <a:t>Above the horizontal green line in the figure shows that </a:t>
            </a:r>
            <a:r>
              <a:rPr lang="en-CH" b="1" dirty="0"/>
              <a:t>[CLICK]</a:t>
            </a:r>
            <a:r>
              <a:rPr lang="en-CH" dirty="0"/>
              <a:t> if a row is activated RowHammer threshold times, its siblings are activated more than half the RowHammer threshold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1218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337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9FE4A-0C21-4AC7-A29F-491DBFD0D0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357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ABACuS’s objective is to track the maximum activation count across all sibling rows using one counter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85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77992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86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07820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we want to keep track of the maximum activation count…</a:t>
            </a:r>
          </a:p>
          <a:p>
            <a:endParaRPr lang="en-US" dirty="0"/>
          </a:p>
          <a:p>
            <a:r>
              <a:rPr lang="en-US" dirty="0"/>
              <a:t>I will briefly explain the intuition</a:t>
            </a:r>
          </a:p>
          <a:p>
            <a:endParaRPr lang="en-US" dirty="0"/>
          </a:p>
          <a:p>
            <a:r>
              <a:rPr lang="en-US" dirty="0"/>
              <a:t>We have a proof in the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87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37302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2165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75381-7527-4E0E-A355-7550D954D08C}" type="slidenum">
              <a:rPr lang="tr-TR" smtClean="0"/>
              <a:t>95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21008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31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3B772-4592-CB4D-3D68-509B149AD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B61AD53-55E9-8725-9F2F-4752DABFF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AABE3CE-7E7C-1EB2-E688-0918DF535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E0FBB93-233B-885B-C8F9-450D08960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99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19162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51629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Todays DRAM chips are vulnerable to read disturbance</a:t>
            </a:r>
          </a:p>
          <a:p>
            <a:r>
              <a:rPr lang="en-US" dirty="0"/>
              <a:t>Where repeatedly opening and closing or activating and </a:t>
            </a:r>
            <a:r>
              <a:rPr lang="en-US" dirty="0" err="1"/>
              <a:t>precharging</a:t>
            </a:r>
            <a:r>
              <a:rPr lang="en-US" dirty="0"/>
              <a:t> the same DRAM row results in bitflips in nearby DRAM cells which we call the </a:t>
            </a:r>
            <a:r>
              <a:rPr lang="en-US" dirty="0" err="1"/>
              <a:t>RowHammer</a:t>
            </a:r>
            <a:r>
              <a:rPr lang="en-US" dirty="0"/>
              <a:t> bitflips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09906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665A4-DF0B-C7FD-3D5F-99CDB81F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E3E61596-0C34-904E-AD33-23E790569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6A31705-605C-BFFF-9E7D-F23478990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25B7242-5D1D-1A76-97D9-3EBA288E5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223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prime example of DRAM read disturbance is RowHammer, which I will show in this slide. </a:t>
            </a:r>
          </a:p>
          <a:p>
            <a:r>
              <a:rPr lang="en-US" b="0" dirty="0"/>
              <a:t>DRAM cells are organized in 2 dimensional arrays as rows and columns and internally accessed in a DRAM row granularity. For example, to access a data stored in Row 2, </a:t>
            </a:r>
            <a:r>
              <a:rPr lang="en-US" b="1" dirty="0"/>
              <a:t>[CLICK]</a:t>
            </a:r>
          </a:p>
          <a:p>
            <a:r>
              <a:rPr lang="en-US" b="0" dirty="0"/>
              <a:t>We first need to open Row 2, and then perform accesses. Once we need to access another row, we need to close Row 2 and open the other row </a:t>
            </a:r>
            <a:r>
              <a:rPr lang="en-US" b="1" dirty="0"/>
              <a:t>[CLICK]</a:t>
            </a:r>
          </a:p>
          <a:p>
            <a:r>
              <a:rPr lang="en-US" b="1" dirty="0"/>
              <a:t>[BACK&amp; FORTH] </a:t>
            </a:r>
            <a:r>
              <a:rPr lang="en-US" b="0" dirty="0"/>
              <a:t>If we keep opening and closing this row many times, called hammering a row, </a:t>
            </a:r>
            <a:r>
              <a:rPr lang="en-US" b="1" dirty="0"/>
              <a:t>[CLICK]</a:t>
            </a:r>
          </a:p>
          <a:p>
            <a:r>
              <a:rPr lang="en-US" b="0" dirty="0"/>
              <a:t>We observe bitflips in physically nearby DRAM rows </a:t>
            </a:r>
            <a:r>
              <a:rPr lang="en-US" b="1" dirty="0"/>
              <a:t>[CLICK]</a:t>
            </a:r>
          </a:p>
          <a:p>
            <a:r>
              <a:rPr lang="en-US" b="0" dirty="0"/>
              <a:t>This phenomenon is called RowHammer. We refer to the hammered row as the aggressor row and the rows that are affected as victim rows. </a:t>
            </a:r>
            <a:r>
              <a:rPr lang="en-US" b="1" dirty="0"/>
              <a:t>[CLICK]</a:t>
            </a:r>
          </a:p>
          <a:p>
            <a:endParaRPr lang="en-US" b="1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50204-F140-87F4-0ECD-114CFCFF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5DE4F08B-8D74-B170-1458-806D3B895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2077F68-3E5A-EE24-DE1A-16720D30C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C8162BD-BD9B-0E42-EF07-04C121218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73338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09745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4E23-B845-9164-1CEE-9B8B59B0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AFEA0B6-2282-91F2-0639-4B64872AD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40E8D76-C5D8-1E23-4B3F-F8AEDE0B7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059D42C-4ED0-B9E0-5D09-17031133E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49858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42376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Ideally, we would like to achieve low energy, processor chip and DRAM area and performance overheads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As you can see from this radar chart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65390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of the existing mitigation techniques prevents </a:t>
            </a:r>
            <a:r>
              <a:rPr lang="en-US" dirty="0" err="1"/>
              <a:t>RowHammer</a:t>
            </a:r>
            <a:r>
              <a:rPr lang="en-US" dirty="0"/>
              <a:t> at low area performance and energy costs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109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48760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34C89-33D6-C382-3A3F-FF4539AD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A22267F-1D8E-051F-6090-3BB47BA45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BA4CC26-7F41-0186-9920-EFC2930DA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observe that there are two types of counters</a:t>
            </a:r>
          </a:p>
          <a:p>
            <a:r>
              <a:rPr lang="en-US" dirty="0"/>
              <a:t>[CLICK]Hash based counters are low cost</a:t>
            </a:r>
          </a:p>
          <a:p>
            <a:r>
              <a:rPr lang="en-US" dirty="0"/>
              <a:t>[CLICK]And tag based counters are highly accurate</a:t>
            </a:r>
          </a:p>
          <a:p>
            <a:r>
              <a:rPr lang="en-US" dirty="0"/>
              <a:t>We want to get the best of both worlds</a:t>
            </a:r>
          </a:p>
          <a:p>
            <a:r>
              <a:rPr lang="en-US" dirty="0"/>
              <a:t>Now let me explain how these work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34C9C9E-A06F-C4E7-84AC-B21863E04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24466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B1A5C-70D4-B0CD-0046-FFC9A258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56DEED9C-37BB-7FCF-5BD0-0DB851A5C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19F323C-C605-28C5-9000-93EF9921C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F1173E6-F027-AD48-11BA-E58246CC7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70984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78904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49B0-F8EE-0E86-FD15-8D700B26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EF68270B-7F8E-339E-393E-EF610D7CE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4C6A176-3F1B-C5AB-DB5B-6F6CC8764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look at a high level summary of how </a:t>
            </a:r>
            <a:r>
              <a:rPr lang="en-US" dirty="0" err="1"/>
              <a:t>CoMeT</a:t>
            </a:r>
            <a:r>
              <a:rPr lang="en-US" dirty="0"/>
              <a:t> operates</a:t>
            </a:r>
          </a:p>
          <a:p>
            <a:r>
              <a:rPr lang="en-US" dirty="0"/>
              <a:t>[CLICK] When there is an activation to row A, </a:t>
            </a:r>
            <a:r>
              <a:rPr lang="en-US" dirty="0" err="1"/>
              <a:t>CoMeT</a:t>
            </a:r>
            <a:r>
              <a:rPr lang="en-US" dirty="0"/>
              <a:t> first checks the counter table that implements hash-based counters</a:t>
            </a:r>
          </a:p>
          <a:p>
            <a:r>
              <a:rPr lang="en-US" dirty="0"/>
              <a:t>And gets [CLICK] an estimation based on the counter table</a:t>
            </a:r>
          </a:p>
          <a:p>
            <a:r>
              <a:rPr lang="en-US" dirty="0"/>
              <a:t>At the same time [CLICK] it checks the recent aggressor table that has tag-based counters</a:t>
            </a:r>
          </a:p>
          <a:p>
            <a:r>
              <a:rPr lang="en-US" dirty="0"/>
              <a:t>[CLICK] And gets another estimation from the recent aggressor table. </a:t>
            </a:r>
          </a:p>
          <a:p>
            <a:r>
              <a:rPr lang="en-US" dirty="0"/>
              <a:t>[CLICK] </a:t>
            </a:r>
            <a:r>
              <a:rPr lang="en-US" dirty="0" err="1"/>
              <a:t>CoMeT</a:t>
            </a:r>
            <a:r>
              <a:rPr lang="en-US" dirty="0"/>
              <a:t> uses the recent aggressor table based estimation when there is a tag match because the tag-based counters are more accurate</a:t>
            </a:r>
          </a:p>
          <a:p>
            <a:endParaRPr lang="en-US" dirty="0"/>
          </a:p>
          <a:p>
            <a:r>
              <a:rPr lang="en-US" dirty="0"/>
              <a:t>[CLICK] </a:t>
            </a:r>
            <a:r>
              <a:rPr lang="en-US" dirty="0" err="1"/>
              <a:t>CoMeT</a:t>
            </a:r>
            <a:r>
              <a:rPr lang="en-US" dirty="0"/>
              <a:t> compares the activation count estimation to a preventive refresh threshold</a:t>
            </a:r>
          </a:p>
          <a:p>
            <a:r>
              <a:rPr lang="en-US" dirty="0"/>
              <a:t>[CLICK]And preventively refreshes row A's victim rows if the estimation reaches the threshold value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6AD4AF6-1106-79C6-1814-5DBA60986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5509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369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look into the Counter table in more detail</a:t>
            </a:r>
          </a:p>
          <a:p>
            <a:r>
              <a:rPr lang="en-US" dirty="0"/>
              <a:t>The counter table employs the count min sketch technique which is a hash based frequent item counting technique</a:t>
            </a:r>
          </a:p>
          <a:p>
            <a:r>
              <a:rPr lang="en-US" dirty="0"/>
              <a:t>That uses hash functions and a counter array per hash function</a:t>
            </a:r>
          </a:p>
          <a:p>
            <a:r>
              <a:rPr lang="en-US" dirty="0"/>
              <a:t>[CLICK] When we have an activation to Row A, Counter table first gets the output of the hash function using the row id as an input. </a:t>
            </a:r>
            <a:endParaRPr lang="tr-TR" dirty="0"/>
          </a:p>
          <a:p>
            <a:r>
              <a:rPr lang="en-US" dirty="0"/>
              <a:t>This output is used as an index for the counter array </a:t>
            </a:r>
            <a:r>
              <a:rPr lang="tr-TR" dirty="0" err="1"/>
              <a:t>mapping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DRAM </a:t>
            </a:r>
            <a:r>
              <a:rPr lang="tr-TR" dirty="0" err="1"/>
              <a:t>row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a </a:t>
            </a:r>
            <a:r>
              <a:rPr lang="tr-TR" dirty="0" err="1"/>
              <a:t>counter</a:t>
            </a:r>
            <a:r>
              <a:rPr lang="tr-TR" dirty="0"/>
              <a:t>. </a:t>
            </a:r>
            <a:endParaRPr lang="en-US" dirty="0"/>
          </a:p>
          <a:p>
            <a:r>
              <a:rPr lang="en-US" dirty="0"/>
              <a:t>[CLICK]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en-US" dirty="0"/>
              <a:t> counter table increments the indexed counter.</a:t>
            </a:r>
          </a:p>
          <a:p>
            <a:r>
              <a:rPr lang="en-US" dirty="0"/>
              <a:t>[CLICK] when we receive another activation to the same row, the hash outputs the same index and counter table increments the same counter</a:t>
            </a:r>
          </a:p>
          <a:p>
            <a:r>
              <a:rPr lang="en-US" dirty="0"/>
              <a:t>[CLICK] When we receive an activation to another row, ideally the output of the hash function maps </a:t>
            </a:r>
            <a:r>
              <a:rPr lang="en-US" dirty="0" err="1"/>
              <a:t>th</a:t>
            </a:r>
            <a:r>
              <a:rPr lang="en-US" dirty="0"/>
              <a:t> row to another counter </a:t>
            </a:r>
          </a:p>
          <a:p>
            <a:r>
              <a:rPr lang="en-US" dirty="0"/>
              <a:t>[CLICK] counter table increments that counter</a:t>
            </a:r>
          </a:p>
          <a:p>
            <a:endParaRPr lang="en-US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00322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14291-C0A8-C75F-1BE1-88A19E4E3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F92E6089-97D0-55A4-98CE-229DD64C7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0F8EB6E-CA3F-ED27-F1B5-91DC9D9F1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Counter Table implements multiple hash functions that map DRAM rows to different counters</a:t>
            </a:r>
          </a:p>
          <a:p>
            <a:r>
              <a:rPr lang="en-US" dirty="0"/>
              <a:t>[CLICK] As a result, each DRAM row is mapped to a counter group [CLICK] as unique as possible [CLICK]</a:t>
            </a:r>
          </a:p>
          <a:p>
            <a:r>
              <a:rPr lang="en-US" dirty="0"/>
              <a:t>When there is an activation to a row, all counters in its counter group are incremented</a:t>
            </a:r>
          </a:p>
          <a:p>
            <a:r>
              <a:rPr lang="en-US" dirty="0"/>
              <a:t>[CLICK] therefore the minimum counter value is an upper bound of the actual activation count</a:t>
            </a:r>
          </a:p>
          <a:p>
            <a:r>
              <a:rPr lang="en-US" dirty="0"/>
              <a:t>[CLICK] so counter table estimates the activation count as the minimum counter value.</a:t>
            </a:r>
          </a:p>
          <a:p>
            <a:r>
              <a:rPr lang="en-US" dirty="0"/>
              <a:t>[CLICK] In this example, this estimation leads to estimating the act count of A as 2, which is the actual activation count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3EFB896-218E-DBB5-68A5-33EC5E5DD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99795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763990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40632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28520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A42FF-5FEA-D785-7CEB-D047E94C2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EF876353-7923-A4DE-CDD5-16B1524AB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BDD5A9A-095D-BC7D-CA2A-673200935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F3B68F0-DB95-889C-BEEB-FE0B087F7D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4719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45AF9-21A4-2EBF-0BB1-FF7A87759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84A1EAC4-D02C-3DE1-8D87-0AC6A4042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E1772E6-5277-AB25-2020-A52C0AA93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1F5758B-399D-BE0F-6CFF-D11693EC4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9853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01908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evaluate the average performance and DRAM energy overheads of </a:t>
            </a:r>
            <a:r>
              <a:rPr lang="en-US" dirty="0" err="1"/>
              <a:t>CoMeT</a:t>
            </a:r>
            <a:r>
              <a:rPr lang="en-US" dirty="0"/>
              <a:t> across single core applications</a:t>
            </a:r>
          </a:p>
          <a:p>
            <a:r>
              <a:rPr lang="en-US" dirty="0"/>
              <a:t>[CLICK] This is </a:t>
            </a:r>
            <a:r>
              <a:rPr lang="en-US" dirty="0" err="1"/>
              <a:t>CoMeT's</a:t>
            </a:r>
            <a:r>
              <a:rPr lang="en-US" dirty="0"/>
              <a:t> performance normalized to a system with no RH mitigation across different RH thresholds [CLICK]</a:t>
            </a:r>
          </a:p>
          <a:p>
            <a:r>
              <a:rPr lang="en-US" dirty="0"/>
              <a:t>As RH threshold decreases </a:t>
            </a:r>
            <a:r>
              <a:rPr lang="en-US" dirty="0" err="1"/>
              <a:t>CoMeT</a:t>
            </a:r>
            <a:r>
              <a:rPr lang="en-US" dirty="0"/>
              <a:t> has a small performance overhead due to preventive refreshes as opposed to the baseline that does not do preventive refresh</a:t>
            </a:r>
          </a:p>
          <a:p>
            <a:r>
              <a:rPr lang="en-US" dirty="0"/>
              <a:t>[CLICK] This is </a:t>
            </a:r>
            <a:r>
              <a:rPr lang="en-US" dirty="0" err="1"/>
              <a:t>CoMeT's</a:t>
            </a:r>
            <a:r>
              <a:rPr lang="en-US" dirty="0"/>
              <a:t> DRAM energy consumption normalized to the same baseline [CLICK] and it shows a similar result</a:t>
            </a:r>
          </a:p>
          <a:p>
            <a:r>
              <a:rPr lang="en-US" dirty="0"/>
              <a:t>[CLICK] We conclude that </a:t>
            </a:r>
            <a:r>
              <a:rPr lang="en-US" dirty="0" err="1"/>
              <a:t>CoMeT</a:t>
            </a:r>
            <a:r>
              <a:rPr lang="en-US" dirty="0"/>
              <a:t> prevents bitflips with very small average performance ….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1580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0257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[CLICK] The RowHammer vulnerability of modern DRAM is a critical reliability and security threat.</a:t>
            </a:r>
          </a:p>
          <a:p>
            <a:r>
              <a:rPr lang="en-US" sz="500" dirty="0"/>
              <a:t>[CLICK] The security guarantees of TRR, which is the commonly used RowHammer protection mechanism, cannot be easily studied as TRR is obscure, undocumented, and proprietary.</a:t>
            </a:r>
          </a:p>
          <a:p>
            <a:endParaRPr lang="en-US" sz="500" dirty="0"/>
          </a:p>
          <a:p>
            <a:r>
              <a:rPr lang="en-US" sz="500" dirty="0"/>
              <a:t>[CLICK] In this work, our main goal is to answer the following questions. Is TRR fully secure? How can we validate the security guarantees of different TRR mechanisms? </a:t>
            </a:r>
          </a:p>
          <a:p>
            <a:endParaRPr lang="en-US" sz="500" dirty="0"/>
          </a:p>
          <a:p>
            <a:r>
              <a:rPr lang="en-US" sz="500" dirty="0"/>
              <a:t>[CLICK] To this end, we propose U-TRR, a new methodology that leverages data retention failures in DRAM to uncover the inner workings of TRR and study its security.</a:t>
            </a:r>
          </a:p>
          <a:p>
            <a:endParaRPr lang="en-US" sz="500" dirty="0"/>
          </a:p>
          <a:p>
            <a:r>
              <a:rPr lang="en-US" sz="500" dirty="0"/>
              <a:t>[CLICK] Using U-TRR, we analyze 15 DDR4 DRAM modules from each of the three major DRAM vendors. </a:t>
            </a:r>
          </a:p>
          <a:p>
            <a:r>
              <a:rPr lang="en-US" sz="500" dirty="0"/>
              <a:t>[CLICK] Through these analyses, we make several observations regarding the TRR mechanisms implemented in these modules and craft new custom RowHammer access patterns that cause RowHammer bit flips in TRR-protected DRAM modules.</a:t>
            </a:r>
          </a:p>
          <a:p>
            <a:r>
              <a:rPr lang="en-US" sz="500" dirty="0"/>
              <a:t>[CLICK] Our results show that: First, all 45 modules that we test across three vendors are vulnerable to our new RowHammer access patterns.</a:t>
            </a:r>
          </a:p>
          <a:p>
            <a:r>
              <a:rPr lang="en-US" sz="500" dirty="0"/>
              <a:t>[CLICK] Second, our access pattern cause at least one bit flip in almost all DRAM rows in many modules. This makes system-level RowHammer attacks easier to mount as the attacker would have the ability to cause bit flips in almost any DRAM row </a:t>
            </a:r>
            <a:br>
              <a:rPr lang="en-US" sz="500" dirty="0"/>
            </a:br>
            <a:r>
              <a:rPr lang="en-US" sz="500" dirty="0"/>
              <a:t>[CLICK] Third, we observe that our access patterns cause up to 7 RowHammer bit flips in an 8-byte </a:t>
            </a:r>
            <a:r>
              <a:rPr lang="en-US" sz="500" dirty="0" err="1"/>
              <a:t>dataword</a:t>
            </a:r>
            <a:r>
              <a:rPr lang="en-US" sz="500" dirty="0"/>
              <a:t>, making ECC ineffective and systems equipped with ECC also susceptible to RowHammer attacks</a:t>
            </a:r>
          </a:p>
          <a:p>
            <a:endParaRPr lang="en-US" sz="5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conclude that TRR does not provide security against RowHammer and can be easily circumvented using the new understanding provided by U-TRR.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believe and hope that U-TRR will facilitate future research by enabling rigorous and open analysis of RowHammer mitigation mechanisms, leading to the development of both new RowHammer attacks and more secure RowHammer protection mechanisms.</a:t>
            </a:r>
          </a:p>
          <a:p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48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1416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50250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83C2-A4BC-07A7-A3FA-302F5153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5BC5FD1-DB3A-07F6-AA09-393D347B3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08EEC30-5334-C937-F988-D2BA503DD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CE97A22-944F-27C2-2AFC-BBFE729B4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18497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19A7-5229-48D0-41E4-F6705CCC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053B693-F183-1BCE-B198-0CD28C03A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5CD0756-4D21-5669-25B0-AD736148F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4A689FC-8085-0AF2-4F77-7999A50B0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02551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6BA4F-FF07-61AA-FE22-C41792C7B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C61E627-669D-3D9C-8CFC-0C3DF5415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8E8FD27-3326-9093-3CE8-EA51543F3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F060BD8-F524-494E-3945-A63CADD45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58247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6AC36-A8C0-9995-89F1-C56657EFF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7CFD6CD-5A87-1EB2-7262-44073F4AF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5A78C9B-B03F-C0E3-4552-0B923F70F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C76DC1A-280C-689A-5378-A7CACA4C5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4867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3EE3-5C3E-C770-E2F5-E9B01B82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F8C112F6-06CB-671A-2F8E-8B4CE306B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CD319BD-DA5C-6132-447C-D91EBD2B3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ACBCA5B-31C5-6A5E-4FEE-9975A4844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54443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45711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We observe the total number of accesses in a refresh window is 10,000 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average across benign single-core workloads we evaluate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5100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With technology node scaling, DRAM cells get smaller in size and closer to each other</a:t>
            </a:r>
            <a:r>
              <a:rPr lang="en-US" b="1" dirty="0"/>
              <a:t>[CLICK]</a:t>
            </a:r>
          </a:p>
          <a:p>
            <a:r>
              <a:rPr lang="en-US" b="0" dirty="0"/>
              <a:t>Such that we observe significant reductions in the minimum hammer count to induce the first bitflip</a:t>
            </a:r>
            <a:r>
              <a:rPr lang="en-US" b="1" dirty="0"/>
              <a:t> </a:t>
            </a:r>
            <a:r>
              <a:rPr lang="en-US" b="0" dirty="0"/>
              <a:t>in the last decade </a:t>
            </a:r>
            <a:r>
              <a:rPr lang="en-US" b="1" dirty="0"/>
              <a:t>[CLICK]</a:t>
            </a:r>
          </a:p>
          <a:p>
            <a:r>
              <a:rPr lang="en-US" b="0" dirty="0"/>
              <a:t>Thus DRAM cells become increasingly more vulnerable to read disturbance </a:t>
            </a:r>
            <a:r>
              <a:rPr lang="en-US" b="1" dirty="0"/>
              <a:t>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7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17182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79106"/>
            <a:ext cx="9138920" cy="978694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31025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7698"/>
                </a:solidFill>
                <a:latin typeface="Garamond" panose="02020404030301010803" pitchFamily="18" charset="0"/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6.08.2024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32468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481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2" cy="965201"/>
          </a:xfrm>
          <a:noFill/>
          <a:ln w="57150">
            <a:noFill/>
          </a:ln>
        </p:spPr>
        <p:txBody>
          <a:bodyPr>
            <a:normAutofit/>
          </a:bodyPr>
          <a:lstStyle>
            <a:lvl1pPr marL="57150" indent="0">
              <a:tabLst/>
              <a:defRPr sz="3600" b="0">
                <a:solidFill>
                  <a:srgbClr val="00769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 marL="347663" indent="-225425">
              <a:tabLst/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2E9B19-38F1-183D-F6F1-A74A32694004}"/>
              </a:ext>
            </a:extLst>
          </p:cNvPr>
          <p:cNvCxnSpPr>
            <a:cxnSpLocks/>
          </p:cNvCxnSpPr>
          <p:nvPr userDrawn="1"/>
        </p:nvCxnSpPr>
        <p:spPr>
          <a:xfrm>
            <a:off x="-80786" y="-229361"/>
            <a:ext cx="9149371" cy="0"/>
          </a:xfrm>
          <a:prstGeom prst="line">
            <a:avLst/>
          </a:prstGeom>
          <a:ln w="38100">
            <a:solidFill>
              <a:srgbClr val="001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7698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80" r:id="rId13"/>
    <p:sldLayoutId id="214748368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sers.ece.cmu.edu/~omutlu/pub/dram-row-hammer_isca14.pdf" TargetMode="External"/><Relationship Id="rId5" Type="http://schemas.openxmlformats.org/officeDocument/2006/relationships/hyperlink" Target="http://googleprojectzero.blogspot.com/2015/03/exploiting-dram-rowhammer-bug-to-gain.html" TargetMode="Externa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sv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dsst.io/32c3-slides/719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sv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CMU-SAFARI/CoMeT" TargetMode="External"/><Relationship Id="rId4" Type="http://schemas.openxmlformats.org/officeDocument/2006/relationships/hyperlink" Target="https://arxiv.org/abs/2402.18769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MU-SAFARI/CoMeT" TargetMode="Externa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2402.18769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3.emf"/><Relationship Id="rId10" Type="http://schemas.openxmlformats.org/officeDocument/2006/relationships/image" Target="../media/image92.png"/><Relationship Id="rId4" Type="http://schemas.openxmlformats.org/officeDocument/2006/relationships/image" Target="../media/image2.svg"/><Relationship Id="rId9" Type="http://schemas.openxmlformats.org/officeDocument/2006/relationships/image" Target="../media/image9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3.emf"/><Relationship Id="rId10" Type="http://schemas.openxmlformats.org/officeDocument/2006/relationships/image" Target="../media/image92.png"/><Relationship Id="rId4" Type="http://schemas.openxmlformats.org/officeDocument/2006/relationships/image" Target="../media/image2.svg"/><Relationship Id="rId9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7" Type="http://schemas.openxmlformats.org/officeDocument/2006/relationships/image" Target="../media/image56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agyaglikc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safari.ethz.ch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-security.org/TC/SP2019/SP19-Slides-pdfs/Lucian_Cojocar_Exploiting_Correcting_Codes_slides-ecc-new.pdf" TargetMode="External"/><Relationship Id="rId2" Type="http://schemas.openxmlformats.org/officeDocument/2006/relationships/hyperlink" Target="https://download.vusec.net/papers/eccploit_sp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hyperlink" Target="https://people.inf.ethz.ch/omutlu/pub/U-TRR-uncovering-RowHammer-protection-mechanisms_micro21-short-talk.pptx" TargetMode="External"/><Relationship Id="rId3" Type="http://schemas.openxmlformats.org/officeDocument/2006/relationships/notesSlide" Target="../notesSlides/notesSlide8.xml"/><Relationship Id="rId21" Type="http://schemas.openxmlformats.org/officeDocument/2006/relationships/hyperlink" Target="https://people.inf.ethz.ch/omutlu/pub/U-TRR-uncovering-RowHammer-protection-mechanisms_micro21-lightning-talk.pdf" TargetMode="External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hyperlink" Target="https://people.inf.ethz.ch/omutlu/pub/U-TRR-uncovering-RowHammer-protection-mechanisms_micro21-talk.pdf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people.inf.ethz.ch/omutlu/pub/U-TRR-uncovering-RowHammer-protection-mechanisms_micro21-talk.pptx" TargetMode="External"/><Relationship Id="rId20" Type="http://schemas.openxmlformats.org/officeDocument/2006/relationships/hyperlink" Target="https://people.inf.ethz.ch/omutlu/pub/U-TRR-uncovering-RowHammer-protection-mechanisms_micro21-lightning-talk.pptx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hyperlink" Target="https://people.inf.ethz.ch/omutlu/pub/U-TRR-uncovering-RowHammer-protection-mechanisms_micro21.pdf" TargetMode="External"/><Relationship Id="rId23" Type="http://schemas.openxmlformats.org/officeDocument/2006/relationships/hyperlink" Target="https://www.youtube.com/watch?v=HHxeuWVqq8w&amp;list=PL5Q2soXY2Zi--0LrXSQ9sST3N0k0bXp51&amp;index=5" TargetMode="External"/><Relationship Id="rId10" Type="http://schemas.openxmlformats.org/officeDocument/2006/relationships/image" Target="../media/image43.png"/><Relationship Id="rId19" Type="http://schemas.openxmlformats.org/officeDocument/2006/relationships/hyperlink" Target="https://people.inf.ethz.ch/omutlu/pub/U-TRR-uncovering-RowHammer-protection-mechanisms_micro21-short-talk.pdf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Relationship Id="rId22" Type="http://schemas.openxmlformats.org/officeDocument/2006/relationships/hyperlink" Target="https://www.youtube.com/watch?v=YkBR9yeLHRs&amp;list=PL5Q2soXY2Zi--0LrXSQ9sST3N0k0bXp51&amp;index=11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://www.aspdac.com/aspdac2023/" TargetMode="External"/><Relationship Id="rId7" Type="http://schemas.openxmlformats.org/officeDocument/2006/relationships/hyperlink" Target="https://www.youtube.com/watch?v=1kpDJkh_I8s" TargetMode="External"/><Relationship Id="rId2" Type="http://schemas.openxmlformats.org/officeDocument/2006/relationships/hyperlink" Target="https://arxiv.org/pdf/2211.076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_aspdac23-talk.pdf" TargetMode="External"/><Relationship Id="rId5" Type="http://schemas.openxmlformats.org/officeDocument/2006/relationships/hyperlink" Target="https://people.inf.ethz.ch/omutlu/pub/rowhammer_aspdac23-talk.pptx" TargetMode="External"/><Relationship Id="rId4" Type="http://schemas.openxmlformats.org/officeDocument/2006/relationships/hyperlink" Target="https://arxiv.org/abs/2211.0761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ramsec.ethz.ch/papers/soothsayer-final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sec.ethz.ch/zenhammer" TargetMode="External"/><Relationship Id="rId2" Type="http://schemas.openxmlformats.org/officeDocument/2006/relationships/hyperlink" Target="https://comsec.ethz.ch/wp-content/files/zenhammer_sec2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afari.ethz.ch/wp-content/uploads/CoMeT_HPCA24.pptx" TargetMode="External"/><Relationship Id="rId3" Type="http://schemas.openxmlformats.org/officeDocument/2006/relationships/hyperlink" Target="https://www.usenix.org/conference/usenixsecurity24/" TargetMode="External"/><Relationship Id="rId7" Type="http://schemas.openxmlformats.org/officeDocument/2006/relationships/hyperlink" Target="https://www.hpca-conf.org/2024/" TargetMode="External"/><Relationship Id="rId2" Type="http://schemas.openxmlformats.org/officeDocument/2006/relationships/hyperlink" Target="https://arxiv.org/pdf/2310.09977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pdf/2402.18769" TargetMode="External"/><Relationship Id="rId11" Type="http://schemas.openxmlformats.org/officeDocument/2006/relationships/hyperlink" Target="https://github.com/CMU-SAFARI/CoMeT" TargetMode="External"/><Relationship Id="rId5" Type="http://schemas.openxmlformats.org/officeDocument/2006/relationships/hyperlink" Target="https://github.com/CMU-SAFARI/ABACuS" TargetMode="External"/><Relationship Id="rId10" Type="http://schemas.openxmlformats.org/officeDocument/2006/relationships/hyperlink" Target="https://arxiv.org/abs/2402.18769" TargetMode="External"/><Relationship Id="rId4" Type="http://schemas.openxmlformats.org/officeDocument/2006/relationships/hyperlink" Target="https://arxiv.org/abs/2310.09977" TargetMode="External"/><Relationship Id="rId9" Type="http://schemas.openxmlformats.org/officeDocument/2006/relationships/hyperlink" Target="https://safari.ethz.ch/wp-content/uploads/CoMeT_HPCA24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usenixsecurity24/" TargetMode="External"/><Relationship Id="rId2" Type="http://schemas.openxmlformats.org/officeDocument/2006/relationships/hyperlink" Target="https://arxiv.org/pdf/2310.0997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github.com/CMU-SAFARI/ABACuS" TargetMode="External"/><Relationship Id="rId4" Type="http://schemas.openxmlformats.org/officeDocument/2006/relationships/hyperlink" Target="https://arxiv.org/abs/2310.09977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1.pn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emf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cerebras.net/blog/cerebras-architecture-deep-dive-first-look-inside-the-hw/sw-co-design-for-deep-learn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ABAC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www.hpca-conf.org/2024/" TargetMode="External"/><Relationship Id="rId7" Type="http://schemas.openxmlformats.org/officeDocument/2006/relationships/hyperlink" Target="https://github.com/CMU-SAFARI/CoMeT" TargetMode="External"/><Relationship Id="rId2" Type="http://schemas.openxmlformats.org/officeDocument/2006/relationships/hyperlink" Target="https://arxiv.org/pdf/2402.1876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2.18769" TargetMode="External"/><Relationship Id="rId5" Type="http://schemas.openxmlformats.org/officeDocument/2006/relationships/hyperlink" Target="https://safari.ethz.ch/wp-content/uploads/CoMeT_HPCA24.pdf" TargetMode="External"/><Relationship Id="rId4" Type="http://schemas.openxmlformats.org/officeDocument/2006/relationships/hyperlink" Target="https://safari.ethz.ch/wp-content/uploads/CoMeT_HPCA24.pptx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MU-SAFARI/CoMeT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.svg"/><Relationship Id="rId9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CMU-SAFARI/CoMeT" TargetMode="External"/><Relationship Id="rId4" Type="http://schemas.openxmlformats.org/officeDocument/2006/relationships/hyperlink" Target="https://arxiv.org/abs/2402.18769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MU-SAFARI/CoMeT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2402.18769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1.pn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emf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ABAC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microsoft.com/office/2007/relationships/hdphoto" Target="../media/hdphoto2.wdp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ABACu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1.pn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emf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MU-SAFARI/CoMeT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.sv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4400" dirty="0"/>
              <a:t>Scalable and Low Overhead</a:t>
            </a:r>
            <a:br>
              <a:rPr lang="en-US" sz="4400" dirty="0"/>
            </a:br>
            <a:r>
              <a:rPr lang="en-US" sz="4400" dirty="0"/>
              <a:t>DRAM Read Disturbance Mitigation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518902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(on behalf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Ataberk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Olgun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Future of Memory and Storage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August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00DE6E-D36F-192E-784F-8415210F2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850" y="4844674"/>
            <a:ext cx="3670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6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RowHammer: An Example of DRAM Read Disturbance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990063"/>
                </a:solidFill>
              </a:rPr>
              <a:t>closing</a:t>
            </a:r>
            <a:r>
              <a:rPr lang="en-US" sz="2400" dirty="0">
                <a:solidFill>
                  <a:srgbClr val="990063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rgbClr val="007799"/>
                </a:solidFill>
              </a:rPr>
              <a:t>RowHammer bitflips</a:t>
            </a:r>
            <a:r>
              <a:rPr lang="en-US" sz="2400" dirty="0">
                <a:solidFill>
                  <a:srgbClr val="007799"/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990063"/>
                </a:solidFill>
              </a:rPr>
              <a:t>memory isolation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50DCD063-EC39-F5EF-0384-FCD74CC0D877}"/>
              </a:ext>
            </a:extLst>
          </p:cNvPr>
          <p:cNvSpPr/>
          <p:nvPr/>
        </p:nvSpPr>
        <p:spPr bwMode="auto">
          <a:xfrm>
            <a:off x="128874" y="4931484"/>
            <a:ext cx="8886249" cy="972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Evaluation: </a:t>
            </a:r>
            <a:r>
              <a:rPr lang="en-US" kern="0" spc="-5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kern="0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achieves a good trade-off between area, performance and energy costs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incurs significantly less area overhead 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74.2×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compared to the state-of-the-art technique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outperforms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the state-of-the-art technique (by up to </a:t>
            </a: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39.1%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97B00C9-3639-CBC0-016A-2F7787FE6576}"/>
              </a:ext>
            </a:extLst>
          </p:cNvPr>
          <p:cNvSpPr/>
          <p:nvPr/>
        </p:nvSpPr>
        <p:spPr bwMode="auto">
          <a:xfrm>
            <a:off x="128875" y="3391902"/>
            <a:ext cx="8886249" cy="1469307"/>
          </a:xfrm>
          <a:prstGeom prst="rect">
            <a:avLst/>
          </a:prstGeom>
          <a:solidFill>
            <a:srgbClr val="F9CFE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most DRAM rows with </a:t>
            </a: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by employing </a:t>
            </a:r>
            <a:b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Count-Min-Sketch technique </a:t>
            </a: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achieve a low area cost</a:t>
            </a:r>
            <a:endParaRPr lang="en-US" spc="-10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only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small set of DRAM rows that are activated many times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highly accurate per-DRAM-row activation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reduce performance penalties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E9F56FBB-B013-2D69-5F51-AD3C30D54A7C}"/>
              </a:ext>
            </a:extLst>
          </p:cNvPr>
          <p:cNvSpPr/>
          <p:nvPr/>
        </p:nvSpPr>
        <p:spPr bwMode="auto">
          <a:xfrm>
            <a:off x="128875" y="2947179"/>
            <a:ext cx="8886249" cy="374446"/>
          </a:xfrm>
          <a:prstGeom prst="rect">
            <a:avLst/>
          </a:prstGeom>
          <a:solidFill>
            <a:srgbClr val="CFDEF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Key Idea: 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low-cost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accurately track DRAM rows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CF65CF0-EA7E-C86E-8532-5F2DA279025F}"/>
              </a:ext>
            </a:extLst>
          </p:cNvPr>
          <p:cNvSpPr/>
          <p:nvPr/>
        </p:nvSpPr>
        <p:spPr bwMode="auto">
          <a:xfrm>
            <a:off x="128875" y="2283253"/>
            <a:ext cx="8886249" cy="593649"/>
          </a:xfrm>
          <a:prstGeom prst="rect">
            <a:avLst/>
          </a:prstGeom>
          <a:solidFill>
            <a:srgbClr val="D5CDF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bitflips </a:t>
            </a:r>
            <a: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low area, performance, and energy overheads </a:t>
            </a:r>
            <a:b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highly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-vulnerable DRAM-based systems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0C5013E1-369D-7256-F55D-13002CECF8FA}"/>
              </a:ext>
            </a:extLst>
          </p:cNvPr>
          <p:cNvSpPr/>
          <p:nvPr/>
        </p:nvSpPr>
        <p:spPr bwMode="auto">
          <a:xfrm>
            <a:off x="128875" y="1014978"/>
            <a:ext cx="8886249" cy="1197998"/>
          </a:xfrm>
          <a:prstGeom prst="rect">
            <a:avLst/>
          </a:prstGeom>
          <a:solidFill>
            <a:srgbClr val="FFDAC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Problem: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As DRAM becomes more vulnerable to read disturbance, existing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mitigation techniques either prevent bitflips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AutoNum type="arabicParenBoth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at low performance cost but with </a:t>
            </a:r>
            <a:r>
              <a:rPr lang="en-US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high area overheads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or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AutoNum type="arabicParenBoth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at low area cost but </a:t>
            </a:r>
            <a:r>
              <a:rPr lang="en-US" dirty="0">
                <a:solidFill>
                  <a:srgbClr val="C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prohibitively large performance and energy overheads</a:t>
            </a:r>
            <a:endParaRPr lang="en-US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119CF95-12D4-BF9E-EDB2-90EDA572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F4893A-A60C-6567-7534-29CCE5A5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100</a:t>
            </a:fld>
            <a:endParaRPr lang="en-US" altLang="en-US" dirty="0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6ECFEB9-9A19-0F43-DA75-2C69DEAF4897}"/>
              </a:ext>
            </a:extLst>
          </p:cNvPr>
          <p:cNvSpPr txBox="1">
            <a:spLocks/>
          </p:cNvSpPr>
          <p:nvPr/>
        </p:nvSpPr>
        <p:spPr>
          <a:xfrm>
            <a:off x="394283" y="5986496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  <p:bldP spid="5" grpId="0" animBg="1"/>
      <p:bldP spid="1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E154-CC15-0A28-FC33-3492F8406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793635-4EE7-7203-9949-AADAFD57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F54D550-B8EA-8B70-8580-1DAEF2F1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0C0FE58-72CF-8EC0-C1D8-1D0D5638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101</a:t>
            </a:fld>
            <a:endParaRPr lang="tr-TR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84DA5216-D996-E0C9-AF44-B8576C7C46C0}"/>
              </a:ext>
            </a:extLst>
          </p:cNvPr>
          <p:cNvSpPr/>
          <p:nvPr/>
        </p:nvSpPr>
        <p:spPr>
          <a:xfrm>
            <a:off x="235868" y="1311231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Background and Problem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A89F7E1E-1B8E-8BD4-6EA8-97B5990B0A3A}"/>
              </a:ext>
            </a:extLst>
          </p:cNvPr>
          <p:cNvSpPr/>
          <p:nvPr/>
        </p:nvSpPr>
        <p:spPr>
          <a:xfrm>
            <a:off x="235868" y="2273463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Goal and Key Idea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D8C3795-B170-0E0A-3DB2-692C004BF4DE}"/>
              </a:ext>
            </a:extLst>
          </p:cNvPr>
          <p:cNvSpPr/>
          <p:nvPr/>
        </p:nvSpPr>
        <p:spPr>
          <a:xfrm>
            <a:off x="235868" y="5160159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B2F4DE34-1646-F5A6-2C2F-435B9BE29A4E}"/>
              </a:ext>
            </a:extLst>
          </p:cNvPr>
          <p:cNvSpPr/>
          <p:nvPr/>
        </p:nvSpPr>
        <p:spPr>
          <a:xfrm>
            <a:off x="235868" y="3235695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atin typeface="Cambria" panose="02040503050406030204" pitchFamily="18" charset="0"/>
              </a:rPr>
              <a:t>CoMeT</a:t>
            </a:r>
            <a:r>
              <a:rPr lang="en-US" sz="3200" dirty="0">
                <a:latin typeface="Cambria" panose="02040503050406030204" pitchFamily="18" charset="0"/>
              </a:rPr>
              <a:t>: Count-Min-Sketch-based Row Tracking</a:t>
            </a: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5AD8A99D-B32F-19AB-39CD-6346CA2F1E88}"/>
              </a:ext>
            </a:extLst>
          </p:cNvPr>
          <p:cNvSpPr/>
          <p:nvPr/>
        </p:nvSpPr>
        <p:spPr>
          <a:xfrm>
            <a:off x="235868" y="4197927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23342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63E3"/>
                                      </p:to>
                                    </p:animClr>
                                    <p:set>
                                      <p:cBhvr>
                                        <p:cTn id="7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11D85A-505F-1293-1550-8D6CA2BD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Vulnerabilities (I)  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732732-7585-77A2-5DDF-86B6DB14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23A6D24-1EDD-ABFF-1E71-5A1801B9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1145" y="6517178"/>
            <a:ext cx="6558455" cy="204298"/>
          </a:xfrm>
        </p:spPr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CFC5E3D-744B-8A10-B617-108B555E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102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DAF2AF74-2A14-411D-17FD-76611A40D3A7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D89C6442-B924-3933-1B21-940FEF49144C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05B9F21F-8E26-1C4F-29A9-68623BDEEF0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3DBDD0FE-B200-BF91-903F-A23C0426EA59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3AC81A3F-3C15-AE73-03A6-4DF7B7E48E4D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71F84BF0-FB1E-9A42-3913-5B6FC74E9A39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D562D48D-5655-5C44-5E4A-60E71612B18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2161C423-0C6E-D157-6705-C7D9B76E1A03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C2056EF7-F070-D82E-9524-48EE1FC5E3C6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2E087254-B22B-5FBB-E57F-840C77CDA6A2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3263022C-A989-BB73-1C3A-E86788D0D1D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C83016E8-4A0A-42B6-B4E7-9048E39D609D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96444AAC-2116-C619-5322-89AEA010139D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3997D892-9D83-189B-2DDE-000F5E06B87D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542D8C9D-8E85-F9A9-54F9-66AFC88DBE2B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5FA922A4-2EEF-8E83-A754-9B78C80324A9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A43676F3-AD0C-2146-7BF1-B6FD8FE7A6D5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102EC957-4CDA-176B-01D0-E887DEAD5CD7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5DE6CD2D-A359-06DB-00A7-507136BB8581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F6D375FE-34F1-D7AB-DA7F-2A59750AC324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B30B827F-1FE6-B4CC-38AB-68FFC5D9304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5560586-E7CF-3D54-1930-B989D73AAC93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A2C13724-619D-9A0E-7925-E34A82ADF05E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33E5ADE1-64A6-F24B-9646-0A83D5C34B34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B2B290C6-F8A5-140F-522F-45A4713D2C0A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393744DC-B575-3FFA-FAA1-5293DD509216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911B5BB-7E35-A673-6033-325B38DA54F4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A7CEA983-C685-F274-07BC-40F32456B090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2DAFCD94-9B50-41FB-8F3C-383D33F2D4C1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B259FBC4-FA1E-DB17-6295-72BE0322E51A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03185C00-18BF-4F3A-3EE2-777F95737453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FF066787-8853-D261-A1C0-AAF2436396A6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284CA514-3C1A-88E6-C922-408013463891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253CBF00-7D50-D927-A168-9AC3B5BB6820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39ED1418-A1C5-F18F-F4C9-F66C2297C129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1A8BFF11-96C4-62B2-9585-79B6A448FA2D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1655121F-2E1F-E7CF-86A4-BC757EE83249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grpSp>
        <p:nvGrpSpPr>
          <p:cNvPr id="78" name="Group 6">
            <a:extLst>
              <a:ext uri="{FF2B5EF4-FFF2-40B4-BE49-F238E27FC236}">
                <a16:creationId xmlns:a16="http://schemas.microsoft.com/office/drawing/2014/main" id="{ABE3EC22-46FB-EC05-8C42-A8EF2B0CE634}"/>
              </a:ext>
            </a:extLst>
          </p:cNvPr>
          <p:cNvGrpSpPr/>
          <p:nvPr/>
        </p:nvGrpSpPr>
        <p:grpSpPr>
          <a:xfrm>
            <a:off x="1441587" y="2987585"/>
            <a:ext cx="6266955" cy="649632"/>
            <a:chOff x="-3913331" y="4700899"/>
            <a:chExt cx="6266955" cy="649632"/>
          </a:xfrm>
        </p:grpSpPr>
        <p:sp>
          <p:nvSpPr>
            <p:cNvPr id="79" name="Rectangle 50">
              <a:extLst>
                <a:ext uri="{FF2B5EF4-FFF2-40B4-BE49-F238E27FC236}">
                  <a16:creationId xmlns:a16="http://schemas.microsoft.com/office/drawing/2014/main" id="{FAAD1700-F945-7108-3FFF-068562066663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0CECECAA-936A-7498-65E0-6469B3DA9786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sp>
        <p:nvSpPr>
          <p:cNvPr id="81" name="Rectangle 7">
            <a:extLst>
              <a:ext uri="{FF2B5EF4-FFF2-40B4-BE49-F238E27FC236}">
                <a16:creationId xmlns:a16="http://schemas.microsoft.com/office/drawing/2014/main" id="{E6C425FC-B3DC-29CE-1075-C8322C4B7BA5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2" name="Multiply 70">
            <a:extLst>
              <a:ext uri="{FF2B5EF4-FFF2-40B4-BE49-F238E27FC236}">
                <a16:creationId xmlns:a16="http://schemas.microsoft.com/office/drawing/2014/main" id="{72A9B46C-A891-AB00-FD8F-D988B3F5D2BF}"/>
              </a:ext>
            </a:extLst>
          </p:cNvPr>
          <p:cNvSpPr/>
          <p:nvPr/>
        </p:nvSpPr>
        <p:spPr>
          <a:xfrm>
            <a:off x="5472747" y="2292998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3" name="Multiply 71">
            <a:extLst>
              <a:ext uri="{FF2B5EF4-FFF2-40B4-BE49-F238E27FC236}">
                <a16:creationId xmlns:a16="http://schemas.microsoft.com/office/drawing/2014/main" id="{ECEB3B0C-134E-FB84-0845-7CE10817ADE1}"/>
              </a:ext>
            </a:extLst>
          </p:cNvPr>
          <p:cNvSpPr/>
          <p:nvPr/>
        </p:nvSpPr>
        <p:spPr>
          <a:xfrm>
            <a:off x="2915079" y="3621735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84" name="Group 15">
            <a:extLst>
              <a:ext uri="{FF2B5EF4-FFF2-40B4-BE49-F238E27FC236}">
                <a16:creationId xmlns:a16="http://schemas.microsoft.com/office/drawing/2014/main" id="{19052C9A-396D-2FA5-89C6-321E64014B5E}"/>
              </a:ext>
            </a:extLst>
          </p:cNvPr>
          <p:cNvGrpSpPr/>
          <p:nvPr/>
        </p:nvGrpSpPr>
        <p:grpSpPr>
          <a:xfrm>
            <a:off x="1496469" y="1625015"/>
            <a:ext cx="4243124" cy="3386177"/>
            <a:chOff x="1746836" y="1682309"/>
            <a:chExt cx="4243124" cy="3386177"/>
          </a:xfrm>
        </p:grpSpPr>
        <p:sp>
          <p:nvSpPr>
            <p:cNvPr id="85" name="Multiply 13">
              <a:extLst>
                <a:ext uri="{FF2B5EF4-FFF2-40B4-BE49-F238E27FC236}">
                  <a16:creationId xmlns:a16="http://schemas.microsoft.com/office/drawing/2014/main" id="{B29546BC-580B-B5FD-76A4-CF31F1B5FD2D}"/>
                </a:ext>
              </a:extLst>
            </p:cNvPr>
            <p:cNvSpPr/>
            <p:nvPr/>
          </p:nvSpPr>
          <p:spPr>
            <a:xfrm>
              <a:off x="2539369" y="168230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6" name="Multiply 69">
              <a:extLst>
                <a:ext uri="{FF2B5EF4-FFF2-40B4-BE49-F238E27FC236}">
                  <a16:creationId xmlns:a16="http://schemas.microsoft.com/office/drawing/2014/main" id="{F620C218-4DEA-8762-8500-1FC83966FCCD}"/>
                </a:ext>
              </a:extLst>
            </p:cNvPr>
            <p:cNvSpPr/>
            <p:nvPr/>
          </p:nvSpPr>
          <p:spPr>
            <a:xfrm>
              <a:off x="3456171" y="2348675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7" name="Multiply 72">
              <a:extLst>
                <a:ext uri="{FF2B5EF4-FFF2-40B4-BE49-F238E27FC236}">
                  <a16:creationId xmlns:a16="http://schemas.microsoft.com/office/drawing/2014/main" id="{DC6DB202-66CE-9380-77B4-14A4282A340E}"/>
                </a:ext>
              </a:extLst>
            </p:cNvPr>
            <p:cNvSpPr/>
            <p:nvPr/>
          </p:nvSpPr>
          <p:spPr>
            <a:xfrm>
              <a:off x="5295711" y="3710626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8" name="Multiply 73">
              <a:extLst>
                <a:ext uri="{FF2B5EF4-FFF2-40B4-BE49-F238E27FC236}">
                  <a16:creationId xmlns:a16="http://schemas.microsoft.com/office/drawing/2014/main" id="{0C1BD16A-55EC-4152-14CD-6D061892F181}"/>
                </a:ext>
              </a:extLst>
            </p:cNvPr>
            <p:cNvSpPr/>
            <p:nvPr/>
          </p:nvSpPr>
          <p:spPr>
            <a:xfrm>
              <a:off x="1746836" y="4374237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26BBB74-307D-F584-DAEC-DB422D63AB78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opening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(activating)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and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closing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(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precharging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)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causes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bitflips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nearby cells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4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1404A-CA65-D9EF-ED13-3BC0011D6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81500E-EBEF-4411-25F1-22AF2D70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Vulnerabilities (I)  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ACD020-12E3-5335-6779-378210C41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A11F76F-9CB1-7CA6-B8FB-883F0C52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1145" y="6517178"/>
            <a:ext cx="6558455" cy="204298"/>
          </a:xfrm>
        </p:spPr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096A610-2F01-3AD9-87C1-7E5B0AA4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103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55EC0E3C-15BC-B9F9-FA65-742A56FB4383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1B54FEA5-CB78-E973-D156-6FB4913829D3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4332FEA4-7C60-2A73-E340-A7CE36F7AC3C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92B5D2B0-9036-8B6D-2030-5308A5B1B5A4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8B8CF439-E7FF-B6F6-DE05-FCCE3BDD30CC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46023563-4661-D997-68DE-15281F886A31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7933F5DE-2F94-428E-F329-763E3D8FEDD3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44F0E2BD-7FC5-5CDA-C3BF-0B79B979BDEB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D985BCFE-99AD-266B-55F7-A439A3E9786F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0B641ECC-AFAE-BB4E-FD1F-78723E9D5004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83B6B9A6-32C6-AF49-6380-98DE33486B01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207A6E64-0A35-EEEB-7DD5-22502A0D1AA5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2CB87745-EB08-B7F0-9B4A-8AFD2B2DD86A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251E76F4-5902-9C8A-3A29-D22FE955967A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4ADF2FC7-EAF5-821A-489F-56E1D96920CF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6A8A5285-A933-3673-304E-AFFEE0E122D1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90F8C37-7D82-AA23-A6ED-87FFFA08A52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BA1B9453-6521-EB5A-BEFE-5D4C5B47285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DE7535FF-77BB-71AA-A08C-6AAA30BC5B05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5981FF0E-BB2C-C960-5690-1109B5F48814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A43DEDC-4333-DAAD-87FE-891E9F9486A1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3C5014BE-5304-2BE7-1E84-B75FB9125E9A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7FBFF950-2568-E91F-5A23-3B1EF20F94E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3DCECD77-6B77-F94E-A941-C291D0898F2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909EAE7A-407D-4DA8-44D9-F0FBC82BC14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75985355-A220-5A3A-A4AD-8DC88991ACD9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62935062-C4F3-7661-8DF6-4AD727292D5A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34C8F850-0A77-F316-BD81-ADF9C442BEFE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9028C3FE-F52E-C00F-1242-021313E6B28F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DAB3F355-E027-B63B-E937-06848988458D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7185C33D-DDCA-3326-3C1A-6C3E5E8BE28C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9D5BA0BD-74D2-C2D3-88AD-66E2EC40A6D0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FBC6173A-CC18-473A-07BF-0FB7CAFCCF1F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6612602F-2F52-B0C3-82A9-AAA04D27D71C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6F9673DE-25CE-9157-26B6-883B643AFBDE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54A71F2A-72A2-778E-C8FB-C19CF8773C8B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B0EAC041-A723-F4FE-574F-65A2586A108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81" name="Rectangle 7">
            <a:extLst>
              <a:ext uri="{FF2B5EF4-FFF2-40B4-BE49-F238E27FC236}">
                <a16:creationId xmlns:a16="http://schemas.microsoft.com/office/drawing/2014/main" id="{38DB323B-244C-B4D8-D28D-2B92BCF2320F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2" name="Multiply 70">
            <a:extLst>
              <a:ext uri="{FF2B5EF4-FFF2-40B4-BE49-F238E27FC236}">
                <a16:creationId xmlns:a16="http://schemas.microsoft.com/office/drawing/2014/main" id="{DE3E8D8F-D9F0-5C04-2980-3E43AC9479B8}"/>
              </a:ext>
            </a:extLst>
          </p:cNvPr>
          <p:cNvSpPr/>
          <p:nvPr/>
        </p:nvSpPr>
        <p:spPr>
          <a:xfrm>
            <a:off x="5472747" y="2292998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3" name="Multiply 71">
            <a:extLst>
              <a:ext uri="{FF2B5EF4-FFF2-40B4-BE49-F238E27FC236}">
                <a16:creationId xmlns:a16="http://schemas.microsoft.com/office/drawing/2014/main" id="{F4E71F48-FE7B-FE62-0057-084681C5C171}"/>
              </a:ext>
            </a:extLst>
          </p:cNvPr>
          <p:cNvSpPr/>
          <p:nvPr/>
        </p:nvSpPr>
        <p:spPr>
          <a:xfrm>
            <a:off x="2915079" y="3621735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84" name="Group 15">
            <a:extLst>
              <a:ext uri="{FF2B5EF4-FFF2-40B4-BE49-F238E27FC236}">
                <a16:creationId xmlns:a16="http://schemas.microsoft.com/office/drawing/2014/main" id="{6ECFC8A7-8E83-66EB-BE97-3D9C33A2B6DF}"/>
              </a:ext>
            </a:extLst>
          </p:cNvPr>
          <p:cNvGrpSpPr/>
          <p:nvPr/>
        </p:nvGrpSpPr>
        <p:grpSpPr>
          <a:xfrm>
            <a:off x="1496469" y="1625015"/>
            <a:ext cx="4243124" cy="3386177"/>
            <a:chOff x="1746836" y="1682309"/>
            <a:chExt cx="4243124" cy="3386177"/>
          </a:xfrm>
        </p:grpSpPr>
        <p:sp>
          <p:nvSpPr>
            <p:cNvPr id="85" name="Multiply 13">
              <a:extLst>
                <a:ext uri="{FF2B5EF4-FFF2-40B4-BE49-F238E27FC236}">
                  <a16:creationId xmlns:a16="http://schemas.microsoft.com/office/drawing/2014/main" id="{4E1E1C0B-632E-D742-8FDD-DB0296F944B8}"/>
                </a:ext>
              </a:extLst>
            </p:cNvPr>
            <p:cNvSpPr/>
            <p:nvPr/>
          </p:nvSpPr>
          <p:spPr>
            <a:xfrm>
              <a:off x="2539369" y="168230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6" name="Multiply 69">
              <a:extLst>
                <a:ext uri="{FF2B5EF4-FFF2-40B4-BE49-F238E27FC236}">
                  <a16:creationId xmlns:a16="http://schemas.microsoft.com/office/drawing/2014/main" id="{4CB68C00-2765-13DD-D227-F34B5BF38B49}"/>
                </a:ext>
              </a:extLst>
            </p:cNvPr>
            <p:cNvSpPr/>
            <p:nvPr/>
          </p:nvSpPr>
          <p:spPr>
            <a:xfrm>
              <a:off x="3456171" y="2348675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7" name="Multiply 72">
              <a:extLst>
                <a:ext uri="{FF2B5EF4-FFF2-40B4-BE49-F238E27FC236}">
                  <a16:creationId xmlns:a16="http://schemas.microsoft.com/office/drawing/2014/main" id="{F889A0A5-65A3-CBB5-B7BF-BD14CC5A447A}"/>
                </a:ext>
              </a:extLst>
            </p:cNvPr>
            <p:cNvSpPr/>
            <p:nvPr/>
          </p:nvSpPr>
          <p:spPr>
            <a:xfrm>
              <a:off x="5295711" y="3710626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8" name="Multiply 73">
              <a:extLst>
                <a:ext uri="{FF2B5EF4-FFF2-40B4-BE49-F238E27FC236}">
                  <a16:creationId xmlns:a16="http://schemas.microsoft.com/office/drawing/2014/main" id="{6767ECCD-1A0E-FCF4-5A51-F8B5C81EAB20}"/>
                </a:ext>
              </a:extLst>
            </p:cNvPr>
            <p:cNvSpPr/>
            <p:nvPr/>
          </p:nvSpPr>
          <p:spPr>
            <a:xfrm>
              <a:off x="1746836" y="4374237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389C167-A8E9-6150-D280-4C0B9F7E3482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The minimum number of activations that causes a bitflip is called </a:t>
            </a:r>
            <a:r>
              <a:rPr lang="en-US" sz="2800" b="1" dirty="0">
                <a:solidFill>
                  <a:srgbClr val="FF5F25"/>
                </a:solidFill>
              </a:rPr>
              <a:t>the </a:t>
            </a:r>
            <a:r>
              <a:rPr lang="en-US" sz="2800" b="1" dirty="0" err="1">
                <a:solidFill>
                  <a:srgbClr val="FF5F25"/>
                </a:solidFill>
              </a:rPr>
              <a:t>RowHammer</a:t>
            </a:r>
            <a:r>
              <a:rPr lang="en-US" sz="2800" b="1" dirty="0">
                <a:solidFill>
                  <a:srgbClr val="FF5F25"/>
                </a:solidFill>
              </a:rPr>
              <a:t> threshold</a:t>
            </a:r>
          </a:p>
        </p:txBody>
      </p:sp>
    </p:spTree>
    <p:extLst>
      <p:ext uri="{BB962C8B-B14F-4D97-AF65-F5344CB8AC3E}">
        <p14:creationId xmlns:p14="http://schemas.microsoft.com/office/powerpoint/2010/main" val="11138033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074BA-1944-1202-7440-96C250CE2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3FB6DC-A44E-7192-6285-E948D100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Vulnerabilities (II)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088E16-E16D-3140-87E7-5E9E60458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DRAM chips are more vulnerable to read disturbance today</a:t>
            </a:r>
          </a:p>
          <a:p>
            <a:endParaRPr lang="en-US" sz="1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Read disturbance bitflips occur at much lower activation counts</a:t>
            </a:r>
            <a:endParaRPr lang="en-US" sz="2400" dirty="0"/>
          </a:p>
          <a:p>
            <a:pPr marL="0" indent="0">
              <a:buNone/>
            </a:pPr>
            <a:r>
              <a:rPr lang="en-US" sz="2400" spc="-20" dirty="0">
                <a:solidFill>
                  <a:srgbClr val="FF0000"/>
                </a:solidFill>
              </a:rPr>
              <a:t>   </a:t>
            </a:r>
            <a:r>
              <a:rPr lang="en-US" sz="2400" spc="-20" dirty="0">
                <a:solidFill>
                  <a:srgbClr val="FF0000"/>
                </a:solidFill>
                <a:latin typeface="+mj-lt"/>
              </a:rPr>
              <a:t>(more than two orders of magnitude decrease in less than a decade):</a:t>
            </a:r>
            <a:endParaRPr lang="en-US" sz="2400" spc="-20" dirty="0">
              <a:latin typeface="+mj-lt"/>
            </a:endParaRPr>
          </a:p>
          <a:p>
            <a:pPr>
              <a:buClr>
                <a:schemeClr val="tx1"/>
              </a:buClr>
            </a:pPr>
            <a:endParaRPr lang="en-US" sz="2000" dirty="0">
              <a:latin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812667A-0835-4CA9-11B8-8BA090C6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F15D6E1-21EA-9536-FD1B-24DA297B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104</a:t>
            </a:fld>
            <a:endParaRPr lang="tr-TR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72DAE45A-0BF1-0FD1-14B2-1CD2FF23B134}"/>
              </a:ext>
            </a:extLst>
          </p:cNvPr>
          <p:cNvSpPr/>
          <p:nvPr/>
        </p:nvSpPr>
        <p:spPr bwMode="auto">
          <a:xfrm>
            <a:off x="-98614" y="4917979"/>
            <a:ext cx="9341223" cy="1457229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Mitigation techniques against read disturbance attacks </a:t>
            </a:r>
            <a:b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need to be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316CE3"/>
                </a:solidFill>
                <a:effectLst/>
                <a:latin typeface="+mj-lt"/>
              </a:rPr>
              <a:t>effective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316CE3"/>
                </a:solidFill>
                <a:effectLst/>
                <a:latin typeface="+mj-lt"/>
              </a:rPr>
              <a:t>efficient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US" sz="2400" dirty="0">
                <a:latin typeface="+mj-lt"/>
              </a:rPr>
              <a:t>for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highly vulnerable systems</a:t>
            </a:r>
            <a:endParaRPr kumimoji="0" lang="tr-T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21635EF3-9E1C-1407-2641-7AD09A6D7534}"/>
              </a:ext>
            </a:extLst>
          </p:cNvPr>
          <p:cNvCxnSpPr>
            <a:cxnSpLocks/>
          </p:cNvCxnSpPr>
          <p:nvPr/>
        </p:nvCxnSpPr>
        <p:spPr>
          <a:xfrm>
            <a:off x="1984375" y="3491346"/>
            <a:ext cx="5565596" cy="0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00B050"/>
                </a:gs>
                <a:gs pos="24000">
                  <a:srgbClr val="00B050"/>
                </a:gs>
                <a:gs pos="58000">
                  <a:srgbClr val="FF000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 32">
            <a:extLst>
              <a:ext uri="{FF2B5EF4-FFF2-40B4-BE49-F238E27FC236}">
                <a16:creationId xmlns:a16="http://schemas.microsoft.com/office/drawing/2014/main" id="{513B9142-03DD-D5D7-F6CD-48CCEAE3A368}"/>
              </a:ext>
            </a:extLst>
          </p:cNvPr>
          <p:cNvGrpSpPr/>
          <p:nvPr/>
        </p:nvGrpSpPr>
        <p:grpSpPr>
          <a:xfrm>
            <a:off x="1030642" y="3263096"/>
            <a:ext cx="1981200" cy="1237974"/>
            <a:chOff x="1322742" y="2823744"/>
            <a:chExt cx="1981200" cy="1237974"/>
          </a:xfrm>
        </p:grpSpPr>
        <p:sp>
          <p:nvSpPr>
            <p:cNvPr id="13" name="Metin kutusu 12">
              <a:extLst>
                <a:ext uri="{FF2B5EF4-FFF2-40B4-BE49-F238E27FC236}">
                  <a16:creationId xmlns:a16="http://schemas.microsoft.com/office/drawing/2014/main" id="{19125454-3723-7D19-C871-F05780D951F7}"/>
                </a:ext>
              </a:extLst>
            </p:cNvPr>
            <p:cNvSpPr txBox="1"/>
            <p:nvPr/>
          </p:nvSpPr>
          <p:spPr>
            <a:xfrm>
              <a:off x="1322742" y="3353832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>
                  <a:solidFill>
                    <a:srgbClr val="00B050"/>
                  </a:solidFill>
                  <a:latin typeface="+mj-lt"/>
                </a:rPr>
                <a:t>139K</a:t>
              </a:r>
            </a:p>
            <a:p>
              <a:pPr algn="ctr"/>
              <a:r>
                <a:rPr lang="tr-TR" sz="2000" dirty="0">
                  <a:solidFill>
                    <a:srgbClr val="00B050"/>
                  </a:solidFill>
                  <a:latin typeface="+mj-lt"/>
                </a:rPr>
                <a:t>[Kim+, ISCA’14]</a:t>
              </a:r>
            </a:p>
          </p:txBody>
        </p:sp>
        <p:cxnSp>
          <p:nvCxnSpPr>
            <p:cNvPr id="19" name="Düz Ok Bağlayıcısı 18">
              <a:extLst>
                <a:ext uri="{FF2B5EF4-FFF2-40B4-BE49-F238E27FC236}">
                  <a16:creationId xmlns:a16="http://schemas.microsoft.com/office/drawing/2014/main" id="{E7FAD737-05EF-2F38-B84A-3B8334AE8600}"/>
                </a:ext>
              </a:extLst>
            </p:cNvPr>
            <p:cNvCxnSpPr>
              <a:cxnSpLocks/>
            </p:cNvCxnSpPr>
            <p:nvPr/>
          </p:nvCxnSpPr>
          <p:spPr>
            <a:xfrm>
              <a:off x="2284767" y="2823744"/>
              <a:ext cx="0" cy="45720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 33">
            <a:extLst>
              <a:ext uri="{FF2B5EF4-FFF2-40B4-BE49-F238E27FC236}">
                <a16:creationId xmlns:a16="http://schemas.microsoft.com/office/drawing/2014/main" id="{9FA8E5D9-FCA5-24C0-ED1D-64A232C242DC}"/>
              </a:ext>
            </a:extLst>
          </p:cNvPr>
          <p:cNvGrpSpPr/>
          <p:nvPr/>
        </p:nvGrpSpPr>
        <p:grpSpPr>
          <a:xfrm>
            <a:off x="3390713" y="3263096"/>
            <a:ext cx="1981200" cy="1237974"/>
            <a:chOff x="3682813" y="2823744"/>
            <a:chExt cx="1981200" cy="1237974"/>
          </a:xfrm>
        </p:grpSpPr>
        <p:sp>
          <p:nvSpPr>
            <p:cNvPr id="14" name="Metin kutusu 13">
              <a:extLst>
                <a:ext uri="{FF2B5EF4-FFF2-40B4-BE49-F238E27FC236}">
                  <a16:creationId xmlns:a16="http://schemas.microsoft.com/office/drawing/2014/main" id="{D6164225-DACA-9D36-74D8-62467FEF2AD0}"/>
                </a:ext>
              </a:extLst>
            </p:cNvPr>
            <p:cNvSpPr txBox="1"/>
            <p:nvPr/>
          </p:nvSpPr>
          <p:spPr>
            <a:xfrm>
              <a:off x="3682813" y="3353832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>
                  <a:solidFill>
                    <a:srgbClr val="7C5A29"/>
                  </a:solidFill>
                  <a:latin typeface="+mj-lt"/>
                </a:rPr>
                <a:t>9</a:t>
              </a:r>
              <a:r>
                <a:rPr lang="en-US" sz="2000" dirty="0">
                  <a:solidFill>
                    <a:srgbClr val="7C5A29"/>
                  </a:solidFill>
                  <a:latin typeface="+mj-lt"/>
                </a:rPr>
                <a:t>.6</a:t>
              </a:r>
              <a:r>
                <a:rPr lang="tr-TR" sz="2000" dirty="0">
                  <a:solidFill>
                    <a:srgbClr val="7C5A29"/>
                  </a:solidFill>
                  <a:latin typeface="+mj-lt"/>
                </a:rPr>
                <a:t>K</a:t>
              </a:r>
            </a:p>
            <a:p>
              <a:pPr algn="ctr"/>
              <a:r>
                <a:rPr lang="tr-TR" sz="2000" dirty="0">
                  <a:solidFill>
                    <a:srgbClr val="7C5A29"/>
                  </a:solidFill>
                  <a:latin typeface="+mj-lt"/>
                </a:rPr>
                <a:t>[Kim+, ISCA’</a:t>
              </a:r>
              <a:r>
                <a:rPr lang="en-US" sz="2000" dirty="0">
                  <a:solidFill>
                    <a:srgbClr val="7C5A29"/>
                  </a:solidFill>
                  <a:latin typeface="+mj-lt"/>
                </a:rPr>
                <a:t>20</a:t>
              </a:r>
              <a:r>
                <a:rPr lang="tr-TR" sz="2000" dirty="0">
                  <a:solidFill>
                    <a:srgbClr val="7C5A29"/>
                  </a:solidFill>
                  <a:latin typeface="+mj-lt"/>
                </a:rPr>
                <a:t>]</a:t>
              </a:r>
            </a:p>
          </p:txBody>
        </p:sp>
        <p:cxnSp>
          <p:nvCxnSpPr>
            <p:cNvPr id="21" name="Düz Ok Bağlayıcısı 20">
              <a:extLst>
                <a:ext uri="{FF2B5EF4-FFF2-40B4-BE49-F238E27FC236}">
                  <a16:creationId xmlns:a16="http://schemas.microsoft.com/office/drawing/2014/main" id="{45806790-18C2-115E-BF6E-65E246487B22}"/>
                </a:ext>
              </a:extLst>
            </p:cNvPr>
            <p:cNvCxnSpPr>
              <a:cxnSpLocks/>
            </p:cNvCxnSpPr>
            <p:nvPr/>
          </p:nvCxnSpPr>
          <p:spPr>
            <a:xfrm>
              <a:off x="4673413" y="2823744"/>
              <a:ext cx="0" cy="457200"/>
            </a:xfrm>
            <a:prstGeom prst="straightConnector1">
              <a:avLst/>
            </a:prstGeom>
            <a:ln w="76200">
              <a:solidFill>
                <a:srgbClr val="775E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 34">
            <a:extLst>
              <a:ext uri="{FF2B5EF4-FFF2-40B4-BE49-F238E27FC236}">
                <a16:creationId xmlns:a16="http://schemas.microsoft.com/office/drawing/2014/main" id="{0A500F9B-C82C-D44F-B9BC-D2EC3B14CDDB}"/>
              </a:ext>
            </a:extLst>
          </p:cNvPr>
          <p:cNvGrpSpPr/>
          <p:nvPr/>
        </p:nvGrpSpPr>
        <p:grpSpPr>
          <a:xfrm>
            <a:off x="5345860" y="3263096"/>
            <a:ext cx="1981200" cy="1232527"/>
            <a:chOff x="5637960" y="2823744"/>
            <a:chExt cx="1981200" cy="1232527"/>
          </a:xfrm>
        </p:grpSpPr>
        <p:sp>
          <p:nvSpPr>
            <p:cNvPr id="15" name="Metin kutusu 14">
              <a:extLst>
                <a:ext uri="{FF2B5EF4-FFF2-40B4-BE49-F238E27FC236}">
                  <a16:creationId xmlns:a16="http://schemas.microsoft.com/office/drawing/2014/main" id="{15916405-5B4B-E3C4-85B9-218A5B3DD129}"/>
                </a:ext>
              </a:extLst>
            </p:cNvPr>
            <p:cNvSpPr txBox="1"/>
            <p:nvPr/>
          </p:nvSpPr>
          <p:spPr>
            <a:xfrm>
              <a:off x="5637960" y="3348385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C0201"/>
                  </a:solidFill>
                  <a:latin typeface="+mj-lt"/>
                </a:rPr>
                <a:t>&lt;1</a:t>
              </a:r>
              <a:r>
                <a:rPr lang="tr-TR" sz="2000" dirty="0">
                  <a:solidFill>
                    <a:srgbClr val="FC0201"/>
                  </a:solidFill>
                  <a:latin typeface="+mj-lt"/>
                </a:rPr>
                <a:t>K</a:t>
              </a:r>
            </a:p>
            <a:p>
              <a:pPr algn="ctr"/>
              <a:r>
                <a:rPr lang="tr-TR" sz="2000" dirty="0">
                  <a:solidFill>
                    <a:srgbClr val="FC0201"/>
                  </a:solidFill>
                  <a:latin typeface="+mj-lt"/>
                </a:rPr>
                <a:t>[</a:t>
              </a:r>
              <a:r>
                <a:rPr lang="en-US" sz="2000" dirty="0">
                  <a:solidFill>
                    <a:srgbClr val="FC0201"/>
                  </a:solidFill>
                  <a:latin typeface="+mj-lt"/>
                </a:rPr>
                <a:t>Luo</a:t>
              </a:r>
              <a:r>
                <a:rPr lang="tr-TR" sz="2000" dirty="0">
                  <a:solidFill>
                    <a:srgbClr val="FC0201"/>
                  </a:solidFill>
                  <a:latin typeface="+mj-lt"/>
                </a:rPr>
                <a:t>+, ISCA’</a:t>
              </a:r>
              <a:r>
                <a:rPr lang="en-US" sz="2000" dirty="0">
                  <a:solidFill>
                    <a:srgbClr val="FC0201"/>
                  </a:solidFill>
                  <a:latin typeface="+mj-lt"/>
                </a:rPr>
                <a:t>23</a:t>
              </a:r>
              <a:r>
                <a:rPr lang="tr-TR" sz="2000" dirty="0">
                  <a:solidFill>
                    <a:srgbClr val="FC0201"/>
                  </a:solidFill>
                  <a:latin typeface="+mj-lt"/>
                </a:rPr>
                <a:t>]</a:t>
              </a:r>
            </a:p>
          </p:txBody>
        </p:sp>
        <p:cxnSp>
          <p:nvCxnSpPr>
            <p:cNvPr id="27" name="Düz Ok Bağlayıcısı 26">
              <a:extLst>
                <a:ext uri="{FF2B5EF4-FFF2-40B4-BE49-F238E27FC236}">
                  <a16:creationId xmlns:a16="http://schemas.microsoft.com/office/drawing/2014/main" id="{74DEB042-DB5E-5F22-8521-D31D26032DA3}"/>
                </a:ext>
              </a:extLst>
            </p:cNvPr>
            <p:cNvCxnSpPr>
              <a:cxnSpLocks/>
            </p:cNvCxnSpPr>
            <p:nvPr/>
          </p:nvCxnSpPr>
          <p:spPr>
            <a:xfrm>
              <a:off x="6628560" y="2823744"/>
              <a:ext cx="0" cy="45720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7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</a:t>
            </a:r>
            <a:r>
              <a:rPr lang="en-US" dirty="0" err="1"/>
              <a:t>RowHammer</a:t>
            </a:r>
            <a:r>
              <a:rPr lang="en-US" dirty="0"/>
              <a:t> Mitigations (I):</a:t>
            </a:r>
            <a:br>
              <a:rPr lang="en-US" dirty="0"/>
            </a:br>
            <a:r>
              <a:rPr lang="en-US" dirty="0"/>
              <a:t>Preventive Refresh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1145" y="6517178"/>
            <a:ext cx="6558455" cy="204298"/>
          </a:xfrm>
        </p:spPr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105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31DD7720-D19B-BE96-8E59-A146B4AFD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56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506A-5FEB-DE79-CFF3-1609A6AF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EA2119-1C27-80C1-BFB6-A8C61BE5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</a:t>
            </a:r>
            <a:r>
              <a:rPr lang="en-US" dirty="0" err="1"/>
              <a:t>RowHammer</a:t>
            </a:r>
            <a:r>
              <a:rPr lang="en-US" dirty="0"/>
              <a:t> Mitigations (II):</a:t>
            </a:r>
            <a:br>
              <a:rPr lang="en-US" dirty="0"/>
            </a:br>
            <a:r>
              <a:rPr lang="en-US" dirty="0"/>
              <a:t>DRAM Row Activation Tracking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D29C0F3-ED29-013D-3923-F0ED0F9F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1145" y="6517178"/>
            <a:ext cx="6558455" cy="204298"/>
          </a:xfrm>
        </p:spPr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ED06297-8B58-A4DE-DDB2-C57F9DBE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3A0D4B8F-9C82-2B6D-37DF-59A021407FA1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863BFBB1-514F-48F5-B65C-A2633D7613F5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0FD1D35-BB6C-B6AD-649C-DCCDF6749B49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CEE9326D-307B-B176-05D7-5EC46783CC47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8D4F3746-D42A-D4CD-7B01-647D7FDAAF7D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ED580444-DAFD-780A-12B6-C188AFF9FB3F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53F536A7-A00F-0387-9423-AAE9F0813E66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93270180-FEDE-EADC-472E-D52853D4B26E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DCE6EE0B-554A-E373-084F-C57620C6E1EF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89DE3656-EF98-2669-B941-FFBB107CBA21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656E86A8-526C-C55C-4862-E50AEEDE99D2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1E9449A0-9F9D-3B57-6D31-E035AA457367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38D26867-722B-5593-78EE-4420C68B13D4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07391F98-0544-C083-2B69-7EA3F9DC614E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C9922FAB-8BE2-380B-1C07-9431737BA578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93898B5B-CAD2-B1E7-95BD-E54555C0325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CEF7C66C-6E2F-337F-FC2E-6562ED3AD02C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38688CFD-7D55-D4F7-2E90-1C2EA39D3669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1ADFB56C-F1B6-D914-56A1-9CD8F8C5531A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683EC97A-2CF1-706D-24A2-79B255244C4F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7539CDA-C24E-4BD6-43B8-7BD6494551DE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91E6E384-E35A-174E-A2FA-58BC86D40F27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B21B6DDF-4A76-C262-D826-52223621821D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2775433F-9852-113C-FFEE-C533AC64CEDC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05BECF18-B9E8-743C-29CD-CBC07B5F0D0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E8B926E-87F4-02E4-9460-1A1F97278CAB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5C6C2AA4-3E96-1BCA-ECE9-23BE76DF5FB2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AD3177A4-9072-1308-2E75-5D5581A19CC7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A02D07E9-A305-5C20-DFE9-5974E99A66FF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3F4DDC2A-1A4F-6D24-AABD-E79A45C4A377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170DCA42-EF95-8684-14D7-9040522FDEB1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D08E3A04-9FB7-7877-D8DC-C1082E43268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6A9C576F-D7F3-F9D3-D766-883B37B41A7F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5B045DE9-1DF0-2394-F699-7DBE50889152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3E947F58-A112-DBF3-FED0-FD7B04A60B5B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7199A7FB-5460-EBCC-8B35-2E86C36E0FD7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80D1C235-3051-E629-EC94-5FA05D8DB9F6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E09E69D3-D67A-29E9-7F0A-B152B954E602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399902BE-E678-60B7-A662-C2C954324898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A04C2A52-2FAE-BF79-A9EC-82BC20650754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3C65A7C1-A533-5D5F-60B1-9BAF59AB3ECE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1AE58B42-4D6C-5652-1C04-BD8825CBE44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AD733A6C-1139-86C1-EF47-885DC276D2A2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5BC8DC28-4A3A-E7BF-F3FC-BDA81E38CE0A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4D821F8C-0C3E-C9C8-E0EB-4A0FA471E119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Mitigation techniques </a:t>
            </a:r>
            <a:r>
              <a:rPr lang="en-US" sz="2400" dirty="0">
                <a:solidFill>
                  <a:srgbClr val="F23F00"/>
                </a:solidFill>
              </a:rPr>
              <a:t>track DRAM row activation counts </a:t>
            </a:r>
            <a:br>
              <a:rPr lang="en-US" sz="2400" dirty="0">
                <a:solidFill>
                  <a:srgbClr val="F23F00"/>
                </a:solidFill>
              </a:rPr>
            </a:br>
            <a:r>
              <a:rPr lang="en-US" sz="2400" dirty="0"/>
              <a:t>(of aggressor rows) to </a:t>
            </a:r>
            <a:r>
              <a:rPr lang="en-US" sz="2400" dirty="0">
                <a:solidFill>
                  <a:srgbClr val="316CE3"/>
                </a:solidFill>
              </a:rPr>
              <a:t>preventively refresh </a:t>
            </a:r>
            <a:r>
              <a:rPr lang="en-US" sz="2400" dirty="0"/>
              <a:t>potential victim rows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D1F43C33-6F74-C0DF-6C99-6F972F7BBFDF}"/>
              </a:ext>
            </a:extLst>
          </p:cNvPr>
          <p:cNvSpPr/>
          <p:nvPr/>
        </p:nvSpPr>
        <p:spPr>
          <a:xfrm>
            <a:off x="1371600" y="2874838"/>
            <a:ext cx="6419850" cy="852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İçerik Yer Tutucusu 9" descr="Uyarı düz dolguyla">
            <a:extLst>
              <a:ext uri="{FF2B5EF4-FFF2-40B4-BE49-F238E27FC236}">
                <a16:creationId xmlns:a16="http://schemas.microsoft.com/office/drawing/2014/main" id="{881DFDB4-F920-6F33-A7FD-1BB515B6F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617" y="2944867"/>
            <a:ext cx="731383" cy="731383"/>
          </a:xfrm>
        </p:spPr>
      </p:pic>
      <p:sp>
        <p:nvSpPr>
          <p:cNvPr id="3" name="Rectangle 90">
            <a:extLst>
              <a:ext uri="{FF2B5EF4-FFF2-40B4-BE49-F238E27FC236}">
                <a16:creationId xmlns:a16="http://schemas.microsoft.com/office/drawing/2014/main" id="{5E7C75CB-E4CC-A5A3-F63A-A109820FC112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23975549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7FF601-1B4A-1BD0-0F43-81806DEE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</a:t>
            </a:r>
            <a:r>
              <a:rPr lang="en-US" dirty="0" err="1"/>
              <a:t>RowHammer</a:t>
            </a:r>
            <a:r>
              <a:rPr lang="en-US" dirty="0"/>
              <a:t> Mitigations (III):</a:t>
            </a:r>
            <a:br>
              <a:rPr lang="en-US" dirty="0"/>
            </a:br>
            <a:r>
              <a:rPr lang="en-US" sz="2400" dirty="0"/>
              <a:t>Overview of Preventive Refresh-Based Mitigation Techniques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14911B3-5246-EFEB-BD56-1EF1C333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5F14835-27CA-C925-7154-4ED99242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107</a:t>
            </a:fld>
            <a:endParaRPr lang="tr-TR"/>
          </a:p>
        </p:txBody>
      </p:sp>
      <p:grpSp>
        <p:nvGrpSpPr>
          <p:cNvPr id="23" name="Grup 22">
            <a:extLst>
              <a:ext uri="{FF2B5EF4-FFF2-40B4-BE49-F238E27FC236}">
                <a16:creationId xmlns:a16="http://schemas.microsoft.com/office/drawing/2014/main" id="{1FCD754A-F399-97EE-4BB8-74BC9FAE3945}"/>
              </a:ext>
            </a:extLst>
          </p:cNvPr>
          <p:cNvGrpSpPr/>
          <p:nvPr/>
        </p:nvGrpSpPr>
        <p:grpSpPr>
          <a:xfrm>
            <a:off x="0" y="4207090"/>
            <a:ext cx="3550538" cy="1453246"/>
            <a:chOff x="-178689" y="4207090"/>
            <a:chExt cx="3550538" cy="1453246"/>
          </a:xfrm>
        </p:grpSpPr>
        <p:sp>
          <p:nvSpPr>
            <p:cNvPr id="63" name="Dikdörtgen 62">
              <a:extLst>
                <a:ext uri="{FF2B5EF4-FFF2-40B4-BE49-F238E27FC236}">
                  <a16:creationId xmlns:a16="http://schemas.microsoft.com/office/drawing/2014/main" id="{FC06EE16-5767-9AE5-2842-6CFF0C90A1CB}"/>
                </a:ext>
              </a:extLst>
            </p:cNvPr>
            <p:cNvSpPr/>
            <p:nvPr/>
          </p:nvSpPr>
          <p:spPr bwMode="auto">
            <a:xfrm>
              <a:off x="456170" y="4207090"/>
              <a:ext cx="2915679" cy="1453246"/>
            </a:xfrm>
            <a:prstGeom prst="rect">
              <a:avLst/>
            </a:prstGeom>
            <a:solidFill>
              <a:srgbClr val="C1FFDD"/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</a:rPr>
                <a:t>VERY</a:t>
              </a:r>
              <a:r>
                <a:rPr kumimoji="0" lang="en-US" sz="2000" b="1" i="0" u="none" strike="noStrike" cap="none" normalizeH="0" dirty="0">
                  <a:ln>
                    <a:noFill/>
                  </a:ln>
                  <a:solidFill>
                    <a:srgbClr val="00B050"/>
                  </a:solidFill>
                  <a:effectLst/>
                </a:rPr>
                <a:t> LOW</a:t>
              </a:r>
            </a:p>
          </p:txBody>
        </p:sp>
        <p:sp>
          <p:nvSpPr>
            <p:cNvPr id="65" name="Dikdörtgen 64">
              <a:extLst>
                <a:ext uri="{FF2B5EF4-FFF2-40B4-BE49-F238E27FC236}">
                  <a16:creationId xmlns:a16="http://schemas.microsoft.com/office/drawing/2014/main" id="{AB708557-7A47-FCC5-3D85-51F28C2080FA}"/>
                </a:ext>
              </a:extLst>
            </p:cNvPr>
            <p:cNvSpPr/>
            <p:nvPr/>
          </p:nvSpPr>
          <p:spPr bwMode="auto">
            <a:xfrm rot="16200000">
              <a:off x="-587882" y="4616283"/>
              <a:ext cx="1453246" cy="634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6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1" u="none" strike="noStrike" cap="none" spc="-50" normalizeH="0" dirty="0">
                  <a:ln>
                    <a:noFill/>
                  </a:ln>
                  <a:effectLst/>
                </a:rPr>
                <a:t>Performance</a:t>
              </a:r>
              <a:br>
                <a:rPr kumimoji="0" lang="en-US" i="1" u="none" strike="noStrike" cap="none" spc="-50" normalizeH="0" dirty="0">
                  <a:ln>
                    <a:noFill/>
                  </a:ln>
                  <a:effectLst/>
                </a:rPr>
              </a:br>
              <a:r>
                <a:rPr kumimoji="0" lang="en-US" i="1" u="none" strike="noStrike" cap="none" spc="-70" normalizeH="0" dirty="0">
                  <a:ln>
                    <a:noFill/>
                  </a:ln>
                  <a:effectLst/>
                </a:rPr>
                <a:t>&amp; Energy Costs</a:t>
              </a:r>
              <a:endParaRPr kumimoji="0" lang="tr-TR" i="1" u="none" strike="noStrike" cap="none" spc="-70" normalizeH="0" dirty="0">
                <a:ln>
                  <a:noFill/>
                </a:ln>
                <a:effectLst/>
              </a:endParaRPr>
            </a:p>
          </p:txBody>
        </p: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A8AFDDB4-E9D0-408E-66C8-ACBC9D05759E}"/>
              </a:ext>
            </a:extLst>
          </p:cNvPr>
          <p:cNvGrpSpPr/>
          <p:nvPr/>
        </p:nvGrpSpPr>
        <p:grpSpPr>
          <a:xfrm>
            <a:off x="1" y="5660336"/>
            <a:ext cx="3550537" cy="754950"/>
            <a:chOff x="-178688" y="5660336"/>
            <a:chExt cx="3550537" cy="754950"/>
          </a:xfrm>
        </p:grpSpPr>
        <p:sp>
          <p:nvSpPr>
            <p:cNvPr id="75" name="Dikdörtgen 74">
              <a:extLst>
                <a:ext uri="{FF2B5EF4-FFF2-40B4-BE49-F238E27FC236}">
                  <a16:creationId xmlns:a16="http://schemas.microsoft.com/office/drawing/2014/main" id="{35EF7B1C-416F-FC15-CC2F-53B56BAFF90F}"/>
                </a:ext>
              </a:extLst>
            </p:cNvPr>
            <p:cNvSpPr/>
            <p:nvPr/>
          </p:nvSpPr>
          <p:spPr bwMode="auto">
            <a:xfrm>
              <a:off x="456170" y="5660337"/>
              <a:ext cx="2915679" cy="754949"/>
            </a:xfrm>
            <a:prstGeom prst="rect">
              <a:avLst/>
            </a:prstGeom>
            <a:solidFill>
              <a:srgbClr val="FFE1E1"/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  <a:t>VERY</a:t>
              </a:r>
              <a:r>
                <a:rPr kumimoji="0" lang="en-US" sz="2000" b="1" i="0" u="none" strike="noStrike" cap="none" normalizeH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  <a:t> HIGH </a:t>
              </a:r>
              <a:endParaRPr kumimoji="0" lang="tr-TR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76" name="Dikdörtgen 75">
              <a:extLst>
                <a:ext uri="{FF2B5EF4-FFF2-40B4-BE49-F238E27FC236}">
                  <a16:creationId xmlns:a16="http://schemas.microsoft.com/office/drawing/2014/main" id="{A381F6E7-A6F6-9DF1-DD53-3DF65AF79214}"/>
                </a:ext>
              </a:extLst>
            </p:cNvPr>
            <p:cNvSpPr/>
            <p:nvPr/>
          </p:nvSpPr>
          <p:spPr bwMode="auto">
            <a:xfrm rot="16200000">
              <a:off x="-238733" y="5720381"/>
              <a:ext cx="754949" cy="634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1" u="none" strike="noStrike" cap="none" normalizeH="0" dirty="0">
                  <a:ln>
                    <a:noFill/>
                  </a:ln>
                  <a:effectLst/>
                </a:rPr>
                <a:t>Area</a:t>
              </a:r>
              <a:br>
                <a:rPr kumimoji="0" lang="en-US" i="1" u="none" strike="noStrike" cap="none" normalizeH="0" dirty="0">
                  <a:ln>
                    <a:noFill/>
                  </a:ln>
                  <a:effectLst/>
                </a:rPr>
              </a:br>
              <a:r>
                <a:rPr kumimoji="0" lang="en-US" i="1" u="none" strike="noStrike" cap="none" normalizeH="0" dirty="0">
                  <a:ln>
                    <a:noFill/>
                  </a:ln>
                  <a:effectLst/>
                </a:rPr>
                <a:t>Cost</a:t>
              </a:r>
              <a:endParaRPr kumimoji="0" lang="tr-TR" i="1" u="none" strike="noStrike" cap="none" normalizeH="0" dirty="0">
                <a:ln>
                  <a:noFill/>
                </a:ln>
                <a:effectLst/>
              </a:endParaRPr>
            </a:p>
          </p:txBody>
        </p:sp>
      </p:grpSp>
      <p:grpSp>
        <p:nvGrpSpPr>
          <p:cNvPr id="25" name="Grup 24">
            <a:extLst>
              <a:ext uri="{FF2B5EF4-FFF2-40B4-BE49-F238E27FC236}">
                <a16:creationId xmlns:a16="http://schemas.microsoft.com/office/drawing/2014/main" id="{79C8BA83-37A7-75D7-E1F9-7684732E4874}"/>
              </a:ext>
            </a:extLst>
          </p:cNvPr>
          <p:cNvGrpSpPr/>
          <p:nvPr/>
        </p:nvGrpSpPr>
        <p:grpSpPr>
          <a:xfrm>
            <a:off x="3560066" y="1052944"/>
            <a:ext cx="2721806" cy="3157102"/>
            <a:chOff x="3371849" y="1052944"/>
            <a:chExt cx="2721806" cy="3157102"/>
          </a:xfrm>
        </p:grpSpPr>
        <p:sp>
          <p:nvSpPr>
            <p:cNvPr id="6" name="Dikdörtgen 5">
              <a:extLst>
                <a:ext uri="{FF2B5EF4-FFF2-40B4-BE49-F238E27FC236}">
                  <a16:creationId xmlns:a16="http://schemas.microsoft.com/office/drawing/2014/main" id="{4AE2DA1D-E8F6-A388-F540-4DBE26A90C5E}"/>
                </a:ext>
              </a:extLst>
            </p:cNvPr>
            <p:cNvSpPr/>
            <p:nvPr/>
          </p:nvSpPr>
          <p:spPr>
            <a:xfrm>
              <a:off x="3371849" y="1052944"/>
              <a:ext cx="2721806" cy="3157102"/>
            </a:xfrm>
            <a:prstGeom prst="rect">
              <a:avLst/>
            </a:prstGeom>
            <a:solidFill>
              <a:srgbClr val="E6EEFE"/>
            </a:solidFill>
            <a:ln w="38100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511DBD3F-FA29-EBD6-0B81-10BEE22BC87C}"/>
                </a:ext>
              </a:extLst>
            </p:cNvPr>
            <p:cNvSpPr txBox="1"/>
            <p:nvPr/>
          </p:nvSpPr>
          <p:spPr>
            <a:xfrm>
              <a:off x="3385124" y="3488823"/>
              <a:ext cx="26925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One</a:t>
              </a:r>
              <a:r>
                <a:rPr lang="en-US" sz="2000" dirty="0"/>
                <a:t> ACT counter</a:t>
              </a:r>
              <a:br>
                <a:rPr lang="en-US" sz="2000" dirty="0"/>
              </a:br>
              <a:r>
                <a:rPr lang="en-US" sz="2000" dirty="0"/>
                <a:t>per </a:t>
              </a:r>
              <a:r>
                <a:rPr lang="en-US" sz="2000" b="1" dirty="0"/>
                <a:t>aggressor row</a:t>
              </a:r>
              <a:endParaRPr lang="tr-TR" sz="2000" b="1" dirty="0"/>
            </a:p>
          </p:txBody>
        </p:sp>
        <p:sp>
          <p:nvSpPr>
            <p:cNvPr id="77" name="Dikdörtgen 76">
              <a:extLst>
                <a:ext uri="{FF2B5EF4-FFF2-40B4-BE49-F238E27FC236}">
                  <a16:creationId xmlns:a16="http://schemas.microsoft.com/office/drawing/2014/main" id="{BFCB4042-B32C-FB4B-02BD-AD765026065A}"/>
                </a:ext>
              </a:extLst>
            </p:cNvPr>
            <p:cNvSpPr/>
            <p:nvPr/>
          </p:nvSpPr>
          <p:spPr>
            <a:xfrm>
              <a:off x="3641138" y="1230068"/>
              <a:ext cx="2178255" cy="2244130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1" dirty="0">
                  <a:solidFill>
                    <a:srgbClr val="316CE3"/>
                  </a:solidFill>
                </a:rPr>
                <a:t>Processor</a:t>
              </a:r>
              <a:br>
                <a:rPr lang="en-US" b="1" dirty="0">
                  <a:solidFill>
                    <a:srgbClr val="316CE3"/>
                  </a:solidFill>
                </a:rPr>
              </a:br>
              <a:r>
                <a:rPr lang="en-US" b="1" dirty="0">
                  <a:solidFill>
                    <a:srgbClr val="316CE3"/>
                  </a:solidFill>
                </a:rPr>
                <a:t>Chip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  <p:sp>
          <p:nvSpPr>
            <p:cNvPr id="82" name="Dikdörtgen 81">
              <a:extLst>
                <a:ext uri="{FF2B5EF4-FFF2-40B4-BE49-F238E27FC236}">
                  <a16:creationId xmlns:a16="http://schemas.microsoft.com/office/drawing/2014/main" id="{EF47A48A-715A-4482-3986-280A75D39999}"/>
                </a:ext>
              </a:extLst>
            </p:cNvPr>
            <p:cNvSpPr/>
            <p:nvPr/>
          </p:nvSpPr>
          <p:spPr>
            <a:xfrm>
              <a:off x="4508074" y="1432158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3" name="Dikdörtgen 82">
              <a:extLst>
                <a:ext uri="{FF2B5EF4-FFF2-40B4-BE49-F238E27FC236}">
                  <a16:creationId xmlns:a16="http://schemas.microsoft.com/office/drawing/2014/main" id="{EB84B6CA-F09B-33B9-91BE-1CA21486C51E}"/>
                </a:ext>
              </a:extLst>
            </p:cNvPr>
            <p:cNvSpPr/>
            <p:nvPr/>
          </p:nvSpPr>
          <p:spPr>
            <a:xfrm>
              <a:off x="4508074" y="1801246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B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5" name="Dikdörtgen 84">
              <a:extLst>
                <a:ext uri="{FF2B5EF4-FFF2-40B4-BE49-F238E27FC236}">
                  <a16:creationId xmlns:a16="http://schemas.microsoft.com/office/drawing/2014/main" id="{688B5096-A045-4ABB-3038-185873347C79}"/>
                </a:ext>
              </a:extLst>
            </p:cNvPr>
            <p:cNvSpPr/>
            <p:nvPr/>
          </p:nvSpPr>
          <p:spPr>
            <a:xfrm>
              <a:off x="4508074" y="2164288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C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6" name="Dikdörtgen 85">
              <a:extLst>
                <a:ext uri="{FF2B5EF4-FFF2-40B4-BE49-F238E27FC236}">
                  <a16:creationId xmlns:a16="http://schemas.microsoft.com/office/drawing/2014/main" id="{16C7A6CD-A44B-2EBD-E75B-8FCD80848CAB}"/>
                </a:ext>
              </a:extLst>
            </p:cNvPr>
            <p:cNvSpPr/>
            <p:nvPr/>
          </p:nvSpPr>
          <p:spPr>
            <a:xfrm>
              <a:off x="3793226" y="1432158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Tag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7" name="Dikdörtgen 86">
              <a:extLst>
                <a:ext uri="{FF2B5EF4-FFF2-40B4-BE49-F238E27FC236}">
                  <a16:creationId xmlns:a16="http://schemas.microsoft.com/office/drawing/2014/main" id="{D592090A-D2F7-CA91-B39B-9FEBA7A688B9}"/>
                </a:ext>
              </a:extLst>
            </p:cNvPr>
            <p:cNvSpPr/>
            <p:nvPr/>
          </p:nvSpPr>
          <p:spPr>
            <a:xfrm>
              <a:off x="3793225" y="1801246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Tag B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8" name="Dikdörtgen 87">
              <a:extLst>
                <a:ext uri="{FF2B5EF4-FFF2-40B4-BE49-F238E27FC236}">
                  <a16:creationId xmlns:a16="http://schemas.microsoft.com/office/drawing/2014/main" id="{CA34DE42-6FA1-9241-CBF2-4894DC424549}"/>
                </a:ext>
              </a:extLst>
            </p:cNvPr>
            <p:cNvSpPr/>
            <p:nvPr/>
          </p:nvSpPr>
          <p:spPr>
            <a:xfrm>
              <a:off x="3793225" y="2164288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Tag C</a:t>
              </a:r>
              <a:endParaRPr lang="tr-T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230693F2-D6EC-1058-543E-6FB01AB10905}"/>
              </a:ext>
            </a:extLst>
          </p:cNvPr>
          <p:cNvGrpSpPr/>
          <p:nvPr/>
        </p:nvGrpSpPr>
        <p:grpSpPr>
          <a:xfrm>
            <a:off x="645413" y="1052944"/>
            <a:ext cx="2905125" cy="3157102"/>
            <a:chOff x="466724" y="1052944"/>
            <a:chExt cx="2905125" cy="3157102"/>
          </a:xfrm>
        </p:grpSpPr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0E2DB193-72DC-91ED-0E58-24240BEA4214}"/>
                </a:ext>
              </a:extLst>
            </p:cNvPr>
            <p:cNvSpPr/>
            <p:nvPr/>
          </p:nvSpPr>
          <p:spPr>
            <a:xfrm>
              <a:off x="466724" y="1052944"/>
              <a:ext cx="2905125" cy="315710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5" name="Metin kutusu 14">
              <a:extLst>
                <a:ext uri="{FF2B5EF4-FFF2-40B4-BE49-F238E27FC236}">
                  <a16:creationId xmlns:a16="http://schemas.microsoft.com/office/drawing/2014/main" id="{47479E25-7F1B-653D-1A42-3F0E96DB183E}"/>
                </a:ext>
              </a:extLst>
            </p:cNvPr>
            <p:cNvSpPr txBox="1"/>
            <p:nvPr/>
          </p:nvSpPr>
          <p:spPr>
            <a:xfrm>
              <a:off x="788224" y="3488823"/>
              <a:ext cx="22621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One</a:t>
              </a:r>
              <a:r>
                <a:rPr lang="en-US" sz="2000" dirty="0"/>
                <a:t> ACT counter </a:t>
              </a:r>
            </a:p>
            <a:p>
              <a:pPr algn="ctr"/>
              <a:r>
                <a:rPr lang="en-US" sz="2000" dirty="0"/>
                <a:t>per </a:t>
              </a:r>
              <a:r>
                <a:rPr lang="en-US" sz="2000" b="1" dirty="0"/>
                <a:t>DRAM row</a:t>
              </a:r>
              <a:endParaRPr lang="tr-TR" sz="2000" b="1" dirty="0"/>
            </a:p>
          </p:txBody>
        </p:sp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8197DF2D-31B2-EF59-9BB0-02A7A79DFDBD}"/>
                </a:ext>
              </a:extLst>
            </p:cNvPr>
            <p:cNvSpPr/>
            <p:nvPr/>
          </p:nvSpPr>
          <p:spPr>
            <a:xfrm>
              <a:off x="1880807" y="1234895"/>
              <a:ext cx="1388853" cy="2245119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1" dirty="0">
                  <a:solidFill>
                    <a:srgbClr val="316CE3"/>
                  </a:solidFill>
                </a:rPr>
                <a:t>Processor Chip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  <p:sp>
          <p:nvSpPr>
            <p:cNvPr id="46" name="Dikdörtgen 45">
              <a:extLst>
                <a:ext uri="{FF2B5EF4-FFF2-40B4-BE49-F238E27FC236}">
                  <a16:creationId xmlns:a16="http://schemas.microsoft.com/office/drawing/2014/main" id="{DF7545BC-EB3F-28E0-9450-77AEBE35A274}"/>
                </a:ext>
              </a:extLst>
            </p:cNvPr>
            <p:cNvSpPr/>
            <p:nvPr/>
          </p:nvSpPr>
          <p:spPr>
            <a:xfrm>
              <a:off x="574652" y="1229079"/>
              <a:ext cx="1185814" cy="2245119"/>
            </a:xfrm>
            <a:prstGeom prst="rect">
              <a:avLst/>
            </a:prstGeom>
            <a:solidFill>
              <a:srgbClr val="F9D3E4"/>
            </a:solidFill>
            <a:ln w="28575">
              <a:solidFill>
                <a:srgbClr val="B3195F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1" dirty="0">
                  <a:solidFill>
                    <a:srgbClr val="B3195F"/>
                  </a:solidFill>
                </a:rPr>
                <a:t>DRAM</a:t>
              </a:r>
              <a:endParaRPr lang="tr-TR" b="1" dirty="0">
                <a:solidFill>
                  <a:srgbClr val="B3195F"/>
                </a:solidFill>
              </a:endParaRPr>
            </a:p>
          </p:txBody>
        </p:sp>
        <p:sp>
          <p:nvSpPr>
            <p:cNvPr id="26" name="Dikdörtgen 25">
              <a:extLst>
                <a:ext uri="{FF2B5EF4-FFF2-40B4-BE49-F238E27FC236}">
                  <a16:creationId xmlns:a16="http://schemas.microsoft.com/office/drawing/2014/main" id="{30850B1E-6997-2075-40FE-E953B5FD578D}"/>
                </a:ext>
              </a:extLst>
            </p:cNvPr>
            <p:cNvSpPr/>
            <p:nvPr/>
          </p:nvSpPr>
          <p:spPr>
            <a:xfrm>
              <a:off x="673870" y="1419562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Row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29" name="Dikdörtgen 28">
              <a:extLst>
                <a:ext uri="{FF2B5EF4-FFF2-40B4-BE49-F238E27FC236}">
                  <a16:creationId xmlns:a16="http://schemas.microsoft.com/office/drawing/2014/main" id="{D227CEBA-AF78-4A06-73A4-CD1C51E96C20}"/>
                </a:ext>
              </a:extLst>
            </p:cNvPr>
            <p:cNvSpPr/>
            <p:nvPr/>
          </p:nvSpPr>
          <p:spPr>
            <a:xfrm>
              <a:off x="2026124" y="1419562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Düz Ok Bağlayıcısı 43">
              <a:extLst>
                <a:ext uri="{FF2B5EF4-FFF2-40B4-BE49-F238E27FC236}">
                  <a16:creationId xmlns:a16="http://schemas.microsoft.com/office/drawing/2014/main" id="{74F311C6-6C8D-868C-8F4C-94A65534BD12}"/>
                </a:ext>
              </a:extLst>
            </p:cNvPr>
            <p:cNvCxnSpPr>
              <a:cxnSpLocks/>
            </p:cNvCxnSpPr>
            <p:nvPr/>
          </p:nvCxnSpPr>
          <p:spPr>
            <a:xfrm>
              <a:off x="1611550" y="2158277"/>
              <a:ext cx="4145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Dikdörtgen 55">
              <a:extLst>
                <a:ext uri="{FF2B5EF4-FFF2-40B4-BE49-F238E27FC236}">
                  <a16:creationId xmlns:a16="http://schemas.microsoft.com/office/drawing/2014/main" id="{F44801FA-F5D3-1EC8-C02A-97F5504012A8}"/>
                </a:ext>
              </a:extLst>
            </p:cNvPr>
            <p:cNvSpPr/>
            <p:nvPr/>
          </p:nvSpPr>
          <p:spPr>
            <a:xfrm>
              <a:off x="673870" y="1788945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Row B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57" name="Dikdörtgen 56">
              <a:extLst>
                <a:ext uri="{FF2B5EF4-FFF2-40B4-BE49-F238E27FC236}">
                  <a16:creationId xmlns:a16="http://schemas.microsoft.com/office/drawing/2014/main" id="{EEE981A0-8A6C-5D72-F37E-1E9CA9D1D628}"/>
                </a:ext>
              </a:extLst>
            </p:cNvPr>
            <p:cNvSpPr/>
            <p:nvPr/>
          </p:nvSpPr>
          <p:spPr>
            <a:xfrm>
              <a:off x="673870" y="2160604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Row C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60" name="Dikdörtgen 59">
              <a:extLst>
                <a:ext uri="{FF2B5EF4-FFF2-40B4-BE49-F238E27FC236}">
                  <a16:creationId xmlns:a16="http://schemas.microsoft.com/office/drawing/2014/main" id="{64C8E58C-A805-23EB-A890-7A43F0F705F5}"/>
                </a:ext>
              </a:extLst>
            </p:cNvPr>
            <p:cNvSpPr/>
            <p:nvPr/>
          </p:nvSpPr>
          <p:spPr>
            <a:xfrm>
              <a:off x="2026124" y="1774336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B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61" name="Dikdörtgen 60">
              <a:extLst>
                <a:ext uri="{FF2B5EF4-FFF2-40B4-BE49-F238E27FC236}">
                  <a16:creationId xmlns:a16="http://schemas.microsoft.com/office/drawing/2014/main" id="{081D6CAB-1AC5-9031-81E3-5E3657AE82F1}"/>
                </a:ext>
              </a:extLst>
            </p:cNvPr>
            <p:cNvSpPr/>
            <p:nvPr/>
          </p:nvSpPr>
          <p:spPr>
            <a:xfrm>
              <a:off x="2026124" y="2137379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C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9" name="Dikdörtgen 88">
              <a:extLst>
                <a:ext uri="{FF2B5EF4-FFF2-40B4-BE49-F238E27FC236}">
                  <a16:creationId xmlns:a16="http://schemas.microsoft.com/office/drawing/2014/main" id="{1A644DC3-2F8A-9F51-169F-22F75389B6B7}"/>
                </a:ext>
              </a:extLst>
            </p:cNvPr>
            <p:cNvSpPr/>
            <p:nvPr/>
          </p:nvSpPr>
          <p:spPr>
            <a:xfrm>
              <a:off x="2026124" y="2507592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D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90" name="Dikdörtgen 89">
              <a:extLst>
                <a:ext uri="{FF2B5EF4-FFF2-40B4-BE49-F238E27FC236}">
                  <a16:creationId xmlns:a16="http://schemas.microsoft.com/office/drawing/2014/main" id="{1F79BBD4-C0DC-1729-C2E0-EFB87DA0E0DA}"/>
                </a:ext>
              </a:extLst>
            </p:cNvPr>
            <p:cNvSpPr/>
            <p:nvPr/>
          </p:nvSpPr>
          <p:spPr>
            <a:xfrm>
              <a:off x="673870" y="2535360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Row D</a:t>
              </a:r>
              <a:endParaRPr lang="tr-TR" dirty="0">
                <a:solidFill>
                  <a:schemeClr val="tx1"/>
                </a:solidFill>
              </a:endParaRPr>
            </a:p>
          </p:txBody>
        </p:sp>
      </p:grpSp>
      <p:sp>
        <p:nvSpPr>
          <p:cNvPr id="91" name="Dikdörtgen 90">
            <a:extLst>
              <a:ext uri="{FF2B5EF4-FFF2-40B4-BE49-F238E27FC236}">
                <a16:creationId xmlns:a16="http://schemas.microsoft.com/office/drawing/2014/main" id="{E6DC4599-C610-A2BE-AC68-A3623C282E13}"/>
              </a:ext>
            </a:extLst>
          </p:cNvPr>
          <p:cNvSpPr/>
          <p:nvPr/>
        </p:nvSpPr>
        <p:spPr bwMode="auto">
          <a:xfrm>
            <a:off x="3560066" y="5660337"/>
            <a:ext cx="2728421" cy="754950"/>
          </a:xfrm>
          <a:prstGeom prst="rect">
            <a:avLst/>
          </a:prstGeom>
          <a:solidFill>
            <a:srgbClr val="FFE1E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HIGH </a:t>
            </a:r>
            <a:endParaRPr kumimoji="0" lang="tr-TR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92" name="Dikdörtgen 91">
            <a:extLst>
              <a:ext uri="{FF2B5EF4-FFF2-40B4-BE49-F238E27FC236}">
                <a16:creationId xmlns:a16="http://schemas.microsoft.com/office/drawing/2014/main" id="{10888B4F-33AB-129C-8C0A-A9CAB08EAC21}"/>
              </a:ext>
            </a:extLst>
          </p:cNvPr>
          <p:cNvSpPr/>
          <p:nvPr/>
        </p:nvSpPr>
        <p:spPr bwMode="auto">
          <a:xfrm>
            <a:off x="3560065" y="4207089"/>
            <a:ext cx="2728423" cy="1453245"/>
          </a:xfrm>
          <a:prstGeom prst="rect">
            <a:avLst/>
          </a:prstGeom>
          <a:solidFill>
            <a:srgbClr val="C1FFDD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</a:rPr>
              <a:t>LOW</a:t>
            </a:r>
          </a:p>
        </p:txBody>
      </p:sp>
      <p:grpSp>
        <p:nvGrpSpPr>
          <p:cNvPr id="27" name="Grup 26">
            <a:extLst>
              <a:ext uri="{FF2B5EF4-FFF2-40B4-BE49-F238E27FC236}">
                <a16:creationId xmlns:a16="http://schemas.microsoft.com/office/drawing/2014/main" id="{1B967722-12A1-8967-D1EF-A44961A82C81}"/>
              </a:ext>
            </a:extLst>
          </p:cNvPr>
          <p:cNvGrpSpPr/>
          <p:nvPr/>
        </p:nvGrpSpPr>
        <p:grpSpPr>
          <a:xfrm>
            <a:off x="6285465" y="1052944"/>
            <a:ext cx="2559132" cy="3143765"/>
            <a:chOff x="5944957" y="1052944"/>
            <a:chExt cx="2559132" cy="3143765"/>
          </a:xfrm>
        </p:grpSpPr>
        <p:sp>
          <p:nvSpPr>
            <p:cNvPr id="7" name="Dikdörtgen 6">
              <a:extLst>
                <a:ext uri="{FF2B5EF4-FFF2-40B4-BE49-F238E27FC236}">
                  <a16:creationId xmlns:a16="http://schemas.microsoft.com/office/drawing/2014/main" id="{58909654-DB6D-DBC6-B44E-B066DC60CA0A}"/>
                </a:ext>
              </a:extLst>
            </p:cNvPr>
            <p:cNvSpPr/>
            <p:nvPr/>
          </p:nvSpPr>
          <p:spPr>
            <a:xfrm>
              <a:off x="5944957" y="1052944"/>
              <a:ext cx="2511297" cy="3143765"/>
            </a:xfrm>
            <a:prstGeom prst="rect">
              <a:avLst/>
            </a:prstGeom>
            <a:solidFill>
              <a:srgbClr val="DAD3F9"/>
            </a:solidFill>
            <a:ln w="38100">
              <a:solidFill>
                <a:srgbClr val="6D40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3" name="Dikdörtgen 102">
              <a:extLst>
                <a:ext uri="{FF2B5EF4-FFF2-40B4-BE49-F238E27FC236}">
                  <a16:creationId xmlns:a16="http://schemas.microsoft.com/office/drawing/2014/main" id="{8B376F73-196E-94D8-A659-B473E792DBA8}"/>
                </a:ext>
              </a:extLst>
            </p:cNvPr>
            <p:cNvSpPr/>
            <p:nvPr/>
          </p:nvSpPr>
          <p:spPr>
            <a:xfrm>
              <a:off x="6109580" y="1230068"/>
              <a:ext cx="2178255" cy="1435485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1" dirty="0">
                  <a:solidFill>
                    <a:srgbClr val="316CE3"/>
                  </a:solidFill>
                </a:rPr>
                <a:t>Processor Chip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  <p:sp>
          <p:nvSpPr>
            <p:cNvPr id="36" name="Metin kutusu 35">
              <a:extLst>
                <a:ext uri="{FF2B5EF4-FFF2-40B4-BE49-F238E27FC236}">
                  <a16:creationId xmlns:a16="http://schemas.microsoft.com/office/drawing/2014/main" id="{B15C1E6A-EF06-6AC9-D909-682A44E44AB0}"/>
                </a:ext>
              </a:extLst>
            </p:cNvPr>
            <p:cNvSpPr txBox="1"/>
            <p:nvPr/>
          </p:nvSpPr>
          <p:spPr>
            <a:xfrm>
              <a:off x="5944957" y="3488823"/>
              <a:ext cx="25591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&lt;1</a:t>
              </a:r>
              <a:r>
                <a:rPr lang="en-US" sz="2000" dirty="0"/>
                <a:t> counter </a:t>
              </a:r>
              <a:br>
                <a:rPr lang="en-US" sz="2000" dirty="0"/>
              </a:br>
              <a:r>
                <a:rPr lang="en-US" sz="2000" dirty="0"/>
                <a:t>per </a:t>
              </a:r>
              <a:r>
                <a:rPr lang="en-US" sz="2000" b="1" dirty="0"/>
                <a:t>DRAM row</a:t>
              </a:r>
              <a:endParaRPr lang="tr-TR" sz="2400" b="1" dirty="0"/>
            </a:p>
          </p:txBody>
        </p:sp>
        <p:sp>
          <p:nvSpPr>
            <p:cNvPr id="40" name="Metin kutusu 39">
              <a:extLst>
                <a:ext uri="{FF2B5EF4-FFF2-40B4-BE49-F238E27FC236}">
                  <a16:creationId xmlns:a16="http://schemas.microsoft.com/office/drawing/2014/main" id="{AADAE63E-33F2-2BC4-8114-60D558463671}"/>
                </a:ext>
              </a:extLst>
            </p:cNvPr>
            <p:cNvSpPr txBox="1"/>
            <p:nvPr/>
          </p:nvSpPr>
          <p:spPr>
            <a:xfrm>
              <a:off x="6324809" y="1266173"/>
              <a:ext cx="184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Shared Counters</a:t>
              </a:r>
              <a:endParaRPr lang="tr-TR" dirty="0"/>
            </a:p>
          </p:txBody>
        </p:sp>
        <p:pic>
          <p:nvPicPr>
            <p:cNvPr id="41" name="Grafik 40" descr="Zar düz dolguyla">
              <a:extLst>
                <a:ext uri="{FF2B5EF4-FFF2-40B4-BE49-F238E27FC236}">
                  <a16:creationId xmlns:a16="http://schemas.microsoft.com/office/drawing/2014/main" id="{FC75A5F4-1FFD-F899-A0A1-B0D5DE466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53955" y="2866639"/>
              <a:ext cx="689504" cy="689504"/>
            </a:xfrm>
            <a:prstGeom prst="rect">
              <a:avLst/>
            </a:prstGeom>
          </p:spPr>
        </p:pic>
        <p:cxnSp>
          <p:nvCxnSpPr>
            <p:cNvPr id="47" name="Düz Bağlayıcı 46">
              <a:extLst>
                <a:ext uri="{FF2B5EF4-FFF2-40B4-BE49-F238E27FC236}">
                  <a16:creationId xmlns:a16="http://schemas.microsoft.com/office/drawing/2014/main" id="{F4B7D170-5B36-1592-6B19-F27C3F10CADF}"/>
                </a:ext>
              </a:extLst>
            </p:cNvPr>
            <p:cNvCxnSpPr>
              <a:cxnSpLocks/>
            </p:cNvCxnSpPr>
            <p:nvPr/>
          </p:nvCxnSpPr>
          <p:spPr>
            <a:xfrm>
              <a:off x="6324809" y="2785338"/>
              <a:ext cx="1743076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Dikdörtgen 93">
              <a:extLst>
                <a:ext uri="{FF2B5EF4-FFF2-40B4-BE49-F238E27FC236}">
                  <a16:creationId xmlns:a16="http://schemas.microsoft.com/office/drawing/2014/main" id="{48A6C1E0-028D-EA84-6CE3-339E5C2A99A8}"/>
                </a:ext>
              </a:extLst>
            </p:cNvPr>
            <p:cNvSpPr/>
            <p:nvPr/>
          </p:nvSpPr>
          <p:spPr>
            <a:xfrm>
              <a:off x="7013800" y="1574903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95" name="Dikdörtgen 94">
              <a:extLst>
                <a:ext uri="{FF2B5EF4-FFF2-40B4-BE49-F238E27FC236}">
                  <a16:creationId xmlns:a16="http://schemas.microsoft.com/office/drawing/2014/main" id="{10564379-222C-2C8D-4E42-84E0F53DE68C}"/>
                </a:ext>
              </a:extLst>
            </p:cNvPr>
            <p:cNvSpPr/>
            <p:nvPr/>
          </p:nvSpPr>
          <p:spPr>
            <a:xfrm>
              <a:off x="7013800" y="1943991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B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97" name="Dikdörtgen 96">
              <a:extLst>
                <a:ext uri="{FF2B5EF4-FFF2-40B4-BE49-F238E27FC236}">
                  <a16:creationId xmlns:a16="http://schemas.microsoft.com/office/drawing/2014/main" id="{CAD36743-E27E-0C07-CEB9-4F8535F4A785}"/>
                </a:ext>
              </a:extLst>
            </p:cNvPr>
            <p:cNvSpPr/>
            <p:nvPr/>
          </p:nvSpPr>
          <p:spPr>
            <a:xfrm>
              <a:off x="6298952" y="1574903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Tag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98" name="Dikdörtgen 97">
              <a:extLst>
                <a:ext uri="{FF2B5EF4-FFF2-40B4-BE49-F238E27FC236}">
                  <a16:creationId xmlns:a16="http://schemas.microsoft.com/office/drawing/2014/main" id="{FF37EA92-43F5-97A7-C371-7433AC7ADDC5}"/>
                </a:ext>
              </a:extLst>
            </p:cNvPr>
            <p:cNvSpPr/>
            <p:nvPr/>
          </p:nvSpPr>
          <p:spPr>
            <a:xfrm>
              <a:off x="6298951" y="1943991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Tag B</a:t>
              </a:r>
              <a:endParaRPr lang="tr-TR" dirty="0">
                <a:solidFill>
                  <a:schemeClr val="tx1"/>
                </a:solidFill>
              </a:endParaRPr>
            </a:p>
          </p:txBody>
        </p:sp>
      </p:grpSp>
      <p:sp>
        <p:nvSpPr>
          <p:cNvPr id="104" name="Dikdörtgen 103">
            <a:extLst>
              <a:ext uri="{FF2B5EF4-FFF2-40B4-BE49-F238E27FC236}">
                <a16:creationId xmlns:a16="http://schemas.microsoft.com/office/drawing/2014/main" id="{E6C9C67C-A2C9-5AE5-B57D-093B384A71A2}"/>
              </a:ext>
            </a:extLst>
          </p:cNvPr>
          <p:cNvSpPr/>
          <p:nvPr/>
        </p:nvSpPr>
        <p:spPr bwMode="auto">
          <a:xfrm>
            <a:off x="6285465" y="4207089"/>
            <a:ext cx="2511297" cy="1453245"/>
          </a:xfrm>
          <a:prstGeom prst="rect">
            <a:avLst/>
          </a:prstGeom>
          <a:solidFill>
            <a:srgbClr val="FFE1E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HIGH </a:t>
            </a:r>
            <a:endParaRPr kumimoji="0" lang="tr-TR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05" name="Dikdörtgen 104">
            <a:extLst>
              <a:ext uri="{FF2B5EF4-FFF2-40B4-BE49-F238E27FC236}">
                <a16:creationId xmlns:a16="http://schemas.microsoft.com/office/drawing/2014/main" id="{7B594EDC-57DE-641F-6ABA-8181A679DC1D}"/>
              </a:ext>
            </a:extLst>
          </p:cNvPr>
          <p:cNvSpPr/>
          <p:nvPr/>
        </p:nvSpPr>
        <p:spPr bwMode="auto">
          <a:xfrm>
            <a:off x="6285465" y="5660337"/>
            <a:ext cx="2511297" cy="754949"/>
          </a:xfrm>
          <a:prstGeom prst="rect">
            <a:avLst/>
          </a:prstGeom>
          <a:solidFill>
            <a:srgbClr val="C1FFDD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</a:rPr>
              <a:t>LOW</a:t>
            </a: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F60F387B-0938-9002-C989-28E2CA5F6D7A}"/>
              </a:ext>
            </a:extLst>
          </p:cNvPr>
          <p:cNvGrpSpPr/>
          <p:nvPr/>
        </p:nvGrpSpPr>
        <p:grpSpPr>
          <a:xfrm>
            <a:off x="892914" y="5210002"/>
            <a:ext cx="2523364" cy="634503"/>
            <a:chOff x="4464050" y="4024517"/>
            <a:chExt cx="2523364" cy="634503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9D162E67-E93F-3F1B-FC5E-0ED20EBC2E0A}"/>
                </a:ext>
              </a:extLst>
            </p:cNvPr>
            <p:cNvSpPr/>
            <p:nvPr/>
          </p:nvSpPr>
          <p:spPr>
            <a:xfrm>
              <a:off x="4464050" y="4024517"/>
              <a:ext cx="2452930" cy="634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0" name="Grafik 9" descr="Uyarı düz dolguyla">
              <a:extLst>
                <a:ext uri="{FF2B5EF4-FFF2-40B4-BE49-F238E27FC236}">
                  <a16:creationId xmlns:a16="http://schemas.microsoft.com/office/drawing/2014/main" id="{C56F042A-16B2-F135-AB0E-D48DA4CD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91330" y="4135946"/>
              <a:ext cx="411645" cy="411645"/>
            </a:xfrm>
            <a:prstGeom prst="rect">
              <a:avLst/>
            </a:prstGeom>
          </p:spPr>
        </p:pic>
        <p:sp>
          <p:nvSpPr>
            <p:cNvPr id="11" name="Metin kutusu 10">
              <a:extLst>
                <a:ext uri="{FF2B5EF4-FFF2-40B4-BE49-F238E27FC236}">
                  <a16:creationId xmlns:a16="http://schemas.microsoft.com/office/drawing/2014/main" id="{1E89E4EA-82CD-EC99-E163-39E9FC46FADC}"/>
                </a:ext>
              </a:extLst>
            </p:cNvPr>
            <p:cNvSpPr txBox="1"/>
            <p:nvPr/>
          </p:nvSpPr>
          <p:spPr>
            <a:xfrm>
              <a:off x="4831414" y="4096702"/>
              <a:ext cx="2156000" cy="516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dirty="0">
                  <a:solidFill>
                    <a:srgbClr val="FF0000"/>
                  </a:solidFill>
                </a:rPr>
                <a:t>Many DRAM rows</a:t>
              </a:r>
            </a:p>
            <a:p>
              <a:pPr>
                <a:lnSpc>
                  <a:spcPct val="75000"/>
                </a:lnSpc>
              </a:pPr>
              <a:r>
                <a:rPr lang="en-US" dirty="0">
                  <a:solidFill>
                    <a:srgbClr val="FF0000"/>
                  </a:solidFill>
                </a:rPr>
                <a:t>(e.g., 128K per bank)</a:t>
              </a:r>
            </a:p>
          </p:txBody>
        </p:sp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2CAD8C06-AC7C-599C-ED5B-5E6771ADD9C4}"/>
              </a:ext>
            </a:extLst>
          </p:cNvPr>
          <p:cNvGrpSpPr/>
          <p:nvPr/>
        </p:nvGrpSpPr>
        <p:grpSpPr>
          <a:xfrm>
            <a:off x="3688646" y="5250837"/>
            <a:ext cx="2767276" cy="634503"/>
            <a:chOff x="4464050" y="4024517"/>
            <a:chExt cx="2767276" cy="634503"/>
          </a:xfrm>
        </p:grpSpPr>
        <p:sp>
          <p:nvSpPr>
            <p:cNvPr id="13" name="Dikdörtgen: Köşeleri Yuvarlatılmış 12">
              <a:extLst>
                <a:ext uri="{FF2B5EF4-FFF2-40B4-BE49-F238E27FC236}">
                  <a16:creationId xmlns:a16="http://schemas.microsoft.com/office/drawing/2014/main" id="{63D6C2B9-71D7-97C6-1EF8-D05A38FDFE5D}"/>
                </a:ext>
              </a:extLst>
            </p:cNvPr>
            <p:cNvSpPr/>
            <p:nvPr/>
          </p:nvSpPr>
          <p:spPr>
            <a:xfrm>
              <a:off x="4464050" y="4024517"/>
              <a:ext cx="2452930" cy="634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4" name="Grafik 13" descr="Uyarı düz dolguyla">
              <a:extLst>
                <a:ext uri="{FF2B5EF4-FFF2-40B4-BE49-F238E27FC236}">
                  <a16:creationId xmlns:a16="http://schemas.microsoft.com/office/drawing/2014/main" id="{5F360F5F-A3C5-1642-6523-013A8528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5884" y="4135946"/>
              <a:ext cx="411645" cy="411645"/>
            </a:xfrm>
            <a:prstGeom prst="rect">
              <a:avLst/>
            </a:prstGeom>
          </p:spPr>
        </p:pic>
        <p:sp>
          <p:nvSpPr>
            <p:cNvPr id="16" name="Metin kutusu 15">
              <a:extLst>
                <a:ext uri="{FF2B5EF4-FFF2-40B4-BE49-F238E27FC236}">
                  <a16:creationId xmlns:a16="http://schemas.microsoft.com/office/drawing/2014/main" id="{6FC3FF59-94DD-68EA-3BE8-838B128E86CF}"/>
                </a:ext>
              </a:extLst>
            </p:cNvPr>
            <p:cNvSpPr txBox="1"/>
            <p:nvPr/>
          </p:nvSpPr>
          <p:spPr>
            <a:xfrm>
              <a:off x="4891133" y="4124200"/>
              <a:ext cx="2340193" cy="516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pc="-50" dirty="0">
                  <a:solidFill>
                    <a:srgbClr val="FF0000"/>
                  </a:solidFill>
                </a:rPr>
                <a:t># of aggressor rows</a:t>
              </a:r>
            </a:p>
            <a:p>
              <a:pPr>
                <a:lnSpc>
                  <a:spcPct val="75000"/>
                </a:lnSpc>
              </a:pPr>
              <a:r>
                <a:rPr lang="en-US" spc="-50" dirty="0">
                  <a:solidFill>
                    <a:srgbClr val="FF0000"/>
                  </a:solidFill>
                </a:rPr>
                <a:t>increases significantly</a:t>
              </a:r>
            </a:p>
          </p:txBody>
        </p:sp>
      </p:grpSp>
      <p:grpSp>
        <p:nvGrpSpPr>
          <p:cNvPr id="17" name="Grup 16">
            <a:extLst>
              <a:ext uri="{FF2B5EF4-FFF2-40B4-BE49-F238E27FC236}">
                <a16:creationId xmlns:a16="http://schemas.microsoft.com/office/drawing/2014/main" id="{6C449EA0-6970-F15E-CF52-5C2F4C4156C6}"/>
              </a:ext>
            </a:extLst>
          </p:cNvPr>
          <p:cNvGrpSpPr/>
          <p:nvPr/>
        </p:nvGrpSpPr>
        <p:grpSpPr>
          <a:xfrm>
            <a:off x="6406582" y="5101431"/>
            <a:ext cx="2335969" cy="801438"/>
            <a:chOff x="4464050" y="4072937"/>
            <a:chExt cx="2335969" cy="801438"/>
          </a:xfrm>
        </p:grpSpPr>
        <p:sp>
          <p:nvSpPr>
            <p:cNvPr id="18" name="Dikdörtgen: Köşeleri Yuvarlatılmış 17">
              <a:extLst>
                <a:ext uri="{FF2B5EF4-FFF2-40B4-BE49-F238E27FC236}">
                  <a16:creationId xmlns:a16="http://schemas.microsoft.com/office/drawing/2014/main" id="{6DE6E6D6-FE74-18A8-9AF1-911D1238EE3D}"/>
                </a:ext>
              </a:extLst>
            </p:cNvPr>
            <p:cNvSpPr/>
            <p:nvPr/>
          </p:nvSpPr>
          <p:spPr>
            <a:xfrm>
              <a:off x="4464050" y="4072937"/>
              <a:ext cx="2335969" cy="7839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9" name="Grafik 18" descr="Uyarı düz dolguyla">
              <a:extLst>
                <a:ext uri="{FF2B5EF4-FFF2-40B4-BE49-F238E27FC236}">
                  <a16:creationId xmlns:a16="http://schemas.microsoft.com/office/drawing/2014/main" id="{D5A51BE0-5D90-8DCC-6D5B-E7E80AD4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0002" y="4239624"/>
              <a:ext cx="411645" cy="411645"/>
            </a:xfrm>
            <a:prstGeom prst="rect">
              <a:avLst/>
            </a:prstGeom>
          </p:spPr>
        </p:pic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AB1856DD-F9C2-9A38-A714-38F0549A660A}"/>
                </a:ext>
              </a:extLst>
            </p:cNvPr>
            <p:cNvSpPr txBox="1"/>
            <p:nvPr/>
          </p:nvSpPr>
          <p:spPr>
            <a:xfrm>
              <a:off x="4981647" y="4149818"/>
              <a:ext cx="1818372" cy="72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dirty="0">
                  <a:solidFill>
                    <a:srgbClr val="FF0000"/>
                  </a:solidFill>
                </a:rPr>
                <a:t>High DRAM bandwidth consumption</a:t>
              </a:r>
            </a:p>
          </p:txBody>
        </p:sp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25C843F3-DCB4-1DE0-77B5-EAC2B7AD1119}"/>
              </a:ext>
            </a:extLst>
          </p:cNvPr>
          <p:cNvGrpSpPr/>
          <p:nvPr/>
        </p:nvGrpSpPr>
        <p:grpSpPr>
          <a:xfrm>
            <a:off x="3779379" y="2607612"/>
            <a:ext cx="2321981" cy="634503"/>
            <a:chOff x="4464050" y="4024517"/>
            <a:chExt cx="2452930" cy="634503"/>
          </a:xfrm>
        </p:grpSpPr>
        <p:sp>
          <p:nvSpPr>
            <p:cNvPr id="32" name="Dikdörtgen: Köşeleri Yuvarlatılmış 31">
              <a:extLst>
                <a:ext uri="{FF2B5EF4-FFF2-40B4-BE49-F238E27FC236}">
                  <a16:creationId xmlns:a16="http://schemas.microsoft.com/office/drawing/2014/main" id="{0A71F3A7-8C52-92C8-272F-7346C4DB2194}"/>
                </a:ext>
              </a:extLst>
            </p:cNvPr>
            <p:cNvSpPr/>
            <p:nvPr/>
          </p:nvSpPr>
          <p:spPr>
            <a:xfrm>
              <a:off x="4464050" y="4024517"/>
              <a:ext cx="2452930" cy="634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34" name="Grafik 33" descr="Uyarı düz dolguyla">
              <a:extLst>
                <a:ext uri="{FF2B5EF4-FFF2-40B4-BE49-F238E27FC236}">
                  <a16:creationId xmlns:a16="http://schemas.microsoft.com/office/drawing/2014/main" id="{E4162DB0-5419-486F-FF1A-043FE729B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5884" y="4135946"/>
              <a:ext cx="411645" cy="411645"/>
            </a:xfrm>
            <a:prstGeom prst="rect">
              <a:avLst/>
            </a:prstGeom>
          </p:spPr>
        </p:pic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C66847AA-C22C-FA5F-BB60-3EC69CB3EF62}"/>
                </a:ext>
              </a:extLst>
            </p:cNvPr>
            <p:cNvSpPr txBox="1"/>
            <p:nvPr/>
          </p:nvSpPr>
          <p:spPr>
            <a:xfrm>
              <a:off x="4951505" y="4124200"/>
              <a:ext cx="1935883" cy="516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pc="-50" dirty="0">
                  <a:solidFill>
                    <a:srgbClr val="FF0000"/>
                  </a:solidFill>
                </a:rPr>
                <a:t>CAM-based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44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104" grpId="0" animBg="1"/>
      <p:bldP spid="10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57D515-75E2-4F4B-E280-F542DA9B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</a:t>
            </a:r>
            <a:r>
              <a:rPr lang="en-US" dirty="0" err="1"/>
              <a:t>RowHammer</a:t>
            </a:r>
            <a:r>
              <a:rPr lang="en-US" dirty="0"/>
              <a:t> Mitigations (IV):</a:t>
            </a:r>
            <a:br>
              <a:rPr lang="en-US" dirty="0"/>
            </a:br>
            <a:r>
              <a:rPr lang="en-US" sz="2400" dirty="0"/>
              <a:t>Overhead Trade-Off of State-of-the-Art Mitigation Techniques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2704FA-5690-A36A-941B-88AA22F1C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0D6FB7E-CA6A-9BFA-0083-4D2B8067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2BBDD09-2692-8362-73B7-72F4E101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108</a:t>
            </a:fld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CB76B44-BA0C-0118-1332-1BB180BB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74" y="931025"/>
            <a:ext cx="6360047" cy="459943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5C4AA12-0025-D1F2-3EEA-5A453F16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73" y="931025"/>
            <a:ext cx="6360047" cy="45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97BEA-7A91-8B8F-7991-8F0555DC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2275E9-9858-643D-DF9B-9232EDB3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</a:t>
            </a:r>
            <a:r>
              <a:rPr lang="en-US" dirty="0" err="1"/>
              <a:t>RowHammer</a:t>
            </a:r>
            <a:r>
              <a:rPr lang="en-US" dirty="0"/>
              <a:t> Mitigations (IV):</a:t>
            </a:r>
            <a:br>
              <a:rPr lang="en-US" dirty="0"/>
            </a:br>
            <a:r>
              <a:rPr lang="en-US" sz="2400" dirty="0"/>
              <a:t>Overhead Trade-Off of State-of-the-Art Mitigation Techniques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EEB5C0B-8DF7-5A50-C5EF-815ABD4DC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B051D80-54C9-E468-3BF9-29F38887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BBCCC2B-DCAB-F4FA-2FFB-366D522F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109</a:t>
            </a:fld>
            <a:endParaRPr lang="tr-TR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D7CE99DF-1ED1-2876-A1E9-1E2C3EE18650}"/>
              </a:ext>
            </a:extLst>
          </p:cNvPr>
          <p:cNvSpPr/>
          <p:nvPr/>
        </p:nvSpPr>
        <p:spPr bwMode="auto">
          <a:xfrm>
            <a:off x="0" y="5599747"/>
            <a:ext cx="9144000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existing mitigation technique prevents </a:t>
            </a:r>
            <a:r>
              <a:rPr kumimoji="0" 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RowHammer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bitflips </a:t>
            </a:r>
            <a:b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316CE3"/>
                </a:solidFill>
                <a:effectLst/>
                <a:latin typeface="+mj-lt"/>
              </a:rPr>
              <a:t>at low area, performance and energy costs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70F8494-8102-8E33-BC5D-A2D37DD1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73" y="931025"/>
            <a:ext cx="6360047" cy="45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0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One Can Take Over an Otherwise-Secure System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884103D9-5C40-7257-5622-1F8A58DA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9" y="1996609"/>
            <a:ext cx="5902118" cy="113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5" y="3429000"/>
            <a:ext cx="7932610" cy="2978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9" y="980728"/>
            <a:ext cx="9144000" cy="952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9152" y="3562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hlinkClick r:id="rId5"/>
              </a:rPr>
              <a:t>Exploiting the DRAM rowhammer bug to gain kernel privileges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 (Seaborn, 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2956" y="1996609"/>
            <a:ext cx="2829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  <a:hlinkClick r:id="rId6"/>
              </a:rPr>
              <a:t>Flipping Bits in Memory Without Accessing Them: An Experimental Study of DRAM Disturbance Errors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92CFD-EDEB-7BCC-7B8F-1BD05BBCB9E6}"/>
              </a:ext>
            </a:extLst>
          </p:cNvPr>
          <p:cNvSpPr/>
          <p:nvPr/>
        </p:nvSpPr>
        <p:spPr>
          <a:xfrm>
            <a:off x="605692" y="4918226"/>
            <a:ext cx="7932613" cy="9745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F480D-121F-415F-F21E-3DC157B23CC4}"/>
              </a:ext>
            </a:extLst>
          </p:cNvPr>
          <p:cNvSpPr txBox="1"/>
          <p:nvPr/>
        </p:nvSpPr>
        <p:spPr>
          <a:xfrm>
            <a:off x="1697774" y="4935838"/>
            <a:ext cx="5744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sz="1800" dirty="0">
                <a:solidFill>
                  <a:srgbClr val="FF0000"/>
                </a:solidFill>
              </a:rPr>
              <a:t>nduce bit flips in page table entries (PTEs). 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</a:rPr>
              <a:t>Gain write access to its own page table, </a:t>
            </a:r>
            <a:br>
              <a:rPr lang="en-US" sz="1800" dirty="0">
                <a:solidFill>
                  <a:srgbClr val="0000FF"/>
                </a:solidFill>
              </a:rPr>
            </a:br>
            <a:r>
              <a:rPr lang="en-US" sz="1800" dirty="0">
                <a:solidFill>
                  <a:srgbClr val="0000FF"/>
                </a:solidFill>
              </a:rPr>
              <a:t>and hence gain read-write access to all of physical memory.</a:t>
            </a:r>
          </a:p>
        </p:txBody>
      </p:sp>
    </p:spTree>
    <p:extLst>
      <p:ext uri="{BB962C8B-B14F-4D97-AF65-F5344CB8AC3E}">
        <p14:creationId xmlns:p14="http://schemas.microsoft.com/office/powerpoint/2010/main" val="34950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78D75-99F3-68EE-5AB0-39E0C2997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2A4602-C00A-C8D5-7FDA-A2AF3FAD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24AAD9D-51D4-7A2B-99E4-4AD541DB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4A86F8A-E08B-EB0F-A435-0A4C479F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110</a:t>
            </a:fld>
            <a:endParaRPr lang="tr-TR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E0871DCE-8787-BEC0-7CFD-E489705A07B7}"/>
              </a:ext>
            </a:extLst>
          </p:cNvPr>
          <p:cNvSpPr/>
          <p:nvPr/>
        </p:nvSpPr>
        <p:spPr>
          <a:xfrm>
            <a:off x="235868" y="1311231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Background and Problem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CB94813E-C70E-7153-05E7-2BE350894663}"/>
              </a:ext>
            </a:extLst>
          </p:cNvPr>
          <p:cNvSpPr/>
          <p:nvPr/>
        </p:nvSpPr>
        <p:spPr>
          <a:xfrm>
            <a:off x="235868" y="2273463"/>
            <a:ext cx="8672264" cy="810132"/>
          </a:xfrm>
          <a:prstGeom prst="rect">
            <a:avLst/>
          </a:prstGeom>
          <a:solidFill>
            <a:srgbClr val="296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Goal and Key Idea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3D30315-0921-F722-AF6F-A1FE03E2FC0F}"/>
              </a:ext>
            </a:extLst>
          </p:cNvPr>
          <p:cNvSpPr/>
          <p:nvPr/>
        </p:nvSpPr>
        <p:spPr>
          <a:xfrm>
            <a:off x="235868" y="5160159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2615BBB3-89A3-3101-8B5D-756444878C9E}"/>
              </a:ext>
            </a:extLst>
          </p:cNvPr>
          <p:cNvSpPr/>
          <p:nvPr/>
        </p:nvSpPr>
        <p:spPr>
          <a:xfrm>
            <a:off x="235868" y="3235695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atin typeface="Cambria" panose="02040503050406030204" pitchFamily="18" charset="0"/>
              </a:rPr>
              <a:t>CoMeT</a:t>
            </a:r>
            <a:r>
              <a:rPr lang="en-US" sz="3200" dirty="0">
                <a:latin typeface="Cambria" panose="02040503050406030204" pitchFamily="18" charset="0"/>
              </a:rPr>
              <a:t>: Count-Min-Sketch-based Row Tracking</a:t>
            </a: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EE5B0EB5-FE05-A958-5454-A7E1EEB7E477}"/>
              </a:ext>
            </a:extLst>
          </p:cNvPr>
          <p:cNvSpPr/>
          <p:nvPr/>
        </p:nvSpPr>
        <p:spPr>
          <a:xfrm>
            <a:off x="235868" y="4197927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0286350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679D90-57FE-3717-CECC-904B5A16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FCF6D9B-7F5B-6C81-9B24-2BEC195EF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10F40FD-D6E7-7047-E529-998FA139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1649BE5-DB9D-59CA-E6F7-11936E54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111</a:t>
            </a:fld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C5D87E5A-9565-CD86-66E6-41754AC0B724}"/>
              </a:ext>
            </a:extLst>
          </p:cNvPr>
          <p:cNvSpPr/>
          <p:nvPr/>
        </p:nvSpPr>
        <p:spPr>
          <a:xfrm>
            <a:off x="-114300" y="1908571"/>
            <a:ext cx="9372599" cy="3040857"/>
          </a:xfrm>
          <a:prstGeom prst="rect">
            <a:avLst/>
          </a:prstGeom>
          <a:solidFill>
            <a:srgbClr val="DAD3F9"/>
          </a:solidFill>
          <a:ln w="57150">
            <a:solidFill>
              <a:srgbClr val="6D40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sz="2800" dirty="0">
                <a:solidFill>
                  <a:srgbClr val="316CE3"/>
                </a:solidFill>
                <a:latin typeface="+mj-lt"/>
              </a:rPr>
              <a:t>Prevent </a:t>
            </a:r>
            <a:r>
              <a:rPr lang="en-US" sz="2800" dirty="0" err="1">
                <a:solidFill>
                  <a:srgbClr val="316CE3"/>
                </a:solidFill>
                <a:latin typeface="+mj-lt"/>
              </a:rPr>
              <a:t>RowHammer</a:t>
            </a:r>
            <a:r>
              <a:rPr lang="en-US" sz="2800" dirty="0">
                <a:solidFill>
                  <a:srgbClr val="316CE3"/>
                </a:solidFill>
                <a:latin typeface="+mj-lt"/>
              </a:rPr>
              <a:t> bitflips </a:t>
            </a:r>
            <a:br>
              <a:rPr lang="en-US" sz="2800" dirty="0">
                <a:solidFill>
                  <a:srgbClr val="316CE3"/>
                </a:solidFill>
                <a:latin typeface="+mj-lt"/>
              </a:rPr>
            </a:br>
            <a:r>
              <a:rPr lang="en-US" sz="2800" dirty="0">
                <a:solidFill>
                  <a:srgbClr val="00B050"/>
                </a:solidFill>
                <a:latin typeface="+mj-lt"/>
              </a:rPr>
              <a:t>with low area, performance, and energy overheads </a:t>
            </a:r>
            <a:br>
              <a:rPr lang="en-US" sz="2800" dirty="0">
                <a:solidFill>
                  <a:schemeClr val="tx1"/>
                </a:solidFill>
                <a:latin typeface="+mj-lt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</a:rPr>
              <a:t>in </a:t>
            </a:r>
            <a:r>
              <a:rPr lang="en-US" sz="2800" dirty="0">
                <a:solidFill>
                  <a:srgbClr val="F23F00"/>
                </a:solidFill>
                <a:latin typeface="+mj-lt"/>
              </a:rPr>
              <a:t>highly </a:t>
            </a:r>
            <a:r>
              <a:rPr lang="en-US" sz="2800" dirty="0" err="1">
                <a:solidFill>
                  <a:srgbClr val="F23F00"/>
                </a:solidFill>
                <a:latin typeface="+mj-lt"/>
              </a:rPr>
              <a:t>RowHammer</a:t>
            </a:r>
            <a:r>
              <a:rPr lang="en-US" sz="2800" dirty="0">
                <a:solidFill>
                  <a:srgbClr val="F23F00"/>
                </a:solidFill>
                <a:latin typeface="+mj-lt"/>
              </a:rPr>
              <a:t>-vulnerable DRAM-based systems</a:t>
            </a:r>
          </a:p>
          <a:p>
            <a:pPr algn="ctr">
              <a:lnSpc>
                <a:spcPct val="125000"/>
              </a:lnSpc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(e.g., a 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threshold of 125)</a:t>
            </a:r>
            <a:endParaRPr lang="tr-TR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563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5FDEF-EFD1-E505-6A5B-C211E980E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İçerik Yer Tutucusu 33">
            <a:extLst>
              <a:ext uri="{FF2B5EF4-FFF2-40B4-BE49-F238E27FC236}">
                <a16:creationId xmlns:a16="http://schemas.microsoft.com/office/drawing/2014/main" id="{BA9955AC-FD63-7F41-6BAF-B1B6F7289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874736F9-FB7B-4F8A-7274-59EBFDB3744E}"/>
              </a:ext>
            </a:extLst>
          </p:cNvPr>
          <p:cNvSpPr/>
          <p:nvPr/>
        </p:nvSpPr>
        <p:spPr bwMode="auto">
          <a:xfrm>
            <a:off x="-12700" y="4226778"/>
            <a:ext cx="9144000" cy="2085500"/>
          </a:xfrm>
          <a:prstGeom prst="rect">
            <a:avLst/>
          </a:prstGeom>
          <a:solidFill>
            <a:srgbClr val="ECE8FC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/>
          </a:p>
        </p:txBody>
      </p:sp>
      <p:sp>
        <p:nvSpPr>
          <p:cNvPr id="122" name="Metin kutusu 121">
            <a:extLst>
              <a:ext uri="{FF2B5EF4-FFF2-40B4-BE49-F238E27FC236}">
                <a16:creationId xmlns:a16="http://schemas.microsoft.com/office/drawing/2014/main" id="{C2AE4AB2-AFCE-C0B2-7B64-EF8CA906DE03}"/>
              </a:ext>
            </a:extLst>
          </p:cNvPr>
          <p:cNvSpPr txBox="1"/>
          <p:nvPr/>
        </p:nvSpPr>
        <p:spPr>
          <a:xfrm>
            <a:off x="-12700" y="4241722"/>
            <a:ext cx="91439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+mj-lt"/>
              </a:rPr>
              <a:t>Tag-based counters are highly accurate:</a:t>
            </a:r>
          </a:p>
          <a:p>
            <a:pPr>
              <a:lnSpc>
                <a:spcPct val="85000"/>
              </a:lnSpc>
            </a:pPr>
            <a:r>
              <a:rPr lang="en-US" sz="2000" dirty="0">
                <a:latin typeface="+mj-lt"/>
              </a:rPr>
              <a:t>Each one tracks one row's activation count</a:t>
            </a:r>
            <a:endParaRPr lang="tr-TR" dirty="0">
              <a:latin typeface="+mj-lt"/>
            </a:endParaRPr>
          </a:p>
        </p:txBody>
      </p:sp>
      <p:grpSp>
        <p:nvGrpSpPr>
          <p:cNvPr id="28" name="Grup 27">
            <a:extLst>
              <a:ext uri="{FF2B5EF4-FFF2-40B4-BE49-F238E27FC236}">
                <a16:creationId xmlns:a16="http://schemas.microsoft.com/office/drawing/2014/main" id="{A75E7C9A-D705-464B-A414-3060CC85052F}"/>
              </a:ext>
            </a:extLst>
          </p:cNvPr>
          <p:cNvGrpSpPr/>
          <p:nvPr/>
        </p:nvGrpSpPr>
        <p:grpSpPr>
          <a:xfrm>
            <a:off x="2971589" y="4970085"/>
            <a:ext cx="4921695" cy="1215445"/>
            <a:chOff x="3688831" y="4553587"/>
            <a:chExt cx="4921695" cy="1215445"/>
          </a:xfrm>
        </p:grpSpPr>
        <p:sp>
          <p:nvSpPr>
            <p:cNvPr id="113" name="Dikdörtgen 112">
              <a:extLst>
                <a:ext uri="{FF2B5EF4-FFF2-40B4-BE49-F238E27FC236}">
                  <a16:creationId xmlns:a16="http://schemas.microsoft.com/office/drawing/2014/main" id="{F665F52D-A9C5-CFEA-B32F-F6C84A824837}"/>
                </a:ext>
              </a:extLst>
            </p:cNvPr>
            <p:cNvSpPr/>
            <p:nvPr/>
          </p:nvSpPr>
          <p:spPr>
            <a:xfrm>
              <a:off x="3688831" y="4553587"/>
              <a:ext cx="3047779" cy="1215445"/>
            </a:xfrm>
            <a:prstGeom prst="rect">
              <a:avLst/>
            </a:prstGeom>
            <a:solidFill>
              <a:srgbClr val="D1FFE6"/>
            </a:solidFill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Metin kutusu 26">
              <a:extLst>
                <a:ext uri="{FF2B5EF4-FFF2-40B4-BE49-F238E27FC236}">
                  <a16:creationId xmlns:a16="http://schemas.microsoft.com/office/drawing/2014/main" id="{7C488EB7-69A9-14AD-1FFD-08141C5E58BC}"/>
                </a:ext>
              </a:extLst>
            </p:cNvPr>
            <p:cNvSpPr txBox="1"/>
            <p:nvPr/>
          </p:nvSpPr>
          <p:spPr>
            <a:xfrm>
              <a:off x="6855350" y="4824065"/>
              <a:ext cx="1755176" cy="64633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100" dirty="0">
                  <a:solidFill>
                    <a:schemeClr val="bg1"/>
                  </a:solidFill>
                </a:rPr>
                <a:t>HIGH ACCURACY</a:t>
              </a:r>
              <a:endParaRPr lang="tr-TR" b="1" spc="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1B012587-E230-00BE-389D-53DDBBB8710B}"/>
              </a:ext>
            </a:extLst>
          </p:cNvPr>
          <p:cNvGrpSpPr/>
          <p:nvPr/>
        </p:nvGrpSpPr>
        <p:grpSpPr>
          <a:xfrm>
            <a:off x="1608537" y="4939307"/>
            <a:ext cx="4080905" cy="1087781"/>
            <a:chOff x="2325779" y="4522809"/>
            <a:chExt cx="4080905" cy="1087781"/>
          </a:xfrm>
        </p:grpSpPr>
        <p:sp>
          <p:nvSpPr>
            <p:cNvPr id="99" name="Dikdörtgen 98">
              <a:extLst>
                <a:ext uri="{FF2B5EF4-FFF2-40B4-BE49-F238E27FC236}">
                  <a16:creationId xmlns:a16="http://schemas.microsoft.com/office/drawing/2014/main" id="{94BEB513-78D1-5970-2BEE-4157F187D51A}"/>
                </a:ext>
              </a:extLst>
            </p:cNvPr>
            <p:cNvSpPr/>
            <p:nvPr/>
          </p:nvSpPr>
          <p:spPr>
            <a:xfrm>
              <a:off x="4994470" y="4868137"/>
              <a:ext cx="141221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i="1" dirty="0">
                <a:solidFill>
                  <a:schemeClr val="tx1"/>
                </a:solidFill>
              </a:endParaRPr>
            </a:p>
          </p:txBody>
        </p:sp>
        <p:sp>
          <p:nvSpPr>
            <p:cNvPr id="100" name="Dikdörtgen 99">
              <a:extLst>
                <a:ext uri="{FF2B5EF4-FFF2-40B4-BE49-F238E27FC236}">
                  <a16:creationId xmlns:a16="http://schemas.microsoft.com/office/drawing/2014/main" id="{63BF9924-283A-8521-9452-2BE0FCFCB2AA}"/>
                </a:ext>
              </a:extLst>
            </p:cNvPr>
            <p:cNvSpPr/>
            <p:nvPr/>
          </p:nvSpPr>
          <p:spPr>
            <a:xfrm>
              <a:off x="4994470" y="5241258"/>
              <a:ext cx="141221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101" name="Dikdörtgen 100">
              <a:extLst>
                <a:ext uri="{FF2B5EF4-FFF2-40B4-BE49-F238E27FC236}">
                  <a16:creationId xmlns:a16="http://schemas.microsoft.com/office/drawing/2014/main" id="{6161658C-72EA-293B-7B43-C64F8E566D70}"/>
                </a:ext>
              </a:extLst>
            </p:cNvPr>
            <p:cNvSpPr/>
            <p:nvPr/>
          </p:nvSpPr>
          <p:spPr>
            <a:xfrm>
              <a:off x="4118760" y="4868137"/>
              <a:ext cx="87571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Row 0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102" name="Dikdörtgen 101">
              <a:extLst>
                <a:ext uri="{FF2B5EF4-FFF2-40B4-BE49-F238E27FC236}">
                  <a16:creationId xmlns:a16="http://schemas.microsoft.com/office/drawing/2014/main" id="{2C6FFDF1-56E2-8763-E461-021AEE1D1974}"/>
                </a:ext>
              </a:extLst>
            </p:cNvPr>
            <p:cNvSpPr/>
            <p:nvPr/>
          </p:nvSpPr>
          <p:spPr>
            <a:xfrm>
              <a:off x="4118759" y="5241258"/>
              <a:ext cx="87571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107" name="Dikdörtgen 106">
              <a:extLst>
                <a:ext uri="{FF2B5EF4-FFF2-40B4-BE49-F238E27FC236}">
                  <a16:creationId xmlns:a16="http://schemas.microsoft.com/office/drawing/2014/main" id="{C3BF2384-F102-4720-F61C-F8C34FAE2B95}"/>
                </a:ext>
              </a:extLst>
            </p:cNvPr>
            <p:cNvSpPr/>
            <p:nvPr/>
          </p:nvSpPr>
          <p:spPr>
            <a:xfrm>
              <a:off x="2325779" y="4912906"/>
              <a:ext cx="937680" cy="279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Row 0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114" name="Metin kutusu 113">
              <a:extLst>
                <a:ext uri="{FF2B5EF4-FFF2-40B4-BE49-F238E27FC236}">
                  <a16:creationId xmlns:a16="http://schemas.microsoft.com/office/drawing/2014/main" id="{3909072B-3DAA-A0D1-FE5F-5BF93259E04B}"/>
                </a:ext>
              </a:extLst>
            </p:cNvPr>
            <p:cNvSpPr txBox="1"/>
            <p:nvPr/>
          </p:nvSpPr>
          <p:spPr>
            <a:xfrm>
              <a:off x="4114468" y="4522809"/>
              <a:ext cx="875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Tag</a:t>
              </a:r>
              <a:endParaRPr lang="tr-TR" i="1" dirty="0"/>
            </a:p>
          </p:txBody>
        </p:sp>
        <p:sp>
          <p:nvSpPr>
            <p:cNvPr id="115" name="Metin kutusu 114">
              <a:extLst>
                <a:ext uri="{FF2B5EF4-FFF2-40B4-BE49-F238E27FC236}">
                  <a16:creationId xmlns:a16="http://schemas.microsoft.com/office/drawing/2014/main" id="{AD9465CA-CB56-76C9-9257-79098264EED3}"/>
                </a:ext>
              </a:extLst>
            </p:cNvPr>
            <p:cNvSpPr txBox="1"/>
            <p:nvPr/>
          </p:nvSpPr>
          <p:spPr>
            <a:xfrm>
              <a:off x="4969073" y="4532345"/>
              <a:ext cx="1385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Counter</a:t>
              </a:r>
              <a:endParaRPr lang="tr-TR" i="1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4C2406D4-643B-D9B1-E4D3-E658F958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Observation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C518CFD-39F2-F308-7EFC-112E4D922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0989FE5-F931-044C-0E04-08F5177A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112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5487A050-45AE-2BCC-552E-F6E31D5107D8}"/>
              </a:ext>
            </a:extLst>
          </p:cNvPr>
          <p:cNvSpPr/>
          <p:nvPr/>
        </p:nvSpPr>
        <p:spPr bwMode="auto">
          <a:xfrm>
            <a:off x="-2" y="1099118"/>
            <a:ext cx="9144000" cy="2954150"/>
          </a:xfrm>
          <a:prstGeom prst="rect">
            <a:avLst/>
          </a:prstGeom>
          <a:solidFill>
            <a:srgbClr val="FFEBC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E28700"/>
              </a:solidFill>
              <a:effectLst/>
            </a:endParaRPr>
          </a:p>
        </p:txBody>
      </p:sp>
      <p:grpSp>
        <p:nvGrpSpPr>
          <p:cNvPr id="18" name="Grup 17">
            <a:extLst>
              <a:ext uri="{FF2B5EF4-FFF2-40B4-BE49-F238E27FC236}">
                <a16:creationId xmlns:a16="http://schemas.microsoft.com/office/drawing/2014/main" id="{0C098CF6-6AB8-581A-5314-EC06EEF7DFC0}"/>
              </a:ext>
            </a:extLst>
          </p:cNvPr>
          <p:cNvGrpSpPr/>
          <p:nvPr/>
        </p:nvGrpSpPr>
        <p:grpSpPr>
          <a:xfrm>
            <a:off x="2274426" y="2066532"/>
            <a:ext cx="3047779" cy="1831626"/>
            <a:chOff x="2274426" y="1560002"/>
            <a:chExt cx="3047779" cy="1831626"/>
          </a:xfrm>
        </p:grpSpPr>
        <p:sp>
          <p:nvSpPr>
            <p:cNvPr id="83" name="Dikdörtgen 82">
              <a:extLst>
                <a:ext uri="{FF2B5EF4-FFF2-40B4-BE49-F238E27FC236}">
                  <a16:creationId xmlns:a16="http://schemas.microsoft.com/office/drawing/2014/main" id="{EA0604D7-51E3-3589-20D9-0CB8ED6337B5}"/>
                </a:ext>
              </a:extLst>
            </p:cNvPr>
            <p:cNvSpPr/>
            <p:nvPr/>
          </p:nvSpPr>
          <p:spPr>
            <a:xfrm>
              <a:off x="2274426" y="1560002"/>
              <a:ext cx="3047779" cy="1503235"/>
            </a:xfrm>
            <a:prstGeom prst="rect">
              <a:avLst/>
            </a:prstGeom>
            <a:solidFill>
              <a:srgbClr val="D1FFE6"/>
            </a:solidFill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84" name="Metin kutusu 83">
              <a:extLst>
                <a:ext uri="{FF2B5EF4-FFF2-40B4-BE49-F238E27FC236}">
                  <a16:creationId xmlns:a16="http://schemas.microsoft.com/office/drawing/2014/main" id="{34024B7C-AADB-EE26-211F-369AEA6AF7A4}"/>
                </a:ext>
              </a:extLst>
            </p:cNvPr>
            <p:cNvSpPr txBox="1"/>
            <p:nvPr/>
          </p:nvSpPr>
          <p:spPr>
            <a:xfrm>
              <a:off x="2274426" y="3022296"/>
              <a:ext cx="3047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Mapping without tags</a:t>
              </a:r>
              <a:endParaRPr lang="tr-TR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01A450D-6AD5-3B9F-2BA6-E103895F4D04}"/>
                </a:ext>
              </a:extLst>
            </p:cNvPr>
            <p:cNvSpPr/>
            <p:nvPr/>
          </p:nvSpPr>
          <p:spPr>
            <a:xfrm>
              <a:off x="2317551" y="1582815"/>
              <a:ext cx="382511" cy="38251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tr-TR" dirty="0"/>
            </a:p>
          </p:txBody>
        </p:sp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E890750E-7C4E-3F42-0FDE-C5F3BBD7FE4F}"/>
              </a:ext>
            </a:extLst>
          </p:cNvPr>
          <p:cNvGrpSpPr/>
          <p:nvPr/>
        </p:nvGrpSpPr>
        <p:grpSpPr>
          <a:xfrm>
            <a:off x="2577663" y="2078437"/>
            <a:ext cx="2316291" cy="1074915"/>
            <a:chOff x="2577663" y="1571907"/>
            <a:chExt cx="2316291" cy="1074915"/>
          </a:xfrm>
        </p:grpSpPr>
        <p:sp>
          <p:nvSpPr>
            <p:cNvPr id="26" name="Dikdörtgen 25">
              <a:extLst>
                <a:ext uri="{FF2B5EF4-FFF2-40B4-BE49-F238E27FC236}">
                  <a16:creationId xmlns:a16="http://schemas.microsoft.com/office/drawing/2014/main" id="{AD43C485-013E-8C43-ACC7-91C6AA24AA64}"/>
                </a:ext>
              </a:extLst>
            </p:cNvPr>
            <p:cNvSpPr/>
            <p:nvPr/>
          </p:nvSpPr>
          <p:spPr>
            <a:xfrm>
              <a:off x="2577663" y="2246712"/>
              <a:ext cx="2316291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tr-TR" sz="1800" b="1" dirty="0">
                  <a:solidFill>
                    <a:schemeClr val="tx1"/>
                  </a:solidFill>
                </a:rPr>
                <a:t>(</a:t>
              </a:r>
              <a:r>
                <a:rPr lang="en-US" sz="1800" b="1" dirty="0">
                  <a:solidFill>
                    <a:schemeClr val="tx1"/>
                  </a:solidFill>
                </a:rPr>
                <a:t>ID) </a:t>
              </a:r>
              <a:r>
                <a:rPr lang="en-US" b="1" dirty="0">
                  <a:solidFill>
                    <a:schemeClr val="tx1"/>
                  </a:solidFill>
                </a:rPr>
                <a:t>= ID % 4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Metin kutusu 28">
              <a:extLst>
                <a:ext uri="{FF2B5EF4-FFF2-40B4-BE49-F238E27FC236}">
                  <a16:creationId xmlns:a16="http://schemas.microsoft.com/office/drawing/2014/main" id="{440F64BB-8C42-DD75-2BD5-AA2B5AB6598C}"/>
                </a:ext>
              </a:extLst>
            </p:cNvPr>
            <p:cNvSpPr txBox="1"/>
            <p:nvPr/>
          </p:nvSpPr>
          <p:spPr>
            <a:xfrm>
              <a:off x="2640199" y="1571907"/>
              <a:ext cx="219121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Hash Function</a:t>
              </a:r>
            </a:p>
            <a:p>
              <a:pPr algn="ctr"/>
              <a:r>
                <a:rPr lang="en-US" sz="2000" i="1" dirty="0"/>
                <a:t>(Example)</a:t>
              </a:r>
              <a:endParaRPr lang="tr-TR" sz="2000" i="1" dirty="0"/>
            </a:p>
          </p:txBody>
        </p:sp>
      </p:grpSp>
      <p:sp>
        <p:nvSpPr>
          <p:cNvPr id="38" name="Dikdörtgen 37">
            <a:extLst>
              <a:ext uri="{FF2B5EF4-FFF2-40B4-BE49-F238E27FC236}">
                <a16:creationId xmlns:a16="http://schemas.microsoft.com/office/drawing/2014/main" id="{599D7BBF-6CFB-09DC-42EE-539EB0580E30}"/>
              </a:ext>
            </a:extLst>
          </p:cNvPr>
          <p:cNvSpPr/>
          <p:nvPr/>
        </p:nvSpPr>
        <p:spPr>
          <a:xfrm>
            <a:off x="574652" y="1979849"/>
            <a:ext cx="1185814" cy="1906714"/>
          </a:xfrm>
          <a:prstGeom prst="rect">
            <a:avLst/>
          </a:prstGeom>
          <a:solidFill>
            <a:srgbClr val="F9D3E4"/>
          </a:solidFill>
          <a:ln w="28575">
            <a:solidFill>
              <a:srgbClr val="B3195F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rgbClr val="B3195F"/>
                </a:solidFill>
              </a:rPr>
              <a:t>DRAM</a:t>
            </a:r>
            <a:endParaRPr lang="tr-TR" b="1" dirty="0">
              <a:solidFill>
                <a:srgbClr val="B3195F"/>
              </a:solidFill>
            </a:endParaRPr>
          </a:p>
        </p:txBody>
      </p:sp>
      <p:sp>
        <p:nvSpPr>
          <p:cNvPr id="39" name="Dikdörtgen 38">
            <a:extLst>
              <a:ext uri="{FF2B5EF4-FFF2-40B4-BE49-F238E27FC236}">
                <a16:creationId xmlns:a16="http://schemas.microsoft.com/office/drawing/2014/main" id="{CBF1F8B8-5136-6D93-B955-E80EB5F72FB5}"/>
              </a:ext>
            </a:extLst>
          </p:cNvPr>
          <p:cNvSpPr/>
          <p:nvPr/>
        </p:nvSpPr>
        <p:spPr>
          <a:xfrm>
            <a:off x="673870" y="2103084"/>
            <a:ext cx="937680" cy="2797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Row 0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40" name="Dikdörtgen 39">
            <a:extLst>
              <a:ext uri="{FF2B5EF4-FFF2-40B4-BE49-F238E27FC236}">
                <a16:creationId xmlns:a16="http://schemas.microsoft.com/office/drawing/2014/main" id="{D20053BE-DA66-642A-A7AE-09D91E45D2A9}"/>
              </a:ext>
            </a:extLst>
          </p:cNvPr>
          <p:cNvSpPr/>
          <p:nvPr/>
        </p:nvSpPr>
        <p:spPr>
          <a:xfrm>
            <a:off x="673870" y="2385469"/>
            <a:ext cx="937680" cy="2797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Row 1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41" name="Dikdörtgen 40">
            <a:extLst>
              <a:ext uri="{FF2B5EF4-FFF2-40B4-BE49-F238E27FC236}">
                <a16:creationId xmlns:a16="http://schemas.microsoft.com/office/drawing/2014/main" id="{D03ABA75-9F60-A59F-BC97-8161E0BA36D0}"/>
              </a:ext>
            </a:extLst>
          </p:cNvPr>
          <p:cNvSpPr/>
          <p:nvPr/>
        </p:nvSpPr>
        <p:spPr>
          <a:xfrm>
            <a:off x="673870" y="2667855"/>
            <a:ext cx="937680" cy="2797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Row 2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42" name="Dikdörtgen 41">
            <a:extLst>
              <a:ext uri="{FF2B5EF4-FFF2-40B4-BE49-F238E27FC236}">
                <a16:creationId xmlns:a16="http://schemas.microsoft.com/office/drawing/2014/main" id="{22E06405-83E8-F4A9-1B3F-85EECEB04E58}"/>
              </a:ext>
            </a:extLst>
          </p:cNvPr>
          <p:cNvSpPr/>
          <p:nvPr/>
        </p:nvSpPr>
        <p:spPr>
          <a:xfrm>
            <a:off x="673870" y="2950241"/>
            <a:ext cx="937680" cy="2797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Row 3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43" name="Dikdörtgen 42">
            <a:extLst>
              <a:ext uri="{FF2B5EF4-FFF2-40B4-BE49-F238E27FC236}">
                <a16:creationId xmlns:a16="http://schemas.microsoft.com/office/drawing/2014/main" id="{145CD6D8-3F0A-A9F5-3B0B-E3E53941984B}"/>
              </a:ext>
            </a:extLst>
          </p:cNvPr>
          <p:cNvSpPr/>
          <p:nvPr/>
        </p:nvSpPr>
        <p:spPr>
          <a:xfrm>
            <a:off x="673870" y="3232626"/>
            <a:ext cx="937680" cy="2797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Row 4</a:t>
            </a:r>
            <a:endParaRPr lang="tr-TR" dirty="0">
              <a:solidFill>
                <a:schemeClr val="tx1"/>
              </a:solidFill>
            </a:endParaRPr>
          </a:p>
        </p:txBody>
      </p:sp>
      <p:grpSp>
        <p:nvGrpSpPr>
          <p:cNvPr id="19" name="Grup 18">
            <a:extLst>
              <a:ext uri="{FF2B5EF4-FFF2-40B4-BE49-F238E27FC236}">
                <a16:creationId xmlns:a16="http://schemas.microsoft.com/office/drawing/2014/main" id="{115E2D52-61FB-403D-5393-D53D9258A524}"/>
              </a:ext>
            </a:extLst>
          </p:cNvPr>
          <p:cNvGrpSpPr/>
          <p:nvPr/>
        </p:nvGrpSpPr>
        <p:grpSpPr>
          <a:xfrm>
            <a:off x="5521569" y="2072394"/>
            <a:ext cx="3047779" cy="1831067"/>
            <a:chOff x="5521569" y="1565864"/>
            <a:chExt cx="3047779" cy="1831067"/>
          </a:xfrm>
        </p:grpSpPr>
        <p:sp>
          <p:nvSpPr>
            <p:cNvPr id="80" name="Dikdörtgen 79">
              <a:extLst>
                <a:ext uri="{FF2B5EF4-FFF2-40B4-BE49-F238E27FC236}">
                  <a16:creationId xmlns:a16="http://schemas.microsoft.com/office/drawing/2014/main" id="{ADA5391D-D7C7-991F-58BD-729C2372064E}"/>
                </a:ext>
              </a:extLst>
            </p:cNvPr>
            <p:cNvSpPr/>
            <p:nvPr/>
          </p:nvSpPr>
          <p:spPr>
            <a:xfrm>
              <a:off x="5521569" y="1565864"/>
              <a:ext cx="3047779" cy="1497374"/>
            </a:xfrm>
            <a:prstGeom prst="rect">
              <a:avLst/>
            </a:prstGeom>
            <a:solidFill>
              <a:srgbClr val="D1FFE6"/>
            </a:solidFill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81" name="Metin kutusu 80">
              <a:extLst>
                <a:ext uri="{FF2B5EF4-FFF2-40B4-BE49-F238E27FC236}">
                  <a16:creationId xmlns:a16="http://schemas.microsoft.com/office/drawing/2014/main" id="{3FDD7BDC-CFC3-2563-B9DB-9852D18147C5}"/>
                </a:ext>
              </a:extLst>
            </p:cNvPr>
            <p:cNvSpPr txBox="1"/>
            <p:nvPr/>
          </p:nvSpPr>
          <p:spPr>
            <a:xfrm>
              <a:off x="5521569" y="3027599"/>
              <a:ext cx="3047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Fixed number of counters</a:t>
              </a:r>
              <a:endParaRPr lang="tr-TR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3F1B717-821D-EEF3-C107-18F1D0E11B2D}"/>
                </a:ext>
              </a:extLst>
            </p:cNvPr>
            <p:cNvSpPr/>
            <p:nvPr/>
          </p:nvSpPr>
          <p:spPr>
            <a:xfrm>
              <a:off x="5561438" y="1607905"/>
              <a:ext cx="382511" cy="38251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r-TR" dirty="0"/>
            </a:p>
          </p:txBody>
        </p:sp>
      </p:grpSp>
      <p:grpSp>
        <p:nvGrpSpPr>
          <p:cNvPr id="8" name="Grup 7">
            <a:extLst>
              <a:ext uri="{FF2B5EF4-FFF2-40B4-BE49-F238E27FC236}">
                <a16:creationId xmlns:a16="http://schemas.microsoft.com/office/drawing/2014/main" id="{CD91B19B-360D-2271-1DC7-0C58FC9C0C67}"/>
              </a:ext>
            </a:extLst>
          </p:cNvPr>
          <p:cNvGrpSpPr/>
          <p:nvPr/>
        </p:nvGrpSpPr>
        <p:grpSpPr>
          <a:xfrm>
            <a:off x="1611550" y="2242981"/>
            <a:ext cx="966113" cy="1129542"/>
            <a:chOff x="1611550" y="2242981"/>
            <a:chExt cx="966113" cy="1129542"/>
          </a:xfrm>
        </p:grpSpPr>
        <p:cxnSp>
          <p:nvCxnSpPr>
            <p:cNvPr id="45" name="Bağlayıcı: Dirsek 44">
              <a:extLst>
                <a:ext uri="{FF2B5EF4-FFF2-40B4-BE49-F238E27FC236}">
                  <a16:creationId xmlns:a16="http://schemas.microsoft.com/office/drawing/2014/main" id="{077150C3-34B9-9C18-E14E-C7CA3EABCADB}"/>
                </a:ext>
              </a:extLst>
            </p:cNvPr>
            <p:cNvCxnSpPr>
              <a:stCxn id="39" idx="3"/>
              <a:endCxn id="26" idx="1"/>
            </p:cNvCxnSpPr>
            <p:nvPr/>
          </p:nvCxnSpPr>
          <p:spPr>
            <a:xfrm>
              <a:off x="1611550" y="2242981"/>
              <a:ext cx="966113" cy="710316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Bağlayıcı: Dirsek 45">
              <a:extLst>
                <a:ext uri="{FF2B5EF4-FFF2-40B4-BE49-F238E27FC236}">
                  <a16:creationId xmlns:a16="http://schemas.microsoft.com/office/drawing/2014/main" id="{CB0D4217-FC87-6D5C-7F35-EA06025A7854}"/>
                </a:ext>
              </a:extLst>
            </p:cNvPr>
            <p:cNvCxnSpPr>
              <a:cxnSpLocks/>
              <a:stCxn id="40" idx="3"/>
              <a:endCxn id="26" idx="1"/>
            </p:cNvCxnSpPr>
            <p:nvPr/>
          </p:nvCxnSpPr>
          <p:spPr>
            <a:xfrm>
              <a:off x="1611550" y="2525366"/>
              <a:ext cx="966113" cy="427931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Bağlayıcı: Dirsek 48">
              <a:extLst>
                <a:ext uri="{FF2B5EF4-FFF2-40B4-BE49-F238E27FC236}">
                  <a16:creationId xmlns:a16="http://schemas.microsoft.com/office/drawing/2014/main" id="{20E83D5D-D3BE-EF12-6BFA-6D31371A3C97}"/>
                </a:ext>
              </a:extLst>
            </p:cNvPr>
            <p:cNvCxnSpPr>
              <a:cxnSpLocks/>
              <a:stCxn id="41" idx="3"/>
              <a:endCxn id="26" idx="1"/>
            </p:cNvCxnSpPr>
            <p:nvPr/>
          </p:nvCxnSpPr>
          <p:spPr>
            <a:xfrm>
              <a:off x="1611550" y="2807752"/>
              <a:ext cx="966113" cy="145545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Bağlayıcı: Dirsek 52">
              <a:extLst>
                <a:ext uri="{FF2B5EF4-FFF2-40B4-BE49-F238E27FC236}">
                  <a16:creationId xmlns:a16="http://schemas.microsoft.com/office/drawing/2014/main" id="{A8FCAC99-85BF-45FD-775F-AE10152A6020}"/>
                </a:ext>
              </a:extLst>
            </p:cNvPr>
            <p:cNvCxnSpPr>
              <a:cxnSpLocks/>
              <a:stCxn id="42" idx="3"/>
              <a:endCxn id="26" idx="1"/>
            </p:cNvCxnSpPr>
            <p:nvPr/>
          </p:nvCxnSpPr>
          <p:spPr>
            <a:xfrm flipV="1">
              <a:off x="1611550" y="2953297"/>
              <a:ext cx="966113" cy="136841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Bağlayıcı: Dirsek 55">
              <a:extLst>
                <a:ext uri="{FF2B5EF4-FFF2-40B4-BE49-F238E27FC236}">
                  <a16:creationId xmlns:a16="http://schemas.microsoft.com/office/drawing/2014/main" id="{050790F4-71DE-D377-776D-D7C7362AA504}"/>
                </a:ext>
              </a:extLst>
            </p:cNvPr>
            <p:cNvCxnSpPr>
              <a:cxnSpLocks/>
              <a:stCxn id="43" idx="3"/>
              <a:endCxn id="26" idx="1"/>
            </p:cNvCxnSpPr>
            <p:nvPr/>
          </p:nvCxnSpPr>
          <p:spPr>
            <a:xfrm flipV="1">
              <a:off x="1611550" y="2953297"/>
              <a:ext cx="966113" cy="419226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D0F162A3-058F-649C-3E1F-25C6214411B0}"/>
              </a:ext>
            </a:extLst>
          </p:cNvPr>
          <p:cNvGrpSpPr/>
          <p:nvPr/>
        </p:nvGrpSpPr>
        <p:grpSpPr>
          <a:xfrm>
            <a:off x="6013171" y="2397084"/>
            <a:ext cx="1938919" cy="369332"/>
            <a:chOff x="4522154" y="1572784"/>
            <a:chExt cx="1938919" cy="369332"/>
          </a:xfrm>
        </p:grpSpPr>
        <p:sp>
          <p:nvSpPr>
            <p:cNvPr id="30" name="Metin kutusu 29">
              <a:extLst>
                <a:ext uri="{FF2B5EF4-FFF2-40B4-BE49-F238E27FC236}">
                  <a16:creationId xmlns:a16="http://schemas.microsoft.com/office/drawing/2014/main" id="{3C85F337-77EA-258A-B7E8-EDB23FD24AAF}"/>
                </a:ext>
              </a:extLst>
            </p:cNvPr>
            <p:cNvSpPr txBox="1"/>
            <p:nvPr/>
          </p:nvSpPr>
          <p:spPr>
            <a:xfrm>
              <a:off x="4522154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  <a:endParaRPr lang="tr-TR" dirty="0"/>
            </a:p>
          </p:txBody>
        </p:sp>
        <p:sp>
          <p:nvSpPr>
            <p:cNvPr id="31" name="Metin kutusu 30">
              <a:extLst>
                <a:ext uri="{FF2B5EF4-FFF2-40B4-BE49-F238E27FC236}">
                  <a16:creationId xmlns:a16="http://schemas.microsoft.com/office/drawing/2014/main" id="{B396BB29-5FBD-B66D-2C35-96F4E067052D}"/>
                </a:ext>
              </a:extLst>
            </p:cNvPr>
            <p:cNvSpPr txBox="1"/>
            <p:nvPr/>
          </p:nvSpPr>
          <p:spPr>
            <a:xfrm>
              <a:off x="5084467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tr-TR" dirty="0"/>
            </a:p>
          </p:txBody>
        </p:sp>
        <p:sp>
          <p:nvSpPr>
            <p:cNvPr id="32" name="Metin kutusu 31">
              <a:extLst>
                <a:ext uri="{FF2B5EF4-FFF2-40B4-BE49-F238E27FC236}">
                  <a16:creationId xmlns:a16="http://schemas.microsoft.com/office/drawing/2014/main" id="{AC28A797-C825-B8E3-ECF4-5DBAAB3E0F43}"/>
                </a:ext>
              </a:extLst>
            </p:cNvPr>
            <p:cNvSpPr txBox="1"/>
            <p:nvPr/>
          </p:nvSpPr>
          <p:spPr>
            <a:xfrm>
              <a:off x="5646780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endParaRPr lang="tr-TR" dirty="0"/>
            </a:p>
          </p:txBody>
        </p:sp>
        <p:sp>
          <p:nvSpPr>
            <p:cNvPr id="33" name="Metin kutusu 32">
              <a:extLst>
                <a:ext uri="{FF2B5EF4-FFF2-40B4-BE49-F238E27FC236}">
                  <a16:creationId xmlns:a16="http://schemas.microsoft.com/office/drawing/2014/main" id="{3AA909A7-5986-46BC-89A1-F235A9D56491}"/>
                </a:ext>
              </a:extLst>
            </p:cNvPr>
            <p:cNvSpPr txBox="1"/>
            <p:nvPr/>
          </p:nvSpPr>
          <p:spPr>
            <a:xfrm>
              <a:off x="6209093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  <a:endParaRPr lang="tr-TR" dirty="0"/>
            </a:p>
          </p:txBody>
        </p:sp>
      </p:grp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1EB49249-0CFC-853D-2DD6-74F1335B0C07}"/>
              </a:ext>
            </a:extLst>
          </p:cNvPr>
          <p:cNvSpPr txBox="1"/>
          <p:nvPr/>
        </p:nvSpPr>
        <p:spPr>
          <a:xfrm>
            <a:off x="6432608" y="2072393"/>
            <a:ext cx="1120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i="1" dirty="0" err="1"/>
              <a:t>Counters</a:t>
            </a:r>
            <a:endParaRPr lang="tr-TR" sz="2000" i="1" dirty="0"/>
          </a:p>
        </p:txBody>
      </p:sp>
      <p:sp>
        <p:nvSpPr>
          <p:cNvPr id="62" name="Dikdörtgen 61">
            <a:extLst>
              <a:ext uri="{FF2B5EF4-FFF2-40B4-BE49-F238E27FC236}">
                <a16:creationId xmlns:a16="http://schemas.microsoft.com/office/drawing/2014/main" id="{68F1A292-EA47-516E-81C0-988D8E508E6F}"/>
              </a:ext>
            </a:extLst>
          </p:cNvPr>
          <p:cNvSpPr/>
          <p:nvPr/>
        </p:nvSpPr>
        <p:spPr>
          <a:xfrm>
            <a:off x="5913625" y="2721077"/>
            <a:ext cx="550890" cy="4789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i="1" dirty="0">
              <a:solidFill>
                <a:schemeClr val="tx1"/>
              </a:solidFill>
            </a:endParaRPr>
          </a:p>
        </p:txBody>
      </p:sp>
      <p:sp>
        <p:nvSpPr>
          <p:cNvPr id="63" name="Dikdörtgen 62">
            <a:extLst>
              <a:ext uri="{FF2B5EF4-FFF2-40B4-BE49-F238E27FC236}">
                <a16:creationId xmlns:a16="http://schemas.microsoft.com/office/drawing/2014/main" id="{CB9A3968-5F39-A15C-4B5A-AB3E4A7AC650}"/>
              </a:ext>
            </a:extLst>
          </p:cNvPr>
          <p:cNvSpPr/>
          <p:nvPr/>
        </p:nvSpPr>
        <p:spPr>
          <a:xfrm>
            <a:off x="6461165" y="2721077"/>
            <a:ext cx="550890" cy="4789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i="1" dirty="0">
              <a:solidFill>
                <a:schemeClr val="tx1"/>
              </a:solidFill>
            </a:endParaRPr>
          </a:p>
        </p:txBody>
      </p:sp>
      <p:sp>
        <p:nvSpPr>
          <p:cNvPr id="64" name="Dikdörtgen 63">
            <a:extLst>
              <a:ext uri="{FF2B5EF4-FFF2-40B4-BE49-F238E27FC236}">
                <a16:creationId xmlns:a16="http://schemas.microsoft.com/office/drawing/2014/main" id="{AF8336CC-C3D2-C395-9BE3-69E9702AA81B}"/>
              </a:ext>
            </a:extLst>
          </p:cNvPr>
          <p:cNvSpPr/>
          <p:nvPr/>
        </p:nvSpPr>
        <p:spPr>
          <a:xfrm>
            <a:off x="7008705" y="2721077"/>
            <a:ext cx="550890" cy="4789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i="1" dirty="0">
              <a:solidFill>
                <a:schemeClr val="tx1"/>
              </a:solidFill>
            </a:endParaRPr>
          </a:p>
        </p:txBody>
      </p:sp>
      <p:sp>
        <p:nvSpPr>
          <p:cNvPr id="65" name="Dikdörtgen 64">
            <a:extLst>
              <a:ext uri="{FF2B5EF4-FFF2-40B4-BE49-F238E27FC236}">
                <a16:creationId xmlns:a16="http://schemas.microsoft.com/office/drawing/2014/main" id="{D078B1BF-1E5F-3CC3-7669-604FAABF6B7D}"/>
              </a:ext>
            </a:extLst>
          </p:cNvPr>
          <p:cNvSpPr/>
          <p:nvPr/>
        </p:nvSpPr>
        <p:spPr>
          <a:xfrm>
            <a:off x="7556245" y="2721077"/>
            <a:ext cx="550890" cy="4789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i="1" dirty="0">
              <a:solidFill>
                <a:schemeClr val="tx1"/>
              </a:solidFill>
            </a:endParaRPr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42A1C9DA-1B6B-BC2E-84C9-B063AE550102}"/>
              </a:ext>
            </a:extLst>
          </p:cNvPr>
          <p:cNvGrpSpPr/>
          <p:nvPr/>
        </p:nvGrpSpPr>
        <p:grpSpPr>
          <a:xfrm>
            <a:off x="3735808" y="3153352"/>
            <a:ext cx="4095881" cy="46650"/>
            <a:chOff x="3735808" y="3153352"/>
            <a:chExt cx="4095881" cy="46650"/>
          </a:xfrm>
        </p:grpSpPr>
        <p:cxnSp>
          <p:nvCxnSpPr>
            <p:cNvPr id="59" name="Bağlayıcı: Dirsek 58">
              <a:extLst>
                <a:ext uri="{FF2B5EF4-FFF2-40B4-BE49-F238E27FC236}">
                  <a16:creationId xmlns:a16="http://schemas.microsoft.com/office/drawing/2014/main" id="{60D5341A-2481-1402-38C7-E4DEDBD6BF6E}"/>
                </a:ext>
              </a:extLst>
            </p:cNvPr>
            <p:cNvCxnSpPr>
              <a:cxnSpLocks/>
              <a:stCxn id="26" idx="2"/>
              <a:endCxn id="62" idx="2"/>
            </p:cNvCxnSpPr>
            <p:nvPr/>
          </p:nvCxnSpPr>
          <p:spPr>
            <a:xfrm rot="16200000" flipH="1">
              <a:off x="4939114" y="1950046"/>
              <a:ext cx="46650" cy="2453261"/>
            </a:xfrm>
            <a:prstGeom prst="bentConnector3">
              <a:avLst>
                <a:gd name="adj1" fmla="val 590032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Bağlayıcı: Dirsek 67">
              <a:extLst>
                <a:ext uri="{FF2B5EF4-FFF2-40B4-BE49-F238E27FC236}">
                  <a16:creationId xmlns:a16="http://schemas.microsoft.com/office/drawing/2014/main" id="{0AFC0AA1-A326-7AB8-7A17-EC402B5FED86}"/>
                </a:ext>
              </a:extLst>
            </p:cNvPr>
            <p:cNvCxnSpPr>
              <a:cxnSpLocks/>
              <a:stCxn id="26" idx="2"/>
              <a:endCxn id="63" idx="2"/>
            </p:cNvCxnSpPr>
            <p:nvPr/>
          </p:nvCxnSpPr>
          <p:spPr>
            <a:xfrm rot="16200000" flipH="1">
              <a:off x="5212884" y="1676276"/>
              <a:ext cx="46650" cy="3000801"/>
            </a:xfrm>
            <a:prstGeom prst="bentConnector3">
              <a:avLst>
                <a:gd name="adj1" fmla="val 590032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Bağlayıcı: Dirsek 70">
              <a:extLst>
                <a:ext uri="{FF2B5EF4-FFF2-40B4-BE49-F238E27FC236}">
                  <a16:creationId xmlns:a16="http://schemas.microsoft.com/office/drawing/2014/main" id="{4E90D5E4-0A4E-0A0A-3A3E-71ECB07BA54B}"/>
                </a:ext>
              </a:extLst>
            </p:cNvPr>
            <p:cNvCxnSpPr>
              <a:cxnSpLocks/>
              <a:stCxn id="26" idx="2"/>
              <a:endCxn id="64" idx="2"/>
            </p:cNvCxnSpPr>
            <p:nvPr/>
          </p:nvCxnSpPr>
          <p:spPr>
            <a:xfrm rot="16200000" flipH="1">
              <a:off x="5486654" y="1402506"/>
              <a:ext cx="46650" cy="3548341"/>
            </a:xfrm>
            <a:prstGeom prst="bentConnector3">
              <a:avLst>
                <a:gd name="adj1" fmla="val 590032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Bağlayıcı: Dirsek 73">
              <a:extLst>
                <a:ext uri="{FF2B5EF4-FFF2-40B4-BE49-F238E27FC236}">
                  <a16:creationId xmlns:a16="http://schemas.microsoft.com/office/drawing/2014/main" id="{DA85DB3C-977C-3BA2-9759-CB6BE8D692DB}"/>
                </a:ext>
              </a:extLst>
            </p:cNvPr>
            <p:cNvCxnSpPr>
              <a:cxnSpLocks/>
              <a:stCxn id="26" idx="2"/>
              <a:endCxn id="65" idx="2"/>
            </p:cNvCxnSpPr>
            <p:nvPr/>
          </p:nvCxnSpPr>
          <p:spPr>
            <a:xfrm rot="16200000" flipH="1">
              <a:off x="5760424" y="1128736"/>
              <a:ext cx="46650" cy="4095881"/>
            </a:xfrm>
            <a:prstGeom prst="bentConnector3">
              <a:avLst>
                <a:gd name="adj1" fmla="val 590032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Metin kutusu 86">
            <a:extLst>
              <a:ext uri="{FF2B5EF4-FFF2-40B4-BE49-F238E27FC236}">
                <a16:creationId xmlns:a16="http://schemas.microsoft.com/office/drawing/2014/main" id="{6B99C38B-3B87-88C7-BD76-007EBB0C10DF}"/>
              </a:ext>
            </a:extLst>
          </p:cNvPr>
          <p:cNvSpPr txBox="1"/>
          <p:nvPr/>
        </p:nvSpPr>
        <p:spPr>
          <a:xfrm>
            <a:off x="-12700" y="1079333"/>
            <a:ext cx="9169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Hash-based counters are low-cost: </a:t>
            </a:r>
          </a:p>
          <a:p>
            <a:pPr marL="514350" indent="-514350">
              <a:lnSpc>
                <a:spcPct val="85000"/>
              </a:lnSpc>
              <a:buFont typeface="+mj-lt"/>
              <a:buAutoNum type="arabicPeriod"/>
            </a:pPr>
            <a:r>
              <a:rPr lang="en-US" sz="2000" dirty="0">
                <a:latin typeface="+mj-lt"/>
              </a:rPr>
              <a:t>can be implemented with low-cost structures and </a:t>
            </a:r>
          </a:p>
          <a:p>
            <a:pPr marL="514350" indent="-514350">
              <a:lnSpc>
                <a:spcPct val="85000"/>
              </a:lnSpc>
              <a:buAutoNum type="arabicPeriod"/>
            </a:pPr>
            <a:r>
              <a:rPr lang="en-US" sz="2000" dirty="0">
                <a:latin typeface="+mj-lt"/>
              </a:rPr>
              <a:t>can aggregate many rows' activation counts together</a:t>
            </a:r>
            <a:endParaRPr lang="tr-TR" dirty="0">
              <a:latin typeface="+mj-lt"/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B3B236D-4B85-0AE0-2FFA-3177970E0870}"/>
              </a:ext>
            </a:extLst>
          </p:cNvPr>
          <p:cNvSpPr/>
          <p:nvPr/>
        </p:nvSpPr>
        <p:spPr>
          <a:xfrm>
            <a:off x="670857" y="2107666"/>
            <a:ext cx="937680" cy="279794"/>
          </a:xfrm>
          <a:prstGeom prst="rect">
            <a:avLst/>
          </a:prstGeom>
          <a:solidFill>
            <a:srgbClr val="FFAE3C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Row 0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AF104EAE-44DB-0957-E282-AC4C9641D9AB}"/>
              </a:ext>
            </a:extLst>
          </p:cNvPr>
          <p:cNvSpPr/>
          <p:nvPr/>
        </p:nvSpPr>
        <p:spPr>
          <a:xfrm>
            <a:off x="670857" y="3237208"/>
            <a:ext cx="937680" cy="279794"/>
          </a:xfrm>
          <a:prstGeom prst="rect">
            <a:avLst/>
          </a:prstGeom>
          <a:solidFill>
            <a:srgbClr val="FFAE3C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Row 4</a:t>
            </a:r>
            <a:endParaRPr lang="tr-TR" dirty="0">
              <a:solidFill>
                <a:schemeClr val="tx1"/>
              </a:solidFill>
            </a:endParaRP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96F5D4BF-DFB5-666D-798E-B22EE2D536EC}"/>
              </a:ext>
            </a:extLst>
          </p:cNvPr>
          <p:cNvCxnSpPr>
            <a:stCxn id="107" idx="3"/>
            <a:endCxn id="101" idx="1"/>
          </p:cNvCxnSpPr>
          <p:nvPr/>
        </p:nvCxnSpPr>
        <p:spPr>
          <a:xfrm>
            <a:off x="2546217" y="5469301"/>
            <a:ext cx="855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E947D714-E2FC-58C5-89DB-0E4ECD16E7DD}"/>
              </a:ext>
            </a:extLst>
          </p:cNvPr>
          <p:cNvSpPr txBox="1"/>
          <p:nvPr/>
        </p:nvSpPr>
        <p:spPr>
          <a:xfrm>
            <a:off x="6869574" y="1534976"/>
            <a:ext cx="21151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spc="100" dirty="0">
                <a:solidFill>
                  <a:schemeClr val="bg1"/>
                </a:solidFill>
              </a:rPr>
              <a:t>LOW COST</a:t>
            </a:r>
            <a:endParaRPr lang="tr-TR" b="1" spc="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2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E3C"/>
                                      </p:to>
                                    </p:animClr>
                                    <p:animClr clrSpc="rgb" dir="cw">
                                      <p:cBhvr>
                                        <p:cTn id="73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E3C"/>
                                      </p:to>
                                    </p:animClr>
                                    <p:set>
                                      <p:cBhvr>
                                        <p:cTn id="74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25" grpId="0"/>
      <p:bldP spid="62" grpId="0" animBg="1"/>
      <p:bldP spid="62" grpId="1" animBg="1"/>
      <p:bldP spid="63" grpId="0" animBg="1"/>
      <p:bldP spid="64" grpId="0" animBg="1"/>
      <p:bldP spid="65" grpId="0" animBg="1"/>
      <p:bldP spid="87" grpId="0" uiExpand="1" build="p"/>
      <p:bldP spid="11" grpId="0" animBg="1"/>
      <p:bldP spid="15" grpId="0" animBg="1"/>
      <p:bldP spid="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178E-45CB-83BE-DDC7-E704B782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İçerik Yer Tutucusu 33">
            <a:extLst>
              <a:ext uri="{FF2B5EF4-FFF2-40B4-BE49-F238E27FC236}">
                <a16:creationId xmlns:a16="http://schemas.microsoft.com/office/drawing/2014/main" id="{961259DA-19B2-65EF-6F6B-E313D936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FEADD95-ECFD-2CA5-84AE-A272B0AD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000C111-C781-3DDC-A54A-8676F90C3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D785D31-7DEA-C600-B623-77779586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113</a:t>
            </a:fld>
            <a:endParaRPr lang="tr-TR" dirty="0"/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A6E31B04-5BA7-CF1C-15EC-2D7959D0055D}"/>
              </a:ext>
            </a:extLst>
          </p:cNvPr>
          <p:cNvGrpSpPr/>
          <p:nvPr/>
        </p:nvGrpSpPr>
        <p:grpSpPr>
          <a:xfrm>
            <a:off x="-342883" y="1419565"/>
            <a:ext cx="9486881" cy="1983658"/>
            <a:chOff x="-342881" y="1475909"/>
            <a:chExt cx="9486881" cy="1983658"/>
          </a:xfrm>
        </p:grpSpPr>
        <p:sp>
          <p:nvSpPr>
            <p:cNvPr id="13" name="Dikdörtgen 12">
              <a:extLst>
                <a:ext uri="{FF2B5EF4-FFF2-40B4-BE49-F238E27FC236}">
                  <a16:creationId xmlns:a16="http://schemas.microsoft.com/office/drawing/2014/main" id="{58D3226A-F144-084D-4723-D24ADC004C5B}"/>
                </a:ext>
              </a:extLst>
            </p:cNvPr>
            <p:cNvSpPr/>
            <p:nvPr/>
          </p:nvSpPr>
          <p:spPr>
            <a:xfrm>
              <a:off x="0" y="1475909"/>
              <a:ext cx="9144000" cy="1983658"/>
            </a:xfrm>
            <a:prstGeom prst="rect">
              <a:avLst/>
            </a:prstGeom>
            <a:solidFill>
              <a:srgbClr val="FF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3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Metin kutusu 13">
              <a:extLst>
                <a:ext uri="{FF2B5EF4-FFF2-40B4-BE49-F238E27FC236}">
                  <a16:creationId xmlns:a16="http://schemas.microsoft.com/office/drawing/2014/main" id="{DCFBC325-B921-D73C-2E69-BA40EABDDB68}"/>
                </a:ext>
              </a:extLst>
            </p:cNvPr>
            <p:cNvSpPr txBox="1"/>
            <p:nvPr/>
          </p:nvSpPr>
          <p:spPr>
            <a:xfrm>
              <a:off x="-342881" y="1806019"/>
              <a:ext cx="2198219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latin typeface="+mj-lt"/>
                </a:rPr>
                <a:t>1</a:t>
              </a:r>
              <a:endParaRPr lang="tr-TR" sz="8000" b="1" dirty="0">
                <a:latin typeface="+mj-lt"/>
              </a:endParaRPr>
            </a:p>
          </p:txBody>
        </p:sp>
        <p:sp>
          <p:nvSpPr>
            <p:cNvPr id="16" name="Metin kutusu 15">
              <a:extLst>
                <a:ext uri="{FF2B5EF4-FFF2-40B4-BE49-F238E27FC236}">
                  <a16:creationId xmlns:a16="http://schemas.microsoft.com/office/drawing/2014/main" id="{C6BC4716-59DC-47C6-C912-4788F3AD1D58}"/>
                </a:ext>
              </a:extLst>
            </p:cNvPr>
            <p:cNvSpPr txBox="1"/>
            <p:nvPr/>
          </p:nvSpPr>
          <p:spPr>
            <a:xfrm>
              <a:off x="1584405" y="1682908"/>
              <a:ext cx="754689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Use</a:t>
              </a:r>
              <a:r>
                <a:rPr lang="en-US" sz="3200" dirty="0">
                  <a:solidFill>
                    <a:srgbClr val="6D40DC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dirty="0">
                  <a:solidFill>
                    <a:srgbClr val="316CE3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low-cost</a:t>
              </a:r>
              <a:r>
                <a:rPr lang="en-US" sz="3200" b="1" dirty="0">
                  <a:solidFill>
                    <a:srgbClr val="6D40DC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dirty="0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and </a:t>
              </a:r>
              <a:r>
                <a:rPr lang="en-US" sz="3200" dirty="0">
                  <a:solidFill>
                    <a:srgbClr val="316CE3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scalable hash-based counters</a:t>
              </a:r>
              <a:r>
                <a:rPr lang="en-US" sz="3200" dirty="0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to track most DRAM rows' activations with </a:t>
              </a:r>
              <a:r>
                <a:rPr lang="en-US" sz="3200" dirty="0">
                  <a:solidFill>
                    <a:srgbClr val="316CE3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low area overhead</a:t>
              </a:r>
              <a:endParaRPr lang="tr-TR" sz="3200" dirty="0">
                <a:solidFill>
                  <a:srgbClr val="316CE3"/>
                </a:solidFill>
                <a:latin typeface="+mj-lt"/>
              </a:endParaRPr>
            </a:p>
          </p:txBody>
        </p:sp>
      </p:grpSp>
      <p:grpSp>
        <p:nvGrpSpPr>
          <p:cNvPr id="17" name="Grup 16">
            <a:extLst>
              <a:ext uri="{FF2B5EF4-FFF2-40B4-BE49-F238E27FC236}">
                <a16:creationId xmlns:a16="http://schemas.microsoft.com/office/drawing/2014/main" id="{7B433C55-8A6C-59C7-93CA-3A659CA199DF}"/>
              </a:ext>
            </a:extLst>
          </p:cNvPr>
          <p:cNvGrpSpPr/>
          <p:nvPr/>
        </p:nvGrpSpPr>
        <p:grpSpPr>
          <a:xfrm>
            <a:off x="-309254" y="3785375"/>
            <a:ext cx="9453254" cy="1983658"/>
            <a:chOff x="-245536" y="1002053"/>
            <a:chExt cx="9389536" cy="2961557"/>
          </a:xfrm>
        </p:grpSpPr>
        <p:sp>
          <p:nvSpPr>
            <p:cNvPr id="35" name="Dikdörtgen 34">
              <a:extLst>
                <a:ext uri="{FF2B5EF4-FFF2-40B4-BE49-F238E27FC236}">
                  <a16:creationId xmlns:a16="http://schemas.microsoft.com/office/drawing/2014/main" id="{055E48A9-B66A-E707-88FC-0EC5FB1D2E8D}"/>
                </a:ext>
              </a:extLst>
            </p:cNvPr>
            <p:cNvSpPr/>
            <p:nvPr/>
          </p:nvSpPr>
          <p:spPr>
            <a:xfrm>
              <a:off x="61633" y="1002053"/>
              <a:ext cx="9082367" cy="2961557"/>
            </a:xfrm>
            <a:prstGeom prst="rect">
              <a:avLst/>
            </a:prstGeom>
            <a:solidFill>
              <a:srgbClr val="DA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3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6" name="Metin kutusu 35">
              <a:extLst>
                <a:ext uri="{FF2B5EF4-FFF2-40B4-BE49-F238E27FC236}">
                  <a16:creationId xmlns:a16="http://schemas.microsoft.com/office/drawing/2014/main" id="{9E22CF11-9459-2985-70A0-095A53C3B73F}"/>
                </a:ext>
              </a:extLst>
            </p:cNvPr>
            <p:cNvSpPr txBox="1"/>
            <p:nvPr/>
          </p:nvSpPr>
          <p:spPr>
            <a:xfrm>
              <a:off x="-245536" y="1494900"/>
              <a:ext cx="2198219" cy="19758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b="1" dirty="0">
                  <a:latin typeface="+mj-lt"/>
                </a:rPr>
                <a:t>2</a:t>
              </a:r>
              <a:endParaRPr lang="tr-TR" sz="8000" b="1" dirty="0">
                <a:latin typeface="+mj-lt"/>
              </a:endParaRPr>
            </a:p>
          </p:txBody>
        </p:sp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068271B6-190E-814C-0673-F41AED4089AA}"/>
                </a:ext>
              </a:extLst>
            </p:cNvPr>
            <p:cNvSpPr txBox="1"/>
            <p:nvPr/>
          </p:nvSpPr>
          <p:spPr>
            <a:xfrm>
              <a:off x="1584405" y="1311098"/>
              <a:ext cx="7546895" cy="23434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Use </a:t>
              </a:r>
              <a:r>
                <a:rPr lang="en-US" sz="3200" dirty="0">
                  <a:solidFill>
                    <a:srgbClr val="316CE3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highly accurate tag-based counters </a:t>
              </a:r>
              <a:br>
                <a:rPr lang="en-US" sz="3200" dirty="0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3200" dirty="0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to track only </a:t>
              </a:r>
              <a:r>
                <a:rPr lang="en-US" sz="3200" dirty="0">
                  <a:solidFill>
                    <a:srgbClr val="316CE3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a small set </a:t>
              </a:r>
              <a:r>
                <a:rPr lang="en-US" sz="3200" dirty="0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of DRAM rows</a:t>
              </a:r>
              <a:br>
                <a:rPr lang="en-US" sz="3200" dirty="0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3200" dirty="0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to </a:t>
              </a:r>
              <a:r>
                <a:rPr lang="en-US" sz="32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achieve </a:t>
              </a:r>
              <a:r>
                <a:rPr lang="en-US" sz="3200" dirty="0">
                  <a:solidFill>
                    <a:srgbClr val="316CE3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low performance overhead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229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54DAD-A1D1-CE02-ADB0-F5C676F9B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737BC8-106F-5F61-9E7C-01440A51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A57AA0E-83CD-9B5F-159C-778A8A15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0F94BAB-44AF-2F79-4897-140C0161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114</a:t>
            </a:fld>
            <a:endParaRPr lang="tr-TR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71EF98F9-CCBE-67C2-ED45-A1111993142C}"/>
              </a:ext>
            </a:extLst>
          </p:cNvPr>
          <p:cNvSpPr/>
          <p:nvPr/>
        </p:nvSpPr>
        <p:spPr>
          <a:xfrm>
            <a:off x="235868" y="1311231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Background and Problem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B382E56C-7412-11DC-4556-0E42A9D1BBAF}"/>
              </a:ext>
            </a:extLst>
          </p:cNvPr>
          <p:cNvSpPr/>
          <p:nvPr/>
        </p:nvSpPr>
        <p:spPr>
          <a:xfrm>
            <a:off x="235868" y="2273463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Goal and Key Idea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F746830-A2E3-1A29-3FC0-D082E4A8C877}"/>
              </a:ext>
            </a:extLst>
          </p:cNvPr>
          <p:cNvSpPr/>
          <p:nvPr/>
        </p:nvSpPr>
        <p:spPr>
          <a:xfrm>
            <a:off x="235868" y="5160159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AA8778C4-993A-566C-84D0-4106A8E60D76}"/>
              </a:ext>
            </a:extLst>
          </p:cNvPr>
          <p:cNvSpPr/>
          <p:nvPr/>
        </p:nvSpPr>
        <p:spPr>
          <a:xfrm>
            <a:off x="235868" y="3235695"/>
            <a:ext cx="8672264" cy="810132"/>
          </a:xfrm>
          <a:prstGeom prst="rect">
            <a:avLst/>
          </a:prstGeom>
          <a:solidFill>
            <a:srgbClr val="296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atin typeface="Cambria" panose="02040503050406030204" pitchFamily="18" charset="0"/>
              </a:rPr>
              <a:t>CoMeT</a:t>
            </a:r>
            <a:r>
              <a:rPr lang="en-US" sz="3200" dirty="0">
                <a:latin typeface="Cambria" panose="02040503050406030204" pitchFamily="18" charset="0"/>
              </a:rPr>
              <a:t>: Count-Min-Sketch-based Row Tracking</a:t>
            </a: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3A3ACB46-A081-E8B6-6A79-7CE35B12A84B}"/>
              </a:ext>
            </a:extLst>
          </p:cNvPr>
          <p:cNvSpPr/>
          <p:nvPr/>
        </p:nvSpPr>
        <p:spPr>
          <a:xfrm>
            <a:off x="235868" y="4197927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6163913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560715-AFCB-455E-3FF4-EC370D1A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CoMeT</a:t>
            </a:r>
            <a:r>
              <a:rPr lang="en-US" dirty="0"/>
              <a:t> Overview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16AADF-8920-5FE3-739A-523C13A5F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8B33ABB-D8FA-8DDB-1924-E3DAF01C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9BF8D04-10F4-4657-9034-4689CA31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115</a:t>
            </a:fld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06A4E6FF-ED9E-D7F7-1420-255ED98A63EF}"/>
              </a:ext>
            </a:extLst>
          </p:cNvPr>
          <p:cNvSpPr/>
          <p:nvPr/>
        </p:nvSpPr>
        <p:spPr bwMode="auto">
          <a:xfrm>
            <a:off x="-12700" y="1141932"/>
            <a:ext cx="9144000" cy="1916054"/>
          </a:xfrm>
          <a:prstGeom prst="rect">
            <a:avLst/>
          </a:prstGeom>
          <a:solidFill>
            <a:srgbClr val="FFEBCD"/>
          </a:solidFill>
          <a:ln w="38100" cap="flat" cmpd="sng" algn="ctr">
            <a:solidFill>
              <a:srgbClr val="E287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E28700"/>
                </a:solidFill>
                <a:effectLst/>
                <a:latin typeface="+mj-lt"/>
              </a:rPr>
              <a:t>Counter Table (CT):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Cambria" panose="02040503050406030204" pitchFamily="18" charset="0"/>
              <a:buChar char="-"/>
            </a:pPr>
            <a:r>
              <a:rPr kumimoji="0" lang="en-US" sz="22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Maps each</a:t>
            </a:r>
            <a:r>
              <a:rPr kumimoji="0" lang="en-US" sz="2200" i="0" u="none" strike="noStrike" cap="none" normalizeH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DRAM row</a:t>
            </a:r>
            <a:r>
              <a:rPr kumimoji="0" lang="en-US" sz="2200" i="0" u="none" strike="noStrike" cap="none" normalizeH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to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+mj-lt"/>
              </a:rPr>
              <a:t>a group of low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-cost hash-based counters </a:t>
            </a:r>
            <a:br>
              <a:rPr lang="en-US" sz="2200" dirty="0">
                <a:solidFill>
                  <a:srgbClr val="E28700"/>
                </a:solidFill>
                <a:latin typeface="+mj-lt"/>
              </a:rPr>
            </a:br>
            <a:r>
              <a:rPr lang="en-US" sz="2200" dirty="0">
                <a:latin typeface="+mj-lt"/>
              </a:rPr>
              <a:t>as uniquely as possible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by employing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+mj-lt"/>
              </a:rPr>
              <a:t>the Count-Min Sketch technique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z="2200" dirty="0">
                <a:latin typeface="+mj-lt"/>
              </a:rPr>
              <a:t>Triggers a preventive refresh to an aggressor row's victim rows</a:t>
            </a:r>
            <a:br>
              <a:rPr lang="en-US" sz="2200" dirty="0">
                <a:solidFill>
                  <a:srgbClr val="E28700"/>
                </a:solidFill>
                <a:latin typeface="+mj-lt"/>
              </a:rPr>
            </a:br>
            <a:r>
              <a:rPr lang="en-US" sz="2200" dirty="0">
                <a:latin typeface="+mj-lt"/>
              </a:rPr>
              <a:t>when the aggressor's counter group reaches an activation threshold</a:t>
            </a:r>
            <a:endParaRPr kumimoji="0" lang="en-US" sz="2200" i="1" u="none" strike="noStrike" cap="none" normalizeH="0" baseline="-2500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C78EB4D6-9572-DD31-E635-1BC0D0AA7249}"/>
              </a:ext>
            </a:extLst>
          </p:cNvPr>
          <p:cNvSpPr/>
          <p:nvPr/>
        </p:nvSpPr>
        <p:spPr bwMode="auto">
          <a:xfrm>
            <a:off x="-12700" y="4037189"/>
            <a:ext cx="9144000" cy="1380451"/>
          </a:xfrm>
          <a:prstGeom prst="rect">
            <a:avLst/>
          </a:prstGeom>
          <a:solidFill>
            <a:srgbClr val="DAD3F9"/>
          </a:solidFill>
          <a:ln w="38100" cap="flat" cmpd="sng" algn="ctr">
            <a:solidFill>
              <a:srgbClr val="7A62E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6D40DC"/>
                </a:solidFill>
                <a:effectLst/>
                <a:latin typeface="+mj-lt"/>
              </a:rPr>
              <a:t>Recent Aggresso</a:t>
            </a:r>
            <a:r>
              <a:rPr lang="en-US" sz="2400" b="1" dirty="0">
                <a:solidFill>
                  <a:srgbClr val="6D40DC"/>
                </a:solidFill>
                <a:latin typeface="+mj-lt"/>
              </a:rPr>
              <a:t>r Table (RAT):</a:t>
            </a:r>
            <a:r>
              <a:rPr lang="en-US" sz="2400" dirty="0">
                <a:solidFill>
                  <a:srgbClr val="6D40DC"/>
                </a:solidFill>
                <a:latin typeface="+mj-lt"/>
              </a:rPr>
              <a:t> </a:t>
            </a:r>
          </a:p>
          <a:p>
            <a:pPr marL="342900" marR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Cambria" panose="02040503050406030204" pitchFamily="18" charset="0"/>
              <a:buChar char="-"/>
              <a:tabLst/>
            </a:pPr>
            <a:r>
              <a:rPr lang="en-US" sz="2200" dirty="0">
                <a:latin typeface="+mj-lt"/>
              </a:rPr>
              <a:t>Allocates </a:t>
            </a:r>
            <a:r>
              <a:rPr lang="en-US" sz="2200" dirty="0">
                <a:solidFill>
                  <a:srgbClr val="660066"/>
                </a:solidFill>
                <a:latin typeface="+mj-lt"/>
              </a:rPr>
              <a:t>highly accurate per-DRAM-row counters 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for </a:t>
            </a:r>
            <a:r>
              <a:rPr lang="en-US" sz="2200" i="1" dirty="0">
                <a:latin typeface="+mj-lt"/>
              </a:rPr>
              <a:t>only</a:t>
            </a:r>
            <a:r>
              <a:rPr lang="en-US" sz="2200" dirty="0">
                <a:solidFill>
                  <a:srgbClr val="660066"/>
                </a:solidFill>
                <a:latin typeface="+mj-lt"/>
              </a:rPr>
              <a:t> a small set </a:t>
            </a:r>
            <a:r>
              <a:rPr lang="en-US" sz="2200" dirty="0">
                <a:latin typeface="+mj-lt"/>
              </a:rPr>
              <a:t>of DRAM rows that are activated many times</a:t>
            </a:r>
            <a:endParaRPr lang="en-US" sz="2200" baseline="-25000" dirty="0">
              <a:latin typeface="+mj-lt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B58BF46F-5D5E-C6A7-9AE9-5C3B90B78414}"/>
              </a:ext>
            </a:extLst>
          </p:cNvPr>
          <p:cNvSpPr/>
          <p:nvPr/>
        </p:nvSpPr>
        <p:spPr bwMode="auto">
          <a:xfrm>
            <a:off x="-9144" y="3014116"/>
            <a:ext cx="9144000" cy="520329"/>
          </a:xfrm>
          <a:prstGeom prst="rect">
            <a:avLst/>
          </a:prstGeom>
          <a:solidFill>
            <a:schemeClr val="accent2"/>
          </a:solidFill>
          <a:ln w="38100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Tracks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DRAM row activations at low area cost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8684913F-6D12-EDE7-84BC-5E90010AA33A}"/>
              </a:ext>
            </a:extLst>
          </p:cNvPr>
          <p:cNvSpPr/>
          <p:nvPr/>
        </p:nvSpPr>
        <p:spPr bwMode="auto">
          <a:xfrm>
            <a:off x="-12700" y="5204190"/>
            <a:ext cx="9144000" cy="511878"/>
          </a:xfrm>
          <a:prstGeom prst="rect">
            <a:avLst/>
          </a:prstGeom>
          <a:solidFill>
            <a:srgbClr val="6D40DC"/>
          </a:solidFill>
          <a:ln w="38100" cap="flat" cmpd="sng" algn="ctr">
            <a:solidFill>
              <a:srgbClr val="6D40D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Reduces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performance penalties by increasing tracking accuracy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170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  <p:bldP spid="9" grpId="0" animBg="1"/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748A7-D43A-FD14-9540-D44BEA03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1F1250-5809-E4A0-142A-3505BFA6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of </a:t>
            </a:r>
            <a:r>
              <a:rPr lang="en-US" dirty="0" err="1"/>
              <a:t>CoMeT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D73CCC-F31C-1F64-EEB1-3039F00E7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85002"/>
            <a:ext cx="9143999" cy="5087996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F77A483-8834-A4B4-EE0E-6B4081B9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392DA19-6F33-161B-1E78-ADD63655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116</a:t>
            </a:fld>
            <a:endParaRPr lang="tr-TR"/>
          </a:p>
        </p:txBody>
      </p:sp>
      <p:sp>
        <p:nvSpPr>
          <p:cNvPr id="62" name="Dikdörtgen: Köşeleri Yuvarlatılmış 61">
            <a:extLst>
              <a:ext uri="{FF2B5EF4-FFF2-40B4-BE49-F238E27FC236}">
                <a16:creationId xmlns:a16="http://schemas.microsoft.com/office/drawing/2014/main" id="{0276A473-BA2E-8E27-B280-96CA07A78C66}"/>
              </a:ext>
            </a:extLst>
          </p:cNvPr>
          <p:cNvSpPr/>
          <p:nvPr/>
        </p:nvSpPr>
        <p:spPr>
          <a:xfrm>
            <a:off x="223279" y="1349027"/>
            <a:ext cx="8714068" cy="4302998"/>
          </a:xfrm>
          <a:prstGeom prst="roundRect">
            <a:avLst>
              <a:gd name="adj" fmla="val 9522"/>
            </a:avLst>
          </a:prstGeom>
          <a:solidFill>
            <a:srgbClr val="FDEDF4"/>
          </a:solidFill>
          <a:ln w="38100"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r"/>
            <a:r>
              <a:rPr lang="en-US" sz="2400" b="1" i="1" dirty="0" err="1">
                <a:solidFill>
                  <a:srgbClr val="E1257C"/>
                </a:solidFill>
              </a:rPr>
              <a:t>CoMeT</a:t>
            </a:r>
            <a:r>
              <a:rPr lang="en-US" sz="2400" b="1" i="1" dirty="0">
                <a:solidFill>
                  <a:srgbClr val="E1257C"/>
                </a:solidFill>
              </a:rPr>
              <a:t>	</a:t>
            </a:r>
            <a:r>
              <a:rPr lang="en-US" sz="2400" b="1" dirty="0">
                <a:solidFill>
                  <a:srgbClr val="E1257C"/>
                </a:solidFill>
              </a:rPr>
              <a:t>	</a:t>
            </a:r>
            <a:endParaRPr lang="tr-TR" sz="2400" b="1" dirty="0">
              <a:solidFill>
                <a:srgbClr val="E1257C"/>
              </a:solidFill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2370A76F-31DB-3498-BF61-2D8F2FF3E1FC}"/>
              </a:ext>
            </a:extLst>
          </p:cNvPr>
          <p:cNvGrpSpPr/>
          <p:nvPr/>
        </p:nvGrpSpPr>
        <p:grpSpPr>
          <a:xfrm>
            <a:off x="513143" y="1974844"/>
            <a:ext cx="4440745" cy="1319894"/>
            <a:chOff x="4219755" y="1835381"/>
            <a:chExt cx="4440745" cy="1319894"/>
          </a:xfrm>
        </p:grpSpPr>
        <p:sp>
          <p:nvSpPr>
            <p:cNvPr id="7" name="Dikdörtgen: Köşeleri Yuvarlatılmış 6">
              <a:extLst>
                <a:ext uri="{FF2B5EF4-FFF2-40B4-BE49-F238E27FC236}">
                  <a16:creationId xmlns:a16="http://schemas.microsoft.com/office/drawing/2014/main" id="{5B12D263-C0A6-BB36-F680-1F7159C526E6}"/>
                </a:ext>
              </a:extLst>
            </p:cNvPr>
            <p:cNvSpPr/>
            <p:nvPr/>
          </p:nvSpPr>
          <p:spPr>
            <a:xfrm>
              <a:off x="4219755" y="1835381"/>
              <a:ext cx="4440745" cy="1319894"/>
            </a:xfrm>
            <a:prstGeom prst="roundRect">
              <a:avLst>
                <a:gd name="adj" fmla="val 9522"/>
              </a:avLst>
            </a:prstGeom>
            <a:solidFill>
              <a:srgbClr val="FFEBCD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b"/>
            <a:lstStyle/>
            <a:p>
              <a:pPr algn="ctr"/>
              <a:r>
                <a:rPr lang="tr-TR" sz="2400" b="1" dirty="0">
                  <a:solidFill>
                    <a:srgbClr val="E28700"/>
                  </a:solidFill>
                </a:rPr>
                <a:t>Counter </a:t>
              </a:r>
              <a:r>
                <a:rPr lang="tr-TR" sz="2400" b="1" dirty="0" err="1">
                  <a:solidFill>
                    <a:srgbClr val="E28700"/>
                  </a:solidFill>
                </a:rPr>
                <a:t>Table</a:t>
              </a:r>
              <a:endParaRPr lang="tr-TR" sz="2400" b="1" dirty="0">
                <a:solidFill>
                  <a:srgbClr val="E28700"/>
                </a:solidFill>
              </a:endParaRPr>
            </a:p>
          </p:txBody>
        </p:sp>
        <p:sp>
          <p:nvSpPr>
            <p:cNvPr id="13" name="Dikdörtgen 12">
              <a:extLst>
                <a:ext uri="{FF2B5EF4-FFF2-40B4-BE49-F238E27FC236}">
                  <a16:creationId xmlns:a16="http://schemas.microsoft.com/office/drawing/2014/main" id="{F737E641-96AA-2B9A-A785-B20BD8CFBD5E}"/>
                </a:ext>
              </a:extLst>
            </p:cNvPr>
            <p:cNvSpPr/>
            <p:nvPr/>
          </p:nvSpPr>
          <p:spPr>
            <a:xfrm>
              <a:off x="4612759" y="2197581"/>
              <a:ext cx="3692898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Hash-based Counters</a:t>
              </a:r>
              <a:endParaRPr lang="tr-T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2CB70BD1-CEB6-E7EA-E8CE-476644E3EDED}"/>
              </a:ext>
            </a:extLst>
          </p:cNvPr>
          <p:cNvSpPr/>
          <p:nvPr/>
        </p:nvSpPr>
        <p:spPr>
          <a:xfrm>
            <a:off x="5336637" y="1974842"/>
            <a:ext cx="3370816" cy="1319895"/>
          </a:xfrm>
          <a:prstGeom prst="roundRect">
            <a:avLst>
              <a:gd name="adj" fmla="val 9522"/>
            </a:avLst>
          </a:prstGeom>
          <a:solidFill>
            <a:srgbClr val="DAD3F9"/>
          </a:solidFill>
          <a:ln w="38100">
            <a:solidFill>
              <a:srgbClr val="6D40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/>
          <a:lstStyle/>
          <a:p>
            <a:pPr algn="ctr"/>
            <a:r>
              <a:rPr lang="en-US" sz="2400" b="1" dirty="0">
                <a:solidFill>
                  <a:srgbClr val="6D40DC"/>
                </a:solidFill>
              </a:rPr>
              <a:t>Recent Aggressor Table</a:t>
            </a:r>
            <a:endParaRPr lang="tr-TR" sz="2400" b="1" dirty="0">
              <a:solidFill>
                <a:srgbClr val="6D40DC"/>
              </a:solidFill>
            </a:endParaRPr>
          </a:p>
        </p:txBody>
      </p:sp>
      <p:sp>
        <p:nvSpPr>
          <p:cNvPr id="64" name="Dikdörtgen 63">
            <a:extLst>
              <a:ext uri="{FF2B5EF4-FFF2-40B4-BE49-F238E27FC236}">
                <a16:creationId xmlns:a16="http://schemas.microsoft.com/office/drawing/2014/main" id="{79F8AA41-8567-4E79-8962-501577B5475A}"/>
              </a:ext>
            </a:extLst>
          </p:cNvPr>
          <p:cNvSpPr/>
          <p:nvPr/>
        </p:nvSpPr>
        <p:spPr>
          <a:xfrm>
            <a:off x="436548" y="950804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cxnSp>
        <p:nvCxnSpPr>
          <p:cNvPr id="73" name="Bağlayıcı: Dirsek 72">
            <a:extLst>
              <a:ext uri="{FF2B5EF4-FFF2-40B4-BE49-F238E27FC236}">
                <a16:creationId xmlns:a16="http://schemas.microsoft.com/office/drawing/2014/main" id="{8F4E24A1-7404-B468-F62C-E84C5D5FE312}"/>
              </a:ext>
            </a:extLst>
          </p:cNvPr>
          <p:cNvCxnSpPr>
            <a:cxnSpLocks/>
            <a:stCxn id="64" idx="1"/>
            <a:endCxn id="13" idx="1"/>
          </p:cNvCxnSpPr>
          <p:nvPr/>
        </p:nvCxnSpPr>
        <p:spPr>
          <a:xfrm rot="10800000" flipH="1" flipV="1">
            <a:off x="436547" y="1122787"/>
            <a:ext cx="469599" cy="1414312"/>
          </a:xfrm>
          <a:prstGeom prst="bentConnector3">
            <a:avLst>
              <a:gd name="adj1" fmla="val -2774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Bağlayıcı: Dirsek 86">
            <a:extLst>
              <a:ext uri="{FF2B5EF4-FFF2-40B4-BE49-F238E27FC236}">
                <a16:creationId xmlns:a16="http://schemas.microsoft.com/office/drawing/2014/main" id="{59501594-F860-1B57-B41F-B0794B7F616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01752" y="1652267"/>
            <a:ext cx="5253402" cy="884832"/>
          </a:xfrm>
          <a:prstGeom prst="bentConnector3">
            <a:avLst>
              <a:gd name="adj1" fmla="val 92485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up 97">
            <a:extLst>
              <a:ext uri="{FF2B5EF4-FFF2-40B4-BE49-F238E27FC236}">
                <a16:creationId xmlns:a16="http://schemas.microsoft.com/office/drawing/2014/main" id="{5F909702-1B68-A5BB-CA51-DB594815CA50}"/>
              </a:ext>
            </a:extLst>
          </p:cNvPr>
          <p:cNvGrpSpPr/>
          <p:nvPr/>
        </p:nvGrpSpPr>
        <p:grpSpPr>
          <a:xfrm>
            <a:off x="722376" y="3563169"/>
            <a:ext cx="4025263" cy="707886"/>
            <a:chOff x="321079" y="3969129"/>
            <a:chExt cx="2572405" cy="707886"/>
          </a:xfrm>
        </p:grpSpPr>
        <p:sp>
          <p:nvSpPr>
            <p:cNvPr id="99" name="Dikdörtgen: Köşeleri Yuvarlatılmış 98">
              <a:extLst>
                <a:ext uri="{FF2B5EF4-FFF2-40B4-BE49-F238E27FC236}">
                  <a16:creationId xmlns:a16="http://schemas.microsoft.com/office/drawing/2014/main" id="{FC460015-17CB-9701-3FA8-4C183ACC6A59}"/>
                </a:ext>
              </a:extLst>
            </p:cNvPr>
            <p:cNvSpPr/>
            <p:nvPr/>
          </p:nvSpPr>
          <p:spPr>
            <a:xfrm>
              <a:off x="321079" y="3975515"/>
              <a:ext cx="2572405" cy="6707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0" name="Metin kutusu 99">
              <a:extLst>
                <a:ext uri="{FF2B5EF4-FFF2-40B4-BE49-F238E27FC236}">
                  <a16:creationId xmlns:a16="http://schemas.microsoft.com/office/drawing/2014/main" id="{492AB164-C291-B762-3D8F-A3A3C8D92AE2}"/>
                </a:ext>
              </a:extLst>
            </p:cNvPr>
            <p:cNvSpPr txBox="1"/>
            <p:nvPr/>
          </p:nvSpPr>
          <p:spPr>
            <a:xfrm>
              <a:off x="502728" y="3969129"/>
              <a:ext cx="22091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Counter Table-Based Estimation</a:t>
              </a:r>
              <a:endParaRPr lang="tr-TR" sz="2000" dirty="0"/>
            </a:p>
          </p:txBody>
        </p:sp>
      </p:grpSp>
      <p:grpSp>
        <p:nvGrpSpPr>
          <p:cNvPr id="102" name="Grup 101">
            <a:extLst>
              <a:ext uri="{FF2B5EF4-FFF2-40B4-BE49-F238E27FC236}">
                <a16:creationId xmlns:a16="http://schemas.microsoft.com/office/drawing/2014/main" id="{A302C66D-96E6-CD24-DEBF-485CCA83C4F9}"/>
              </a:ext>
            </a:extLst>
          </p:cNvPr>
          <p:cNvGrpSpPr/>
          <p:nvPr/>
        </p:nvGrpSpPr>
        <p:grpSpPr>
          <a:xfrm>
            <a:off x="5274058" y="3548375"/>
            <a:ext cx="3490639" cy="707886"/>
            <a:chOff x="321079" y="3962047"/>
            <a:chExt cx="2615294" cy="707886"/>
          </a:xfrm>
        </p:grpSpPr>
        <p:sp>
          <p:nvSpPr>
            <p:cNvPr id="103" name="Dikdörtgen: Köşeleri Yuvarlatılmış 102">
              <a:extLst>
                <a:ext uri="{FF2B5EF4-FFF2-40B4-BE49-F238E27FC236}">
                  <a16:creationId xmlns:a16="http://schemas.microsoft.com/office/drawing/2014/main" id="{77C4855F-D788-A570-A49F-1827DB09CFAD}"/>
                </a:ext>
              </a:extLst>
            </p:cNvPr>
            <p:cNvSpPr/>
            <p:nvPr/>
          </p:nvSpPr>
          <p:spPr>
            <a:xfrm>
              <a:off x="321079" y="3975515"/>
              <a:ext cx="2572405" cy="6707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4" name="Metin kutusu 103">
              <a:extLst>
                <a:ext uri="{FF2B5EF4-FFF2-40B4-BE49-F238E27FC236}">
                  <a16:creationId xmlns:a16="http://schemas.microsoft.com/office/drawing/2014/main" id="{65A24899-C149-9D1D-9C24-8DC68781166F}"/>
                </a:ext>
              </a:extLst>
            </p:cNvPr>
            <p:cNvSpPr txBox="1"/>
            <p:nvPr/>
          </p:nvSpPr>
          <p:spPr>
            <a:xfrm>
              <a:off x="321079" y="3962047"/>
              <a:ext cx="26152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Recent Aggressor Table-Based</a:t>
              </a:r>
            </a:p>
            <a:p>
              <a:pPr algn="ctr"/>
              <a:r>
                <a:rPr lang="en-US" sz="2000" dirty="0"/>
                <a:t>Estimation</a:t>
              </a:r>
              <a:endParaRPr lang="tr-TR" sz="2000" dirty="0"/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66B47CBD-3352-53B7-70D1-670F0FF5141B}"/>
              </a:ext>
            </a:extLst>
          </p:cNvPr>
          <p:cNvSpPr/>
          <p:nvPr/>
        </p:nvSpPr>
        <p:spPr>
          <a:xfrm>
            <a:off x="80790" y="1740558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tr-TR" sz="2800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E509ABD-49E0-BD53-1C0D-CCDDCE85C17E}"/>
              </a:ext>
            </a:extLst>
          </p:cNvPr>
          <p:cNvSpPr/>
          <p:nvPr/>
        </p:nvSpPr>
        <p:spPr>
          <a:xfrm>
            <a:off x="4934041" y="1740558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tr-TR" sz="2800" dirty="0"/>
          </a:p>
        </p:txBody>
      </p:sp>
      <p:sp>
        <p:nvSpPr>
          <p:cNvPr id="116" name="Metin kutusu 115">
            <a:extLst>
              <a:ext uri="{FF2B5EF4-FFF2-40B4-BE49-F238E27FC236}">
                <a16:creationId xmlns:a16="http://schemas.microsoft.com/office/drawing/2014/main" id="{BE63BB1E-FA41-04F4-46EF-35C85739292F}"/>
              </a:ext>
            </a:extLst>
          </p:cNvPr>
          <p:cNvSpPr txBox="1"/>
          <p:nvPr/>
        </p:nvSpPr>
        <p:spPr>
          <a:xfrm>
            <a:off x="5274058" y="4240322"/>
            <a:ext cx="343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used when there is a </a:t>
            </a:r>
            <a:r>
              <a:rPr lang="en-US" i="1" dirty="0">
                <a:solidFill>
                  <a:srgbClr val="00B050"/>
                </a:solidFill>
              </a:rPr>
              <a:t>tag match</a:t>
            </a:r>
            <a:endParaRPr lang="tr-TR" i="1" dirty="0">
              <a:solidFill>
                <a:srgbClr val="00B050"/>
              </a:solidFill>
            </a:endParaRPr>
          </a:p>
        </p:txBody>
      </p:sp>
      <p:grpSp>
        <p:nvGrpSpPr>
          <p:cNvPr id="117" name="Grup 116">
            <a:extLst>
              <a:ext uri="{FF2B5EF4-FFF2-40B4-BE49-F238E27FC236}">
                <a16:creationId xmlns:a16="http://schemas.microsoft.com/office/drawing/2014/main" id="{084AB61F-6A65-F0BE-75D3-4712E338D1FD}"/>
              </a:ext>
            </a:extLst>
          </p:cNvPr>
          <p:cNvGrpSpPr/>
          <p:nvPr/>
        </p:nvGrpSpPr>
        <p:grpSpPr>
          <a:xfrm>
            <a:off x="2883725" y="4711733"/>
            <a:ext cx="3315045" cy="903510"/>
            <a:chOff x="321079" y="3851159"/>
            <a:chExt cx="2572405" cy="903510"/>
          </a:xfrm>
        </p:grpSpPr>
        <p:sp>
          <p:nvSpPr>
            <p:cNvPr id="118" name="Dikdörtgen: Köşeleri Yuvarlatılmış 117">
              <a:extLst>
                <a:ext uri="{FF2B5EF4-FFF2-40B4-BE49-F238E27FC236}">
                  <a16:creationId xmlns:a16="http://schemas.microsoft.com/office/drawing/2014/main" id="{5BB47B6D-994B-8461-2B11-20D009C5D26B}"/>
                </a:ext>
              </a:extLst>
            </p:cNvPr>
            <p:cNvSpPr/>
            <p:nvPr/>
          </p:nvSpPr>
          <p:spPr>
            <a:xfrm>
              <a:off x="321079" y="3975515"/>
              <a:ext cx="2572405" cy="4988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2000"/>
            </a:p>
          </p:txBody>
        </p:sp>
        <p:sp>
          <p:nvSpPr>
            <p:cNvPr id="119" name="Metin kutusu 118">
              <a:extLst>
                <a:ext uri="{FF2B5EF4-FFF2-40B4-BE49-F238E27FC236}">
                  <a16:creationId xmlns:a16="http://schemas.microsoft.com/office/drawing/2014/main" id="{39145012-9F43-8F64-B886-52DB17B5C872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Row A's </a:t>
              </a:r>
              <a:r>
                <a:rPr lang="tr-TR" sz="2000" dirty="0"/>
                <a:t>ACT</a:t>
              </a:r>
              <a:r>
                <a:rPr lang="en-US" sz="2000" dirty="0"/>
                <a:t> </a:t>
              </a:r>
              <a:r>
                <a:rPr lang="tr-TR" sz="2000" dirty="0" err="1"/>
                <a:t>Count</a:t>
              </a:r>
              <a:r>
                <a:rPr lang="en-US" sz="2000" dirty="0"/>
                <a:t> to </a:t>
              </a:r>
              <a:r>
                <a:rPr lang="en-US" sz="2000" i="1" dirty="0">
                  <a:solidFill>
                    <a:srgbClr val="316CE3"/>
                  </a:solidFill>
                </a:rPr>
                <a:t>N</a:t>
              </a:r>
              <a:r>
                <a:rPr lang="en-US" sz="2000" i="1" baseline="-25000" dirty="0">
                  <a:solidFill>
                    <a:srgbClr val="316CE3"/>
                  </a:solidFill>
                </a:rPr>
                <a:t>PR</a:t>
              </a:r>
              <a:endParaRPr lang="tr-TR" sz="2000" i="1" baseline="-25000" dirty="0">
                <a:solidFill>
                  <a:srgbClr val="316CE3"/>
                </a:solidFill>
              </a:endParaRPr>
            </a:p>
          </p:txBody>
        </p:sp>
        <p:sp>
          <p:nvSpPr>
            <p:cNvPr id="120" name="Dikdörtgen: Köşeleri Yuvarlatılmış 119">
              <a:extLst>
                <a:ext uri="{FF2B5EF4-FFF2-40B4-BE49-F238E27FC236}">
                  <a16:creationId xmlns:a16="http://schemas.microsoft.com/office/drawing/2014/main" id="{DC4452C7-220F-7349-E664-CF43C060D248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COMPARE</a:t>
              </a:r>
              <a:endParaRPr lang="tr-TR" sz="2000" dirty="0"/>
            </a:p>
          </p:txBody>
        </p:sp>
      </p:grpSp>
      <p:cxnSp>
        <p:nvCxnSpPr>
          <p:cNvPr id="122" name="Bağlayıcı: Dirsek 121">
            <a:extLst>
              <a:ext uri="{FF2B5EF4-FFF2-40B4-BE49-F238E27FC236}">
                <a16:creationId xmlns:a16="http://schemas.microsoft.com/office/drawing/2014/main" id="{B6AD1E12-E1E7-7D86-1008-E0351B0D061B}"/>
              </a:ext>
            </a:extLst>
          </p:cNvPr>
          <p:cNvCxnSpPr>
            <a:cxnSpLocks/>
            <a:stCxn id="119" idx="2"/>
            <a:endCxn id="123" idx="0"/>
          </p:cNvCxnSpPr>
          <p:nvPr/>
        </p:nvCxnSpPr>
        <p:spPr>
          <a:xfrm rot="5400000">
            <a:off x="4315211" y="5532525"/>
            <a:ext cx="45207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Dikdörtgen 122">
            <a:extLst>
              <a:ext uri="{FF2B5EF4-FFF2-40B4-BE49-F238E27FC236}">
                <a16:creationId xmlns:a16="http://schemas.microsoft.com/office/drawing/2014/main" id="{B99840FD-46A4-2CF5-0F0A-8EFC8590A059}"/>
              </a:ext>
            </a:extLst>
          </p:cNvPr>
          <p:cNvSpPr/>
          <p:nvPr/>
        </p:nvSpPr>
        <p:spPr>
          <a:xfrm>
            <a:off x="3313197" y="5758562"/>
            <a:ext cx="2456100" cy="638033"/>
          </a:xfrm>
          <a:prstGeom prst="rect">
            <a:avLst/>
          </a:prstGeom>
          <a:solidFill>
            <a:schemeClr val="bg1"/>
          </a:solidFill>
          <a:ln w="38100">
            <a:solidFill>
              <a:srgbClr val="FFA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err="1">
                <a:solidFill>
                  <a:schemeClr val="tx1"/>
                </a:solidFill>
              </a:rPr>
              <a:t>Preventively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Refresh</a:t>
            </a:r>
            <a:endParaRPr lang="tr-TR" sz="2000" dirty="0">
              <a:solidFill>
                <a:schemeClr val="tx1"/>
              </a:solidFill>
            </a:endParaRPr>
          </a:p>
          <a:p>
            <a:pPr algn="ctr"/>
            <a:r>
              <a:rPr lang="tr-TR" dirty="0" err="1">
                <a:solidFill>
                  <a:schemeClr val="tx1"/>
                </a:solidFill>
              </a:rPr>
              <a:t>A's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victim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rows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8982D89A-14FF-048D-477C-775260AC23C5}"/>
              </a:ext>
            </a:extLst>
          </p:cNvPr>
          <p:cNvSpPr txBox="1"/>
          <p:nvPr/>
        </p:nvSpPr>
        <p:spPr>
          <a:xfrm>
            <a:off x="6260276" y="5017822"/>
            <a:ext cx="2342569" cy="56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i="1" dirty="0">
                <a:solidFill>
                  <a:srgbClr val="316CE3"/>
                </a:solidFill>
              </a:rPr>
              <a:t>preventive refresh threshold</a:t>
            </a:r>
            <a:endParaRPr lang="tr-TR" sz="2000" i="1" dirty="0">
              <a:solidFill>
                <a:srgbClr val="316CE3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4C5EAAC-257B-9F33-D6FA-CFFC2C376592}"/>
              </a:ext>
            </a:extLst>
          </p:cNvPr>
          <p:cNvSpPr/>
          <p:nvPr/>
        </p:nvSpPr>
        <p:spPr>
          <a:xfrm>
            <a:off x="2235151" y="4864565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tr-TR" sz="2800" dirty="0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A3C2838B-A98D-B72F-C3F6-5E92BD25268C}"/>
              </a:ext>
            </a:extLst>
          </p:cNvPr>
          <p:cNvSpPr/>
          <p:nvPr/>
        </p:nvSpPr>
        <p:spPr>
          <a:xfrm>
            <a:off x="5555154" y="2337044"/>
            <a:ext cx="293008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Tag-based Counters</a:t>
            </a:r>
            <a:endParaRPr lang="tr-TR" sz="2000" b="1" dirty="0">
              <a:solidFill>
                <a:schemeClr val="tx1"/>
              </a:solidFill>
            </a:endParaRPr>
          </a:p>
        </p:txBody>
      </p:sp>
      <p:sp>
        <p:nvSpPr>
          <p:cNvPr id="41" name="Serbest Form: Şekil 40">
            <a:extLst>
              <a:ext uri="{FF2B5EF4-FFF2-40B4-BE49-F238E27FC236}">
                <a16:creationId xmlns:a16="http://schemas.microsoft.com/office/drawing/2014/main" id="{CB29EB65-E717-1F00-176C-B140CA0F9A1C}"/>
              </a:ext>
            </a:extLst>
          </p:cNvPr>
          <p:cNvSpPr/>
          <p:nvPr/>
        </p:nvSpPr>
        <p:spPr>
          <a:xfrm>
            <a:off x="5889523" y="5132439"/>
            <a:ext cx="698090" cy="277232"/>
          </a:xfrm>
          <a:custGeom>
            <a:avLst/>
            <a:gdLst>
              <a:gd name="connsiteX0" fmla="*/ 0 w 698090"/>
              <a:gd name="connsiteY0" fmla="*/ 0 h 277232"/>
              <a:gd name="connsiteX1" fmla="*/ 373625 w 698090"/>
              <a:gd name="connsiteY1" fmla="*/ 255638 h 277232"/>
              <a:gd name="connsiteX2" fmla="*/ 698090 w 698090"/>
              <a:gd name="connsiteY2" fmla="*/ 245806 h 27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090" h="277232">
                <a:moveTo>
                  <a:pt x="0" y="0"/>
                </a:moveTo>
                <a:cubicBezTo>
                  <a:pt x="128638" y="107335"/>
                  <a:pt x="257277" y="214670"/>
                  <a:pt x="373625" y="255638"/>
                </a:cubicBezTo>
                <a:cubicBezTo>
                  <a:pt x="489973" y="296606"/>
                  <a:pt x="594031" y="271206"/>
                  <a:pt x="698090" y="245806"/>
                </a:cubicBezTo>
              </a:path>
            </a:pathLst>
          </a:custGeom>
          <a:noFill/>
          <a:ln w="38100">
            <a:solidFill>
              <a:srgbClr val="316CE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A3B30CF3-1C62-CA87-0E09-B413261AF16D}"/>
              </a:ext>
            </a:extLst>
          </p:cNvPr>
          <p:cNvSpPr/>
          <p:nvPr/>
        </p:nvSpPr>
        <p:spPr>
          <a:xfrm>
            <a:off x="436547" y="3437487"/>
            <a:ext cx="4517341" cy="923330"/>
          </a:xfrm>
          <a:prstGeom prst="rect">
            <a:avLst/>
          </a:prstGeom>
          <a:solidFill>
            <a:srgbClr val="FDEDF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28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16" grpId="0"/>
      <p:bldP spid="123" grpId="0" animBg="1"/>
      <p:bldP spid="24" grpId="0"/>
      <p:bldP spid="26" grpId="0" animBg="1"/>
      <p:bldP spid="41" grpId="0" animBg="1"/>
      <p:bldP spid="1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F3CEF-55E8-54DF-F8DA-1355A6F50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3B1BD0-E100-7592-2E25-587A6C77B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79484"/>
            <a:ext cx="9143999" cy="5197479"/>
          </a:xfrm>
        </p:spPr>
        <p:txBody>
          <a:bodyPr>
            <a:normAutofit/>
          </a:bodyPr>
          <a:lstStyle/>
          <a:p>
            <a:r>
              <a:rPr lang="tr-TR" sz="2400" b="1" spc="-10" dirty="0" err="1">
                <a:latin typeface="+mj-lt"/>
              </a:rPr>
              <a:t>Count-Min</a:t>
            </a:r>
            <a:r>
              <a:rPr lang="tr-TR" sz="2400" b="1" spc="-10" dirty="0">
                <a:latin typeface="+mj-lt"/>
              </a:rPr>
              <a:t> </a:t>
            </a:r>
            <a:r>
              <a:rPr lang="tr-TR" sz="2400" b="1" spc="-10" dirty="0" err="1">
                <a:latin typeface="+mj-lt"/>
              </a:rPr>
              <a:t>Sketch</a:t>
            </a:r>
            <a:r>
              <a:rPr lang="tr-TR" sz="2400" b="1" spc="-10" dirty="0">
                <a:latin typeface="+mj-lt"/>
              </a:rPr>
              <a:t>: </a:t>
            </a:r>
            <a:r>
              <a:rPr lang="en-US" sz="2400" spc="-10" dirty="0">
                <a:latin typeface="+mj-lt"/>
              </a:rPr>
              <a:t>A hash-based frequent item counting technique</a:t>
            </a:r>
          </a:p>
          <a:p>
            <a:pPr lvl="1"/>
            <a:endParaRPr lang="tr-TR" sz="2000" dirty="0">
              <a:latin typeface="+mj-lt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F53D4A7-739C-6AB1-C37D-E612D7C5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868759"/>
          </a:xfrm>
        </p:spPr>
        <p:txBody>
          <a:bodyPr/>
          <a:lstStyle/>
          <a:p>
            <a:r>
              <a:rPr lang="tr-TR" dirty="0"/>
              <a:t>Counter </a:t>
            </a:r>
            <a:r>
              <a:rPr lang="tr-TR" dirty="0" err="1"/>
              <a:t>Table</a:t>
            </a:r>
            <a:r>
              <a:rPr lang="en-US" dirty="0"/>
              <a:t> (CT)</a:t>
            </a:r>
            <a:r>
              <a:rPr lang="tr-TR" dirty="0"/>
              <a:t>:</a:t>
            </a:r>
            <a:br>
              <a:rPr lang="tr-TR" dirty="0"/>
            </a:br>
            <a:r>
              <a:rPr lang="en-US" sz="2800" dirty="0"/>
              <a:t>Count-Min-</a:t>
            </a:r>
            <a:r>
              <a:rPr lang="en-US" sz="2800" dirty="0" err="1"/>
              <a:t>Sketc</a:t>
            </a:r>
            <a:r>
              <a:rPr lang="tr-TR" sz="2800" dirty="0"/>
              <a:t>h-</a:t>
            </a:r>
            <a:r>
              <a:rPr lang="tr-TR" sz="2800" dirty="0" err="1"/>
              <a:t>based</a:t>
            </a:r>
            <a:r>
              <a:rPr lang="tr-TR" sz="2800" dirty="0"/>
              <a:t> </a:t>
            </a:r>
            <a:r>
              <a:rPr lang="tr-TR" sz="2800" dirty="0" err="1"/>
              <a:t>Row</a:t>
            </a:r>
            <a:r>
              <a:rPr lang="tr-TR" sz="2800" dirty="0"/>
              <a:t> </a:t>
            </a:r>
            <a:r>
              <a:rPr lang="tr-TR" sz="2800" dirty="0" err="1"/>
              <a:t>Tracking</a:t>
            </a:r>
            <a:endParaRPr lang="tr-TR" sz="28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2F01D4D-7A37-FE5F-EA5E-7BC021D5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3BE805F-70B9-7ADC-C5E4-00442CE0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117</a:t>
            </a:fld>
            <a:endParaRPr lang="tr-TR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5A9134D7-E596-CC0F-28B2-242E35B633AA}"/>
              </a:ext>
            </a:extLst>
          </p:cNvPr>
          <p:cNvSpPr/>
          <p:nvPr/>
        </p:nvSpPr>
        <p:spPr>
          <a:xfrm>
            <a:off x="3074894" y="1650542"/>
            <a:ext cx="5748027" cy="3220528"/>
          </a:xfrm>
          <a:prstGeom prst="roundRect">
            <a:avLst>
              <a:gd name="adj" fmla="val 9522"/>
            </a:avLst>
          </a:prstGeom>
          <a:solidFill>
            <a:srgbClr val="FFEBCD"/>
          </a:solidFill>
          <a:ln w="38100">
            <a:solidFill>
              <a:srgbClr val="FFA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/>
          <a:lstStyle/>
          <a:p>
            <a:pPr algn="ctr"/>
            <a:r>
              <a:rPr lang="tr-TR" sz="2400" b="1" dirty="0">
                <a:solidFill>
                  <a:srgbClr val="E28700"/>
                </a:solidFill>
              </a:rPr>
              <a:t>Counter </a:t>
            </a:r>
            <a:r>
              <a:rPr lang="tr-TR" sz="2400" b="1" dirty="0" err="1">
                <a:solidFill>
                  <a:srgbClr val="E28700"/>
                </a:solidFill>
              </a:rPr>
              <a:t>Table</a:t>
            </a:r>
            <a:endParaRPr lang="tr-TR" sz="2400" b="1" dirty="0">
              <a:solidFill>
                <a:srgbClr val="E28700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2E4127D-573F-3142-A42F-6DC8D36E2FF0}"/>
              </a:ext>
            </a:extLst>
          </p:cNvPr>
          <p:cNvSpPr txBox="1"/>
          <p:nvPr/>
        </p:nvSpPr>
        <p:spPr>
          <a:xfrm>
            <a:off x="3146191" y="1676741"/>
            <a:ext cx="2456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Hash Function</a:t>
            </a:r>
            <a:r>
              <a:rPr lang="tr-TR" sz="2000" i="1" dirty="0"/>
              <a:t>s</a:t>
            </a:r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700AD27E-18E4-3924-90EA-A126E1F201BD}"/>
              </a:ext>
            </a:extLst>
          </p:cNvPr>
          <p:cNvGraphicFramePr>
            <a:graphicFrameLocks noGrp="1"/>
          </p:cNvGraphicFramePr>
          <p:nvPr/>
        </p:nvGraphicFramePr>
        <p:xfrm>
          <a:off x="5648706" y="2249350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sp>
        <p:nvSpPr>
          <p:cNvPr id="12" name="Dikdörtgen 11">
            <a:extLst>
              <a:ext uri="{FF2B5EF4-FFF2-40B4-BE49-F238E27FC236}">
                <a16:creationId xmlns:a16="http://schemas.microsoft.com/office/drawing/2014/main" id="{5A2E30C0-AB1C-D49D-4DE2-0F6C54DA6BCD}"/>
              </a:ext>
            </a:extLst>
          </p:cNvPr>
          <p:cNvSpPr/>
          <p:nvPr/>
        </p:nvSpPr>
        <p:spPr>
          <a:xfrm>
            <a:off x="5656512" y="2254424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D274661A-A00C-E416-124A-938447F14F32}"/>
              </a:ext>
            </a:extLst>
          </p:cNvPr>
          <p:cNvSpPr/>
          <p:nvPr/>
        </p:nvSpPr>
        <p:spPr>
          <a:xfrm>
            <a:off x="7883514" y="2241954"/>
            <a:ext cx="563421" cy="520299"/>
          </a:xfrm>
          <a:prstGeom prst="rect">
            <a:avLst/>
          </a:prstGeom>
          <a:solidFill>
            <a:srgbClr val="FFAE3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ED2E640B-4D71-986D-7751-6C68983433BF}"/>
              </a:ext>
            </a:extLst>
          </p:cNvPr>
          <p:cNvSpPr/>
          <p:nvPr/>
        </p:nvSpPr>
        <p:spPr>
          <a:xfrm>
            <a:off x="5656379" y="2251096"/>
            <a:ext cx="550719" cy="508570"/>
          </a:xfrm>
          <a:prstGeom prst="rect">
            <a:avLst/>
          </a:prstGeom>
          <a:gradFill flip="none" rotWithShape="1">
            <a:gsLst>
              <a:gs pos="0">
                <a:srgbClr val="FF5F25"/>
              </a:gs>
              <a:gs pos="50000">
                <a:srgbClr val="FF5F25"/>
              </a:gs>
              <a:gs pos="50000">
                <a:srgbClr val="316CE3"/>
              </a:gs>
              <a:gs pos="100000">
                <a:srgbClr val="316CE3"/>
              </a:gs>
            </a:gsLst>
            <a:lin ang="27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CE0B7ABC-875A-8AAE-D628-92696B550603}"/>
              </a:ext>
            </a:extLst>
          </p:cNvPr>
          <p:cNvGrpSpPr/>
          <p:nvPr/>
        </p:nvGrpSpPr>
        <p:grpSpPr>
          <a:xfrm>
            <a:off x="5804425" y="1893010"/>
            <a:ext cx="2501232" cy="369332"/>
            <a:chOff x="4522154" y="1572784"/>
            <a:chExt cx="2501232" cy="369332"/>
          </a:xfrm>
        </p:grpSpPr>
        <p:sp>
          <p:nvSpPr>
            <p:cNvPr id="24" name="Metin kutusu 23">
              <a:extLst>
                <a:ext uri="{FF2B5EF4-FFF2-40B4-BE49-F238E27FC236}">
                  <a16:creationId xmlns:a16="http://schemas.microsoft.com/office/drawing/2014/main" id="{31661ECA-ECB9-24D5-482E-309652A4B4AC}"/>
                </a:ext>
              </a:extLst>
            </p:cNvPr>
            <p:cNvSpPr txBox="1"/>
            <p:nvPr/>
          </p:nvSpPr>
          <p:spPr>
            <a:xfrm>
              <a:off x="4522154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  <a:endParaRPr lang="tr-TR" dirty="0"/>
            </a:p>
          </p:txBody>
        </p:sp>
        <p:sp>
          <p:nvSpPr>
            <p:cNvPr id="25" name="Metin kutusu 24">
              <a:extLst>
                <a:ext uri="{FF2B5EF4-FFF2-40B4-BE49-F238E27FC236}">
                  <a16:creationId xmlns:a16="http://schemas.microsoft.com/office/drawing/2014/main" id="{DE5FA064-29F8-8C17-907C-904F0B2C3D28}"/>
                </a:ext>
              </a:extLst>
            </p:cNvPr>
            <p:cNvSpPr txBox="1"/>
            <p:nvPr/>
          </p:nvSpPr>
          <p:spPr>
            <a:xfrm>
              <a:off x="5084467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tr-TR" dirty="0"/>
            </a:p>
          </p:txBody>
        </p:sp>
        <p:sp>
          <p:nvSpPr>
            <p:cNvPr id="26" name="Metin kutusu 25">
              <a:extLst>
                <a:ext uri="{FF2B5EF4-FFF2-40B4-BE49-F238E27FC236}">
                  <a16:creationId xmlns:a16="http://schemas.microsoft.com/office/drawing/2014/main" id="{CAF10128-5629-AB6C-D694-F39E3C2AD026}"/>
                </a:ext>
              </a:extLst>
            </p:cNvPr>
            <p:cNvSpPr txBox="1"/>
            <p:nvPr/>
          </p:nvSpPr>
          <p:spPr>
            <a:xfrm>
              <a:off x="5646780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endParaRPr lang="tr-TR" dirty="0"/>
            </a:p>
          </p:txBody>
        </p:sp>
        <p:sp>
          <p:nvSpPr>
            <p:cNvPr id="27" name="Metin kutusu 26">
              <a:extLst>
                <a:ext uri="{FF2B5EF4-FFF2-40B4-BE49-F238E27FC236}">
                  <a16:creationId xmlns:a16="http://schemas.microsoft.com/office/drawing/2014/main" id="{585B76AB-5C87-4688-1FDC-AC9FCB4D9872}"/>
                </a:ext>
              </a:extLst>
            </p:cNvPr>
            <p:cNvSpPr txBox="1"/>
            <p:nvPr/>
          </p:nvSpPr>
          <p:spPr>
            <a:xfrm>
              <a:off x="6209093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  <a:endParaRPr lang="tr-TR" dirty="0"/>
            </a:p>
          </p:txBody>
        </p:sp>
        <p:sp>
          <p:nvSpPr>
            <p:cNvPr id="28" name="Metin kutusu 27">
              <a:extLst>
                <a:ext uri="{FF2B5EF4-FFF2-40B4-BE49-F238E27FC236}">
                  <a16:creationId xmlns:a16="http://schemas.microsoft.com/office/drawing/2014/main" id="{9F8F0205-7A55-3ACA-3BF8-04E64FD197F3}"/>
                </a:ext>
              </a:extLst>
            </p:cNvPr>
            <p:cNvSpPr txBox="1"/>
            <p:nvPr/>
          </p:nvSpPr>
          <p:spPr>
            <a:xfrm>
              <a:off x="6771406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endParaRPr lang="tr-TR" dirty="0"/>
            </a:p>
          </p:txBody>
        </p:sp>
      </p:grpSp>
      <p:sp>
        <p:nvSpPr>
          <p:cNvPr id="15" name="Dikdörtgen 14">
            <a:extLst>
              <a:ext uri="{FF2B5EF4-FFF2-40B4-BE49-F238E27FC236}">
                <a16:creationId xmlns:a16="http://schemas.microsoft.com/office/drawing/2014/main" id="{BCDE6C92-1EB0-F587-A470-5CDB1184F5FD}"/>
              </a:ext>
            </a:extLst>
          </p:cNvPr>
          <p:cNvSpPr/>
          <p:nvPr/>
        </p:nvSpPr>
        <p:spPr>
          <a:xfrm>
            <a:off x="1027867" y="2109182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76BD47F-D272-670C-6EFD-0EA2235489A1}"/>
              </a:ext>
            </a:extLst>
          </p:cNvPr>
          <p:cNvSpPr txBox="1"/>
          <p:nvPr/>
        </p:nvSpPr>
        <p:spPr>
          <a:xfrm>
            <a:off x="6491004" y="1645877"/>
            <a:ext cx="1120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i="1" dirty="0" err="1"/>
              <a:t>Counters</a:t>
            </a:r>
            <a:endParaRPr lang="tr-TR" sz="2000" i="1" dirty="0"/>
          </a:p>
        </p:txBody>
      </p:sp>
      <p:sp>
        <p:nvSpPr>
          <p:cNvPr id="51" name="Dikdörtgen 50">
            <a:extLst>
              <a:ext uri="{FF2B5EF4-FFF2-40B4-BE49-F238E27FC236}">
                <a16:creationId xmlns:a16="http://schemas.microsoft.com/office/drawing/2014/main" id="{43B7B72F-197A-B2B0-0DF5-F7D6C8EB357B}"/>
              </a:ext>
            </a:extLst>
          </p:cNvPr>
          <p:cNvSpPr/>
          <p:nvPr/>
        </p:nvSpPr>
        <p:spPr>
          <a:xfrm>
            <a:off x="3666565" y="2076852"/>
            <a:ext cx="1385285" cy="12612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H</a:t>
            </a:r>
            <a:r>
              <a:rPr lang="en-US" b="1" baseline="-25000" dirty="0">
                <a:solidFill>
                  <a:schemeClr val="tx1"/>
                </a:solidFill>
              </a:rPr>
              <a:t>1</a:t>
            </a:r>
            <a:endParaRPr lang="tr-TR" b="1" dirty="0">
              <a:solidFill>
                <a:schemeClr val="tx1"/>
              </a:solidFill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CD813BD8-FC9B-FABC-A290-E2FCF6498D8D}"/>
              </a:ext>
            </a:extLst>
          </p:cNvPr>
          <p:cNvSpPr txBox="1"/>
          <p:nvPr/>
        </p:nvSpPr>
        <p:spPr>
          <a:xfrm>
            <a:off x="3773996" y="2311173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</a:t>
            </a:r>
            <a:r>
              <a:rPr lang="en-US" baseline="-25000" dirty="0"/>
              <a:t>1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23F00"/>
                </a:solidFill>
              </a:rPr>
              <a:t>A</a:t>
            </a:r>
            <a:r>
              <a:rPr lang="en-US" sz="1800" dirty="0"/>
              <a:t>) </a:t>
            </a:r>
            <a:r>
              <a:rPr lang="tr-TR" sz="1800" dirty="0"/>
              <a:t>→</a:t>
            </a:r>
            <a:r>
              <a:rPr lang="en-US" sz="1800" dirty="0"/>
              <a:t> 0</a:t>
            </a:r>
            <a:endParaRPr lang="tr-TR" sz="1800" baseline="-25000" dirty="0"/>
          </a:p>
        </p:txBody>
      </p: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0498D603-0722-724D-022D-BD3AF0279739}"/>
              </a:ext>
            </a:extLst>
          </p:cNvPr>
          <p:cNvSpPr txBox="1"/>
          <p:nvPr/>
        </p:nvSpPr>
        <p:spPr>
          <a:xfrm>
            <a:off x="3778004" y="260328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</a:t>
            </a:r>
            <a:r>
              <a:rPr lang="en-US" baseline="-25000" dirty="0"/>
              <a:t>1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AE3C"/>
                </a:solidFill>
              </a:rPr>
              <a:t>B</a:t>
            </a:r>
            <a:r>
              <a:rPr lang="en-US" sz="1800" dirty="0"/>
              <a:t>) </a:t>
            </a:r>
            <a:r>
              <a:rPr lang="tr-TR" sz="1800" dirty="0"/>
              <a:t>→</a:t>
            </a:r>
            <a:r>
              <a:rPr lang="en-US" sz="1800" dirty="0"/>
              <a:t> 4</a:t>
            </a:r>
            <a:endParaRPr lang="tr-TR" dirty="0"/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F16F7F40-88D1-D2A9-A9D9-A78A054A082E}"/>
              </a:ext>
            </a:extLst>
          </p:cNvPr>
          <p:cNvSpPr txBox="1"/>
          <p:nvPr/>
        </p:nvSpPr>
        <p:spPr>
          <a:xfrm>
            <a:off x="3795379" y="289540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</a:t>
            </a:r>
            <a:r>
              <a:rPr lang="en-US" baseline="-25000" dirty="0"/>
              <a:t>1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316CE3"/>
                </a:solidFill>
              </a:rPr>
              <a:t>C</a:t>
            </a:r>
            <a:r>
              <a:rPr lang="en-US" sz="1800" dirty="0"/>
              <a:t>) </a:t>
            </a:r>
            <a:r>
              <a:rPr lang="tr-TR" sz="1800" dirty="0"/>
              <a:t>→</a:t>
            </a:r>
            <a:r>
              <a:rPr lang="en-US" sz="1800" dirty="0"/>
              <a:t> 0</a:t>
            </a:r>
            <a:endParaRPr lang="tr-TR" sz="1800" baseline="-25000" dirty="0"/>
          </a:p>
        </p:txBody>
      </p:sp>
      <p:cxnSp>
        <p:nvCxnSpPr>
          <p:cNvPr id="41" name="Düz Bağlayıcı 40">
            <a:extLst>
              <a:ext uri="{FF2B5EF4-FFF2-40B4-BE49-F238E27FC236}">
                <a16:creationId xmlns:a16="http://schemas.microsoft.com/office/drawing/2014/main" id="{7F37C633-B6CE-7ADF-EE91-51DF5AAA5435}"/>
              </a:ext>
            </a:extLst>
          </p:cNvPr>
          <p:cNvCxnSpPr/>
          <p:nvPr/>
        </p:nvCxnSpPr>
        <p:spPr>
          <a:xfrm>
            <a:off x="5505765" y="1964396"/>
            <a:ext cx="0" cy="199737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464324D2-5CBC-BA03-54A5-EBB34280E9FE}"/>
              </a:ext>
            </a:extLst>
          </p:cNvPr>
          <p:cNvSpPr txBox="1"/>
          <p:nvPr/>
        </p:nvSpPr>
        <p:spPr>
          <a:xfrm>
            <a:off x="5671098" y="2239050"/>
            <a:ext cx="563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1</a:t>
            </a:r>
          </a:p>
        </p:txBody>
      </p:sp>
      <p:sp>
        <p:nvSpPr>
          <p:cNvPr id="43" name="Dikdörtgen 42">
            <a:extLst>
              <a:ext uri="{FF2B5EF4-FFF2-40B4-BE49-F238E27FC236}">
                <a16:creationId xmlns:a16="http://schemas.microsoft.com/office/drawing/2014/main" id="{8386ADC9-1D6C-10D6-2AC5-CE965F03AF09}"/>
              </a:ext>
            </a:extLst>
          </p:cNvPr>
          <p:cNvSpPr/>
          <p:nvPr/>
        </p:nvSpPr>
        <p:spPr>
          <a:xfrm>
            <a:off x="1027867" y="2503902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79583E8C-D333-A5D8-A183-20DFC6CFFE60}"/>
              </a:ext>
            </a:extLst>
          </p:cNvPr>
          <p:cNvSpPr txBox="1"/>
          <p:nvPr/>
        </p:nvSpPr>
        <p:spPr>
          <a:xfrm>
            <a:off x="5657169" y="2241449"/>
            <a:ext cx="563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2</a:t>
            </a:r>
          </a:p>
        </p:txBody>
      </p:sp>
      <p:sp>
        <p:nvSpPr>
          <p:cNvPr id="46" name="Dikdörtgen 45">
            <a:extLst>
              <a:ext uri="{FF2B5EF4-FFF2-40B4-BE49-F238E27FC236}">
                <a16:creationId xmlns:a16="http://schemas.microsoft.com/office/drawing/2014/main" id="{04247AE7-18B1-F59E-E2E4-479CADBE41C1}"/>
              </a:ext>
            </a:extLst>
          </p:cNvPr>
          <p:cNvSpPr/>
          <p:nvPr/>
        </p:nvSpPr>
        <p:spPr>
          <a:xfrm>
            <a:off x="1027867" y="2898622"/>
            <a:ext cx="1182710" cy="343966"/>
          </a:xfrm>
          <a:prstGeom prst="rect">
            <a:avLst/>
          </a:prstGeom>
          <a:solidFill>
            <a:srgbClr val="E28700"/>
          </a:solidFill>
          <a:ln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B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AE95170D-3090-D3E8-DDF5-2068F70EB739}"/>
              </a:ext>
            </a:extLst>
          </p:cNvPr>
          <p:cNvSpPr txBox="1"/>
          <p:nvPr/>
        </p:nvSpPr>
        <p:spPr>
          <a:xfrm>
            <a:off x="7884278" y="2247108"/>
            <a:ext cx="563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1</a:t>
            </a:r>
          </a:p>
        </p:txBody>
      </p:sp>
      <p:sp>
        <p:nvSpPr>
          <p:cNvPr id="48" name="Dikdörtgen 47">
            <a:extLst>
              <a:ext uri="{FF2B5EF4-FFF2-40B4-BE49-F238E27FC236}">
                <a16:creationId xmlns:a16="http://schemas.microsoft.com/office/drawing/2014/main" id="{D326788C-C270-44F3-7121-519339CB17C3}"/>
              </a:ext>
            </a:extLst>
          </p:cNvPr>
          <p:cNvSpPr/>
          <p:nvPr/>
        </p:nvSpPr>
        <p:spPr>
          <a:xfrm>
            <a:off x="1027867" y="3293343"/>
            <a:ext cx="1182710" cy="343966"/>
          </a:xfrm>
          <a:prstGeom prst="rect">
            <a:avLst/>
          </a:prstGeom>
          <a:solidFill>
            <a:srgbClr val="316CE3"/>
          </a:solidFill>
          <a:ln>
            <a:solidFill>
              <a:srgbClr val="316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C</a:t>
            </a:r>
          </a:p>
        </p:txBody>
      </p:sp>
      <p:sp>
        <p:nvSpPr>
          <p:cNvPr id="49" name="Metin kutusu 48">
            <a:extLst>
              <a:ext uri="{FF2B5EF4-FFF2-40B4-BE49-F238E27FC236}">
                <a16:creationId xmlns:a16="http://schemas.microsoft.com/office/drawing/2014/main" id="{019AAC92-D06E-48AA-DF58-38C61889792C}"/>
              </a:ext>
            </a:extLst>
          </p:cNvPr>
          <p:cNvSpPr txBox="1"/>
          <p:nvPr/>
        </p:nvSpPr>
        <p:spPr>
          <a:xfrm>
            <a:off x="5656274" y="2233925"/>
            <a:ext cx="563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3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84CF31E-EC7E-1294-11A7-F06704FF01B9}"/>
              </a:ext>
            </a:extLst>
          </p:cNvPr>
          <p:cNvSpPr txBox="1"/>
          <p:nvPr/>
        </p:nvSpPr>
        <p:spPr>
          <a:xfrm>
            <a:off x="391172" y="1650542"/>
            <a:ext cx="2456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Action Timeline</a:t>
            </a:r>
            <a:endParaRPr lang="tr-TR" sz="2000" i="1" dirty="0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2A2F424E-EF4B-B576-19CB-330005AB97BA}"/>
              </a:ext>
            </a:extLst>
          </p:cNvPr>
          <p:cNvGrpSpPr/>
          <p:nvPr/>
        </p:nvGrpSpPr>
        <p:grpSpPr>
          <a:xfrm>
            <a:off x="3370226" y="2756076"/>
            <a:ext cx="2489105" cy="1340823"/>
            <a:chOff x="3370226" y="2846496"/>
            <a:chExt cx="2489105" cy="1340823"/>
          </a:xfrm>
        </p:grpSpPr>
        <p:sp>
          <p:nvSpPr>
            <p:cNvPr id="32" name="Serbest Form: Şekil 31">
              <a:extLst>
                <a:ext uri="{FF2B5EF4-FFF2-40B4-BE49-F238E27FC236}">
                  <a16:creationId xmlns:a16="http://schemas.microsoft.com/office/drawing/2014/main" id="{A2092CF5-F7E1-F012-8C53-C6C20B61587F}"/>
                </a:ext>
              </a:extLst>
            </p:cNvPr>
            <p:cNvSpPr/>
            <p:nvPr/>
          </p:nvSpPr>
          <p:spPr>
            <a:xfrm>
              <a:off x="5420520" y="2846496"/>
              <a:ext cx="438811" cy="831463"/>
            </a:xfrm>
            <a:custGeom>
              <a:avLst/>
              <a:gdLst>
                <a:gd name="connsiteX0" fmla="*/ 419100 w 438811"/>
                <a:gd name="connsiteY0" fmla="*/ 0 h 438150"/>
                <a:gd name="connsiteX1" fmla="*/ 390525 w 438811"/>
                <a:gd name="connsiteY1" fmla="*/ 257175 h 438150"/>
                <a:gd name="connsiteX2" fmla="*/ 0 w 438811"/>
                <a:gd name="connsiteY2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8811" h="438150">
                  <a:moveTo>
                    <a:pt x="419100" y="0"/>
                  </a:moveTo>
                  <a:cubicBezTo>
                    <a:pt x="439737" y="92075"/>
                    <a:pt x="460375" y="184150"/>
                    <a:pt x="390525" y="257175"/>
                  </a:cubicBezTo>
                  <a:cubicBezTo>
                    <a:pt x="320675" y="330200"/>
                    <a:pt x="160337" y="384175"/>
                    <a:pt x="0" y="43815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grpSp>
          <p:nvGrpSpPr>
            <p:cNvPr id="29" name="Grup 28">
              <a:extLst>
                <a:ext uri="{FF2B5EF4-FFF2-40B4-BE49-F238E27FC236}">
                  <a16:creationId xmlns:a16="http://schemas.microsoft.com/office/drawing/2014/main" id="{2FFAFDEE-0313-99BC-EAB9-D09690365015}"/>
                </a:ext>
              </a:extLst>
            </p:cNvPr>
            <p:cNvGrpSpPr/>
            <p:nvPr/>
          </p:nvGrpSpPr>
          <p:grpSpPr>
            <a:xfrm>
              <a:off x="3370226" y="3441971"/>
              <a:ext cx="1986868" cy="745348"/>
              <a:chOff x="4464050" y="3984381"/>
              <a:chExt cx="1965330" cy="745348"/>
            </a:xfrm>
          </p:grpSpPr>
          <p:sp>
            <p:nvSpPr>
              <p:cNvPr id="30" name="Dikdörtgen: Köşeleri Yuvarlatılmış 29">
                <a:extLst>
                  <a:ext uri="{FF2B5EF4-FFF2-40B4-BE49-F238E27FC236}">
                    <a16:creationId xmlns:a16="http://schemas.microsoft.com/office/drawing/2014/main" id="{2FCAB2A3-2AB5-FAD4-22EB-DBD6C2C3663B}"/>
                  </a:ext>
                </a:extLst>
              </p:cNvPr>
              <p:cNvSpPr/>
              <p:nvPr/>
            </p:nvSpPr>
            <p:spPr>
              <a:xfrm>
                <a:off x="4464050" y="4024517"/>
                <a:ext cx="1965329" cy="7052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8" name="Metin kutusu 37">
                <a:extLst>
                  <a:ext uri="{FF2B5EF4-FFF2-40B4-BE49-F238E27FC236}">
                    <a16:creationId xmlns:a16="http://schemas.microsoft.com/office/drawing/2014/main" id="{4C93A660-8325-A334-AE63-DE6FB0FDDC75}"/>
                  </a:ext>
                </a:extLst>
              </p:cNvPr>
              <p:cNvSpPr txBox="1"/>
              <p:nvPr/>
            </p:nvSpPr>
            <p:spPr>
              <a:xfrm>
                <a:off x="4637580" y="3984381"/>
                <a:ext cx="1791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COUNTER COLLISION</a:t>
                </a:r>
              </a:p>
            </p:txBody>
          </p:sp>
          <p:pic>
            <p:nvPicPr>
              <p:cNvPr id="36" name="Grafik 35" descr="Uyarı düz dolguyla">
                <a:extLst>
                  <a:ext uri="{FF2B5EF4-FFF2-40B4-BE49-F238E27FC236}">
                    <a16:creationId xmlns:a16="http://schemas.microsoft.com/office/drawing/2014/main" id="{FF8C4BD8-222B-3C53-E739-BECE459DB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15785" y="4146425"/>
                <a:ext cx="411645" cy="411645"/>
              </a:xfrm>
              <a:prstGeom prst="rect">
                <a:avLst/>
              </a:prstGeom>
            </p:spPr>
          </p:pic>
        </p:grpSp>
      </p:grpSp>
      <p:sp>
        <p:nvSpPr>
          <p:cNvPr id="60" name="Metin kutusu 59">
            <a:extLst>
              <a:ext uri="{FF2B5EF4-FFF2-40B4-BE49-F238E27FC236}">
                <a16:creationId xmlns:a16="http://schemas.microsoft.com/office/drawing/2014/main" id="{8D26E295-CEF3-C209-81A6-E60A4FBCBAA2}"/>
              </a:ext>
            </a:extLst>
          </p:cNvPr>
          <p:cNvSpPr txBox="1"/>
          <p:nvPr/>
        </p:nvSpPr>
        <p:spPr>
          <a:xfrm>
            <a:off x="3370226" y="4059723"/>
            <a:ext cx="213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causes overestimation</a:t>
            </a:r>
            <a:endParaRPr lang="tr-TR" sz="1600" dirty="0"/>
          </a:p>
        </p:txBody>
      </p:sp>
      <p:grpSp>
        <p:nvGrpSpPr>
          <p:cNvPr id="33" name="Grup 32">
            <a:extLst>
              <a:ext uri="{FF2B5EF4-FFF2-40B4-BE49-F238E27FC236}">
                <a16:creationId xmlns:a16="http://schemas.microsoft.com/office/drawing/2014/main" id="{729AB761-872D-BCA0-9253-5A490567B82E}"/>
              </a:ext>
            </a:extLst>
          </p:cNvPr>
          <p:cNvGrpSpPr/>
          <p:nvPr/>
        </p:nvGrpSpPr>
        <p:grpSpPr>
          <a:xfrm>
            <a:off x="333020" y="3750018"/>
            <a:ext cx="2572405" cy="609812"/>
            <a:chOff x="321079" y="3851159"/>
            <a:chExt cx="2572405" cy="609812"/>
          </a:xfrm>
        </p:grpSpPr>
        <p:sp>
          <p:nvSpPr>
            <p:cNvPr id="50" name="Dikdörtgen: Köşeleri Yuvarlatılmış 49">
              <a:extLst>
                <a:ext uri="{FF2B5EF4-FFF2-40B4-BE49-F238E27FC236}">
                  <a16:creationId xmlns:a16="http://schemas.microsoft.com/office/drawing/2014/main" id="{DD49C424-4927-03E0-8ED9-3A05565FE97A}"/>
                </a:ext>
              </a:extLst>
            </p:cNvPr>
            <p:cNvSpPr/>
            <p:nvPr/>
          </p:nvSpPr>
          <p:spPr>
            <a:xfrm>
              <a:off x="321079" y="3975515"/>
              <a:ext cx="2572405" cy="4854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5" name="Metin kutusu 64">
              <a:extLst>
                <a:ext uri="{FF2B5EF4-FFF2-40B4-BE49-F238E27FC236}">
                  <a16:creationId xmlns:a16="http://schemas.microsoft.com/office/drawing/2014/main" id="{9153827E-C68C-77DB-B8B9-F81BF6D52B2D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ACT_Count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23F00"/>
                  </a:solidFill>
                </a:rPr>
                <a:t>A</a:t>
              </a:r>
              <a:r>
                <a:rPr lang="en-US" dirty="0"/>
                <a:t>) = 3 </a:t>
              </a:r>
              <a:endParaRPr lang="tr-TR" dirty="0"/>
            </a:p>
          </p:txBody>
        </p:sp>
        <p:sp>
          <p:nvSpPr>
            <p:cNvPr id="66" name="Dikdörtgen: Köşeleri Yuvarlatılmış 65">
              <a:extLst>
                <a:ext uri="{FF2B5EF4-FFF2-40B4-BE49-F238E27FC236}">
                  <a16:creationId xmlns:a16="http://schemas.microsoft.com/office/drawing/2014/main" id="{AEADBFD6-2CA1-BBE4-844F-2AA55485BFDA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ESTIMATION</a:t>
              </a:r>
              <a:endParaRPr lang="tr-TR" dirty="0"/>
            </a:p>
          </p:txBody>
        </p:sp>
      </p:grpSp>
      <p:sp>
        <p:nvSpPr>
          <p:cNvPr id="71" name="Dikdörtgen: Köşeleri Yuvarlatılmış 70">
            <a:extLst>
              <a:ext uri="{FF2B5EF4-FFF2-40B4-BE49-F238E27FC236}">
                <a16:creationId xmlns:a16="http://schemas.microsoft.com/office/drawing/2014/main" id="{5A555B0E-1806-653E-BB2B-5F8895421A17}"/>
              </a:ext>
            </a:extLst>
          </p:cNvPr>
          <p:cNvSpPr/>
          <p:nvPr/>
        </p:nvSpPr>
        <p:spPr>
          <a:xfrm>
            <a:off x="273475" y="4501736"/>
            <a:ext cx="2691494" cy="3693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Actual </a:t>
            </a:r>
            <a:r>
              <a:rPr lang="en-US" b="1" dirty="0" err="1">
                <a:solidFill>
                  <a:schemeClr val="tx1"/>
                </a:solidFill>
              </a:rPr>
              <a:t>ACT_Count</a:t>
            </a:r>
            <a:r>
              <a:rPr lang="en-US" b="1" dirty="0">
                <a:solidFill>
                  <a:schemeClr val="tx1"/>
                </a:solidFill>
              </a:rPr>
              <a:t>(A) </a:t>
            </a:r>
            <a:r>
              <a:rPr lang="en-US" dirty="0">
                <a:solidFill>
                  <a:schemeClr val="tx1"/>
                </a:solidFill>
              </a:rPr>
              <a:t>= 2</a:t>
            </a:r>
            <a:endParaRPr lang="tr-T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0" animBg="1"/>
      <p:bldP spid="18" grpId="0" animBg="1"/>
      <p:bldP spid="18" grpId="1" animBg="1"/>
      <p:bldP spid="15" grpId="0" animBg="1"/>
      <p:bldP spid="23" grpId="0"/>
      <p:bldP spid="37" grpId="0"/>
      <p:bldP spid="39" grpId="0"/>
      <p:bldP spid="42" grpId="0"/>
      <p:bldP spid="42" grpId="1"/>
      <p:bldP spid="43" grpId="0" animBg="1"/>
      <p:bldP spid="45" grpId="0"/>
      <p:bldP spid="45" grpId="1"/>
      <p:bldP spid="46" grpId="0" animBg="1"/>
      <p:bldP spid="47" grpId="0"/>
      <p:bldP spid="48" grpId="0" animBg="1"/>
      <p:bldP spid="49" grpId="0"/>
      <p:bldP spid="60" grpId="0"/>
      <p:bldP spid="7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AC5F-B14E-325C-3F27-04F7CE274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4E6751-343E-DDB2-F9BE-7A6505B9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79484"/>
            <a:ext cx="9143999" cy="5197479"/>
          </a:xfrm>
        </p:spPr>
        <p:txBody>
          <a:bodyPr>
            <a:normAutofit/>
          </a:bodyPr>
          <a:lstStyle/>
          <a:p>
            <a:r>
              <a:rPr lang="en-US" sz="2400" dirty="0"/>
              <a:t>To avoid overestimations, Counter Table implements </a:t>
            </a:r>
            <a:br>
              <a:rPr lang="en-US" sz="2400" dirty="0"/>
            </a:br>
            <a:r>
              <a:rPr lang="en-US" sz="2400" dirty="0">
                <a:solidFill>
                  <a:srgbClr val="00B050"/>
                </a:solidFill>
                <a:latin typeface="+mj-lt"/>
              </a:rPr>
              <a:t>multiple hash functions</a:t>
            </a:r>
            <a:endParaRPr lang="en-US" sz="2400" dirty="0">
              <a:latin typeface="+mj-lt"/>
            </a:endParaRPr>
          </a:p>
          <a:p>
            <a:pPr lvl="1"/>
            <a:endParaRPr lang="tr-TR" sz="2000" spc="-30" dirty="0">
              <a:latin typeface="+mj-lt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84DF1B8-68C0-302B-A8C2-E0649C233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868759"/>
          </a:xfrm>
        </p:spPr>
        <p:txBody>
          <a:bodyPr/>
          <a:lstStyle/>
          <a:p>
            <a:r>
              <a:rPr lang="tr-TR" dirty="0"/>
              <a:t>Counter </a:t>
            </a:r>
            <a:r>
              <a:rPr lang="tr-TR" dirty="0" err="1"/>
              <a:t>Table</a:t>
            </a:r>
            <a:r>
              <a:rPr lang="en-US" dirty="0"/>
              <a:t> (CT)</a:t>
            </a:r>
            <a:r>
              <a:rPr lang="tr-TR" dirty="0"/>
              <a:t>:</a:t>
            </a:r>
            <a:br>
              <a:rPr lang="tr-TR" dirty="0"/>
            </a:br>
            <a:r>
              <a:rPr lang="en-US" sz="2800" dirty="0"/>
              <a:t>Count-Min-</a:t>
            </a:r>
            <a:r>
              <a:rPr lang="en-US" sz="2800" dirty="0" err="1"/>
              <a:t>Sketc</a:t>
            </a:r>
            <a:r>
              <a:rPr lang="tr-TR" sz="2800" dirty="0"/>
              <a:t>h-</a:t>
            </a:r>
            <a:r>
              <a:rPr lang="tr-TR" sz="2800" dirty="0" err="1"/>
              <a:t>based</a:t>
            </a:r>
            <a:r>
              <a:rPr lang="tr-TR" sz="2800" dirty="0"/>
              <a:t> </a:t>
            </a:r>
            <a:r>
              <a:rPr lang="tr-TR" sz="2800" dirty="0" err="1"/>
              <a:t>Row</a:t>
            </a:r>
            <a:r>
              <a:rPr lang="tr-TR" sz="2800" dirty="0"/>
              <a:t> </a:t>
            </a:r>
            <a:r>
              <a:rPr lang="tr-TR" sz="2800" dirty="0" err="1"/>
              <a:t>Tracking</a:t>
            </a:r>
            <a:endParaRPr lang="tr-TR" sz="28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E63E3E-75EF-E1AE-F88C-2106AAD6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6330BF-3DE2-1984-E526-A52EDA70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118</a:t>
            </a:fld>
            <a:endParaRPr lang="tr-TR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06CADA8B-AC89-693C-B2F7-B4DDEFF7E380}"/>
              </a:ext>
            </a:extLst>
          </p:cNvPr>
          <p:cNvSpPr/>
          <p:nvPr/>
        </p:nvSpPr>
        <p:spPr>
          <a:xfrm>
            <a:off x="3074894" y="1650542"/>
            <a:ext cx="5748027" cy="3220528"/>
          </a:xfrm>
          <a:prstGeom prst="roundRect">
            <a:avLst>
              <a:gd name="adj" fmla="val 9522"/>
            </a:avLst>
          </a:prstGeom>
          <a:solidFill>
            <a:srgbClr val="FFEBCD"/>
          </a:solidFill>
          <a:ln w="38100">
            <a:solidFill>
              <a:srgbClr val="FFA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/>
          <a:lstStyle/>
          <a:p>
            <a:pPr algn="ctr"/>
            <a:r>
              <a:rPr lang="tr-TR" sz="2400" b="1" dirty="0">
                <a:solidFill>
                  <a:srgbClr val="E28700"/>
                </a:solidFill>
              </a:rPr>
              <a:t>Counter </a:t>
            </a:r>
            <a:r>
              <a:rPr lang="tr-TR" sz="2400" b="1" dirty="0" err="1">
                <a:solidFill>
                  <a:srgbClr val="E28700"/>
                </a:solidFill>
              </a:rPr>
              <a:t>Table</a:t>
            </a:r>
            <a:endParaRPr lang="tr-TR" sz="2400" b="1" dirty="0">
              <a:solidFill>
                <a:srgbClr val="E28700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EC7BC55-2566-0A71-08B3-B995DC96D96F}"/>
              </a:ext>
            </a:extLst>
          </p:cNvPr>
          <p:cNvSpPr txBox="1"/>
          <p:nvPr/>
        </p:nvSpPr>
        <p:spPr>
          <a:xfrm>
            <a:off x="3146191" y="1676741"/>
            <a:ext cx="2456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Hash Function</a:t>
            </a:r>
            <a:r>
              <a:rPr lang="tr-TR" sz="2000" i="1" dirty="0"/>
              <a:t>s</a:t>
            </a:r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F116AFBD-2336-9C7D-AFDC-A30FEC6519E8}"/>
              </a:ext>
            </a:extLst>
          </p:cNvPr>
          <p:cNvGraphicFramePr>
            <a:graphicFrameLocks noGrp="1"/>
          </p:cNvGraphicFramePr>
          <p:nvPr/>
        </p:nvGraphicFramePr>
        <p:xfrm>
          <a:off x="5648706" y="2249350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graphicFrame>
        <p:nvGraphicFramePr>
          <p:cNvPr id="8" name="Tablo 7">
            <a:extLst>
              <a:ext uri="{FF2B5EF4-FFF2-40B4-BE49-F238E27FC236}">
                <a16:creationId xmlns:a16="http://schemas.microsoft.com/office/drawing/2014/main" id="{48892540-EF08-48F3-08EA-60E1ACD710C4}"/>
              </a:ext>
            </a:extLst>
          </p:cNvPr>
          <p:cNvGraphicFramePr>
            <a:graphicFrameLocks noGrp="1"/>
          </p:cNvGraphicFramePr>
          <p:nvPr/>
        </p:nvGraphicFramePr>
        <p:xfrm>
          <a:off x="5648706" y="2768603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graphicFrame>
        <p:nvGraphicFramePr>
          <p:cNvPr id="9" name="Tablo 8">
            <a:extLst>
              <a:ext uri="{FF2B5EF4-FFF2-40B4-BE49-F238E27FC236}">
                <a16:creationId xmlns:a16="http://schemas.microsoft.com/office/drawing/2014/main" id="{611096F2-539B-36FB-81B3-50B0170F8707}"/>
              </a:ext>
            </a:extLst>
          </p:cNvPr>
          <p:cNvGraphicFramePr>
            <a:graphicFrameLocks noGrp="1"/>
          </p:cNvGraphicFramePr>
          <p:nvPr/>
        </p:nvGraphicFramePr>
        <p:xfrm>
          <a:off x="5648706" y="3287856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tr-T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sp>
        <p:nvSpPr>
          <p:cNvPr id="12" name="Dikdörtgen 11">
            <a:extLst>
              <a:ext uri="{FF2B5EF4-FFF2-40B4-BE49-F238E27FC236}">
                <a16:creationId xmlns:a16="http://schemas.microsoft.com/office/drawing/2014/main" id="{5819358F-3FBD-8120-09BC-19A897808DA0}"/>
              </a:ext>
            </a:extLst>
          </p:cNvPr>
          <p:cNvSpPr/>
          <p:nvPr/>
        </p:nvSpPr>
        <p:spPr>
          <a:xfrm>
            <a:off x="5656512" y="2254424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2F16A936-5BEE-1755-A767-CEFEE2523542}"/>
              </a:ext>
            </a:extLst>
          </p:cNvPr>
          <p:cNvSpPr/>
          <p:nvPr/>
        </p:nvSpPr>
        <p:spPr>
          <a:xfrm>
            <a:off x="6210835" y="2765720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solidFill>
                  <a:schemeClr val="tx1"/>
                </a:solidFill>
              </a:rPr>
              <a:t>2</a:t>
            </a:r>
            <a:endParaRPr lang="tr-TR" sz="2000" dirty="0">
              <a:solidFill>
                <a:schemeClr val="tx1"/>
              </a:solidFill>
            </a:endParaRP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EF81E5B9-4515-B821-D009-903E0B932496}"/>
              </a:ext>
            </a:extLst>
          </p:cNvPr>
          <p:cNvSpPr/>
          <p:nvPr/>
        </p:nvSpPr>
        <p:spPr>
          <a:xfrm>
            <a:off x="6773111" y="3285839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solidFill>
                  <a:schemeClr val="tx1"/>
                </a:solidFill>
              </a:rPr>
              <a:t>2</a:t>
            </a:r>
            <a:endParaRPr lang="tr-TR" sz="2000" dirty="0">
              <a:solidFill>
                <a:schemeClr val="tx1"/>
              </a:solidFill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61264F9E-38A9-1F26-4C6C-3DA6A56E41A8}"/>
              </a:ext>
            </a:extLst>
          </p:cNvPr>
          <p:cNvSpPr/>
          <p:nvPr/>
        </p:nvSpPr>
        <p:spPr>
          <a:xfrm>
            <a:off x="7883514" y="2241954"/>
            <a:ext cx="563421" cy="520299"/>
          </a:xfrm>
          <a:prstGeom prst="rect">
            <a:avLst/>
          </a:prstGeom>
          <a:solidFill>
            <a:srgbClr val="FFAE3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A6D65D29-C76B-32C5-05E8-9A2F28C1C140}"/>
              </a:ext>
            </a:extLst>
          </p:cNvPr>
          <p:cNvSpPr/>
          <p:nvPr/>
        </p:nvSpPr>
        <p:spPr>
          <a:xfrm>
            <a:off x="5656379" y="2251096"/>
            <a:ext cx="550719" cy="508570"/>
          </a:xfrm>
          <a:prstGeom prst="rect">
            <a:avLst/>
          </a:prstGeom>
          <a:gradFill flip="none" rotWithShape="1">
            <a:gsLst>
              <a:gs pos="0">
                <a:srgbClr val="FF5F25"/>
              </a:gs>
              <a:gs pos="50000">
                <a:srgbClr val="FF5F25"/>
              </a:gs>
              <a:gs pos="50000">
                <a:srgbClr val="316CE3"/>
              </a:gs>
              <a:gs pos="100000">
                <a:srgbClr val="316CE3"/>
              </a:gs>
            </a:gsLst>
            <a:lin ang="27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CFEB90C7-8FE3-A19D-33D2-3B86A9522C5C}"/>
              </a:ext>
            </a:extLst>
          </p:cNvPr>
          <p:cNvSpPr/>
          <p:nvPr/>
        </p:nvSpPr>
        <p:spPr>
          <a:xfrm>
            <a:off x="6775020" y="2764602"/>
            <a:ext cx="550719" cy="508570"/>
          </a:xfrm>
          <a:prstGeom prst="rect">
            <a:avLst/>
          </a:prstGeom>
          <a:solidFill>
            <a:srgbClr val="FFAE3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solidFill>
                  <a:schemeClr val="tx1"/>
                </a:solidFill>
              </a:rPr>
              <a:t>1</a:t>
            </a:r>
            <a:endParaRPr lang="tr-TR" sz="2000" dirty="0">
              <a:solidFill>
                <a:schemeClr val="tx1"/>
              </a:solidFill>
            </a:endParaRPr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D7173FED-A17F-7C7C-096A-B5CC60DE2683}"/>
              </a:ext>
            </a:extLst>
          </p:cNvPr>
          <p:cNvSpPr/>
          <p:nvPr/>
        </p:nvSpPr>
        <p:spPr>
          <a:xfrm>
            <a:off x="5655056" y="3293343"/>
            <a:ext cx="550719" cy="508570"/>
          </a:xfrm>
          <a:prstGeom prst="rect">
            <a:avLst/>
          </a:prstGeom>
          <a:solidFill>
            <a:srgbClr val="FFAE3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solidFill>
                  <a:schemeClr val="tx1"/>
                </a:solidFill>
              </a:rPr>
              <a:t>1</a:t>
            </a:r>
            <a:endParaRPr lang="tr-TR" sz="2000" dirty="0">
              <a:solidFill>
                <a:schemeClr val="tx1"/>
              </a:solidFill>
            </a:endParaRP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0251CEA6-22F2-2360-A91D-8A4E6CFA2E38}"/>
              </a:ext>
            </a:extLst>
          </p:cNvPr>
          <p:cNvSpPr/>
          <p:nvPr/>
        </p:nvSpPr>
        <p:spPr>
          <a:xfrm>
            <a:off x="7332795" y="2763686"/>
            <a:ext cx="550719" cy="508570"/>
          </a:xfrm>
          <a:prstGeom prst="rect">
            <a:avLst/>
          </a:prstGeom>
          <a:solidFill>
            <a:srgbClr val="316CE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9522DAAE-EFA3-64A9-0CB8-D127D24AD4E6}"/>
              </a:ext>
            </a:extLst>
          </p:cNvPr>
          <p:cNvSpPr/>
          <p:nvPr/>
        </p:nvSpPr>
        <p:spPr>
          <a:xfrm>
            <a:off x="7882222" y="3278576"/>
            <a:ext cx="563421" cy="520299"/>
          </a:xfrm>
          <a:prstGeom prst="rect">
            <a:avLst/>
          </a:prstGeom>
          <a:solidFill>
            <a:srgbClr val="316CE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solidFill>
                  <a:schemeClr val="tx1"/>
                </a:solidFill>
              </a:rPr>
              <a:t>1</a:t>
            </a:r>
            <a:endParaRPr lang="tr-TR" sz="2000" dirty="0">
              <a:solidFill>
                <a:schemeClr val="tx1"/>
              </a:solidFill>
            </a:endParaRPr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BFD821DE-1D51-F0CE-B1A5-840714F9BFF4}"/>
              </a:ext>
            </a:extLst>
          </p:cNvPr>
          <p:cNvGrpSpPr/>
          <p:nvPr/>
        </p:nvGrpSpPr>
        <p:grpSpPr>
          <a:xfrm>
            <a:off x="5804425" y="1893010"/>
            <a:ext cx="2501232" cy="369332"/>
            <a:chOff x="4522154" y="1572784"/>
            <a:chExt cx="2501232" cy="369332"/>
          </a:xfrm>
        </p:grpSpPr>
        <p:sp>
          <p:nvSpPr>
            <p:cNvPr id="24" name="Metin kutusu 23">
              <a:extLst>
                <a:ext uri="{FF2B5EF4-FFF2-40B4-BE49-F238E27FC236}">
                  <a16:creationId xmlns:a16="http://schemas.microsoft.com/office/drawing/2014/main" id="{21B2E1E3-DFAD-CD39-57DA-C72A7061BDE6}"/>
                </a:ext>
              </a:extLst>
            </p:cNvPr>
            <p:cNvSpPr txBox="1"/>
            <p:nvPr/>
          </p:nvSpPr>
          <p:spPr>
            <a:xfrm>
              <a:off x="4522154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  <a:endParaRPr lang="tr-TR" dirty="0"/>
            </a:p>
          </p:txBody>
        </p:sp>
        <p:sp>
          <p:nvSpPr>
            <p:cNvPr id="25" name="Metin kutusu 24">
              <a:extLst>
                <a:ext uri="{FF2B5EF4-FFF2-40B4-BE49-F238E27FC236}">
                  <a16:creationId xmlns:a16="http://schemas.microsoft.com/office/drawing/2014/main" id="{176CF679-D9D9-EBCB-F4B5-89FF035FB3B8}"/>
                </a:ext>
              </a:extLst>
            </p:cNvPr>
            <p:cNvSpPr txBox="1"/>
            <p:nvPr/>
          </p:nvSpPr>
          <p:spPr>
            <a:xfrm>
              <a:off x="5084467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tr-TR" dirty="0"/>
            </a:p>
          </p:txBody>
        </p:sp>
        <p:sp>
          <p:nvSpPr>
            <p:cNvPr id="26" name="Metin kutusu 25">
              <a:extLst>
                <a:ext uri="{FF2B5EF4-FFF2-40B4-BE49-F238E27FC236}">
                  <a16:creationId xmlns:a16="http://schemas.microsoft.com/office/drawing/2014/main" id="{246803BB-8E1A-9542-26CB-A26EC5E6D91D}"/>
                </a:ext>
              </a:extLst>
            </p:cNvPr>
            <p:cNvSpPr txBox="1"/>
            <p:nvPr/>
          </p:nvSpPr>
          <p:spPr>
            <a:xfrm>
              <a:off x="5646780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endParaRPr lang="tr-TR" dirty="0"/>
            </a:p>
          </p:txBody>
        </p:sp>
        <p:sp>
          <p:nvSpPr>
            <p:cNvPr id="27" name="Metin kutusu 26">
              <a:extLst>
                <a:ext uri="{FF2B5EF4-FFF2-40B4-BE49-F238E27FC236}">
                  <a16:creationId xmlns:a16="http://schemas.microsoft.com/office/drawing/2014/main" id="{2EC6E167-30D9-7320-905E-2C760F4CFCAC}"/>
                </a:ext>
              </a:extLst>
            </p:cNvPr>
            <p:cNvSpPr txBox="1"/>
            <p:nvPr/>
          </p:nvSpPr>
          <p:spPr>
            <a:xfrm>
              <a:off x="6209093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  <a:endParaRPr lang="tr-TR" dirty="0"/>
            </a:p>
          </p:txBody>
        </p:sp>
        <p:sp>
          <p:nvSpPr>
            <p:cNvPr id="28" name="Metin kutusu 27">
              <a:extLst>
                <a:ext uri="{FF2B5EF4-FFF2-40B4-BE49-F238E27FC236}">
                  <a16:creationId xmlns:a16="http://schemas.microsoft.com/office/drawing/2014/main" id="{AD09051C-6D79-1C9E-249D-816979AAF452}"/>
                </a:ext>
              </a:extLst>
            </p:cNvPr>
            <p:cNvSpPr txBox="1"/>
            <p:nvPr/>
          </p:nvSpPr>
          <p:spPr>
            <a:xfrm>
              <a:off x="6771406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endParaRPr lang="tr-TR" dirty="0"/>
            </a:p>
          </p:txBody>
        </p:sp>
      </p:grpSp>
      <p:sp>
        <p:nvSpPr>
          <p:cNvPr id="15" name="Dikdörtgen 14">
            <a:extLst>
              <a:ext uri="{FF2B5EF4-FFF2-40B4-BE49-F238E27FC236}">
                <a16:creationId xmlns:a16="http://schemas.microsoft.com/office/drawing/2014/main" id="{622FFC5C-8B3E-5AD1-B5E3-8587C674EC91}"/>
              </a:ext>
            </a:extLst>
          </p:cNvPr>
          <p:cNvSpPr/>
          <p:nvPr/>
        </p:nvSpPr>
        <p:spPr>
          <a:xfrm>
            <a:off x="1027867" y="2109182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B53B385-DB81-37F5-F3AD-4B7740D1D799}"/>
              </a:ext>
            </a:extLst>
          </p:cNvPr>
          <p:cNvSpPr txBox="1"/>
          <p:nvPr/>
        </p:nvSpPr>
        <p:spPr>
          <a:xfrm>
            <a:off x="6491004" y="1645877"/>
            <a:ext cx="1120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i="1" dirty="0" err="1"/>
              <a:t>Counters</a:t>
            </a:r>
            <a:endParaRPr lang="tr-TR" sz="2000" i="1" dirty="0"/>
          </a:p>
        </p:txBody>
      </p:sp>
      <p:sp>
        <p:nvSpPr>
          <p:cNvPr id="51" name="Dikdörtgen 50">
            <a:extLst>
              <a:ext uri="{FF2B5EF4-FFF2-40B4-BE49-F238E27FC236}">
                <a16:creationId xmlns:a16="http://schemas.microsoft.com/office/drawing/2014/main" id="{291610BD-735E-BD32-F475-D5B6E8B7E872}"/>
              </a:ext>
            </a:extLst>
          </p:cNvPr>
          <p:cNvSpPr/>
          <p:nvPr/>
        </p:nvSpPr>
        <p:spPr>
          <a:xfrm>
            <a:off x="3666565" y="2076852"/>
            <a:ext cx="1385285" cy="12612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H</a:t>
            </a:r>
            <a:r>
              <a:rPr lang="en-US" b="1" baseline="-25000" dirty="0">
                <a:solidFill>
                  <a:schemeClr val="tx1"/>
                </a:solidFill>
              </a:rPr>
              <a:t>1</a:t>
            </a:r>
            <a:endParaRPr lang="tr-TR" b="1" dirty="0">
              <a:solidFill>
                <a:schemeClr val="tx1"/>
              </a:solidFill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60B4D8EE-207F-3988-AF09-01334A8D5062}"/>
              </a:ext>
            </a:extLst>
          </p:cNvPr>
          <p:cNvSpPr txBox="1"/>
          <p:nvPr/>
        </p:nvSpPr>
        <p:spPr>
          <a:xfrm>
            <a:off x="3773996" y="2311173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</a:t>
            </a:r>
            <a:r>
              <a:rPr lang="en-US" baseline="-25000" dirty="0"/>
              <a:t>1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23F00"/>
                </a:solidFill>
              </a:rPr>
              <a:t>A</a:t>
            </a:r>
            <a:r>
              <a:rPr lang="en-US" sz="1800" dirty="0"/>
              <a:t>) </a:t>
            </a:r>
            <a:r>
              <a:rPr lang="tr-TR" sz="1800" dirty="0"/>
              <a:t>→</a:t>
            </a:r>
            <a:r>
              <a:rPr lang="en-US" sz="1800" dirty="0"/>
              <a:t> 0</a:t>
            </a:r>
            <a:endParaRPr lang="tr-TR" sz="1800" baseline="-25000" dirty="0"/>
          </a:p>
        </p:txBody>
      </p: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46F51FB9-DF42-3E54-8314-2CA7FED26B88}"/>
              </a:ext>
            </a:extLst>
          </p:cNvPr>
          <p:cNvSpPr txBox="1"/>
          <p:nvPr/>
        </p:nvSpPr>
        <p:spPr>
          <a:xfrm>
            <a:off x="3778004" y="260328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</a:t>
            </a:r>
            <a:r>
              <a:rPr lang="en-US" baseline="-25000" dirty="0"/>
              <a:t>1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AE3C"/>
                </a:solidFill>
              </a:rPr>
              <a:t>B</a:t>
            </a:r>
            <a:r>
              <a:rPr lang="en-US" sz="1800" dirty="0"/>
              <a:t>) </a:t>
            </a:r>
            <a:r>
              <a:rPr lang="tr-TR" sz="1800" dirty="0"/>
              <a:t>→</a:t>
            </a:r>
            <a:r>
              <a:rPr lang="en-US" sz="1800" dirty="0"/>
              <a:t> 4</a:t>
            </a:r>
            <a:endParaRPr lang="tr-TR" dirty="0"/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6E562579-36B5-1570-728A-47BE282942CD}"/>
              </a:ext>
            </a:extLst>
          </p:cNvPr>
          <p:cNvSpPr txBox="1"/>
          <p:nvPr/>
        </p:nvSpPr>
        <p:spPr>
          <a:xfrm>
            <a:off x="3795379" y="289540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</a:t>
            </a:r>
            <a:r>
              <a:rPr lang="en-US" baseline="-25000" dirty="0"/>
              <a:t>1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316CE3"/>
                </a:solidFill>
              </a:rPr>
              <a:t>C</a:t>
            </a:r>
            <a:r>
              <a:rPr lang="en-US" sz="1800" dirty="0"/>
              <a:t>) </a:t>
            </a:r>
            <a:r>
              <a:rPr lang="tr-TR" sz="1800" dirty="0"/>
              <a:t>→</a:t>
            </a:r>
            <a:r>
              <a:rPr lang="en-US" sz="1800" dirty="0"/>
              <a:t> 0</a:t>
            </a:r>
            <a:endParaRPr lang="tr-TR" sz="1800" baseline="-25000" dirty="0"/>
          </a:p>
        </p:txBody>
      </p:sp>
      <p:cxnSp>
        <p:nvCxnSpPr>
          <p:cNvPr id="41" name="Düz Bağlayıcı 40">
            <a:extLst>
              <a:ext uri="{FF2B5EF4-FFF2-40B4-BE49-F238E27FC236}">
                <a16:creationId xmlns:a16="http://schemas.microsoft.com/office/drawing/2014/main" id="{AC201F8F-862B-AA17-A116-4F61801DE165}"/>
              </a:ext>
            </a:extLst>
          </p:cNvPr>
          <p:cNvCxnSpPr/>
          <p:nvPr/>
        </p:nvCxnSpPr>
        <p:spPr>
          <a:xfrm>
            <a:off x="5505765" y="1964396"/>
            <a:ext cx="0" cy="199737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Dikdörtgen 42">
            <a:extLst>
              <a:ext uri="{FF2B5EF4-FFF2-40B4-BE49-F238E27FC236}">
                <a16:creationId xmlns:a16="http://schemas.microsoft.com/office/drawing/2014/main" id="{18BA24A1-A90E-7493-7B1B-01EFC87D0457}"/>
              </a:ext>
            </a:extLst>
          </p:cNvPr>
          <p:cNvSpPr/>
          <p:nvPr/>
        </p:nvSpPr>
        <p:spPr>
          <a:xfrm>
            <a:off x="1027867" y="2503902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sp>
        <p:nvSpPr>
          <p:cNvPr id="46" name="Dikdörtgen 45">
            <a:extLst>
              <a:ext uri="{FF2B5EF4-FFF2-40B4-BE49-F238E27FC236}">
                <a16:creationId xmlns:a16="http://schemas.microsoft.com/office/drawing/2014/main" id="{BBF906EF-C2CE-323D-3F68-CE08C2037830}"/>
              </a:ext>
            </a:extLst>
          </p:cNvPr>
          <p:cNvSpPr/>
          <p:nvPr/>
        </p:nvSpPr>
        <p:spPr>
          <a:xfrm>
            <a:off x="1027867" y="2898622"/>
            <a:ext cx="1182710" cy="343966"/>
          </a:xfrm>
          <a:prstGeom prst="rect">
            <a:avLst/>
          </a:prstGeom>
          <a:solidFill>
            <a:srgbClr val="E28700"/>
          </a:solidFill>
          <a:ln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B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4B8CB4B4-1951-0F3E-9F1E-9E4D5088F352}"/>
              </a:ext>
            </a:extLst>
          </p:cNvPr>
          <p:cNvSpPr txBox="1"/>
          <p:nvPr/>
        </p:nvSpPr>
        <p:spPr>
          <a:xfrm>
            <a:off x="7884278" y="2247108"/>
            <a:ext cx="563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1</a:t>
            </a:r>
          </a:p>
        </p:txBody>
      </p:sp>
      <p:sp>
        <p:nvSpPr>
          <p:cNvPr id="48" name="Dikdörtgen 47">
            <a:extLst>
              <a:ext uri="{FF2B5EF4-FFF2-40B4-BE49-F238E27FC236}">
                <a16:creationId xmlns:a16="http://schemas.microsoft.com/office/drawing/2014/main" id="{E2F41162-D211-C736-507C-10B619CA4B11}"/>
              </a:ext>
            </a:extLst>
          </p:cNvPr>
          <p:cNvSpPr/>
          <p:nvPr/>
        </p:nvSpPr>
        <p:spPr>
          <a:xfrm>
            <a:off x="1027867" y="3293343"/>
            <a:ext cx="1182710" cy="343966"/>
          </a:xfrm>
          <a:prstGeom prst="rect">
            <a:avLst/>
          </a:prstGeom>
          <a:solidFill>
            <a:srgbClr val="316CE3"/>
          </a:solidFill>
          <a:ln>
            <a:solidFill>
              <a:srgbClr val="316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C</a:t>
            </a:r>
          </a:p>
        </p:txBody>
      </p:sp>
      <p:sp>
        <p:nvSpPr>
          <p:cNvPr id="49" name="Metin kutusu 48">
            <a:extLst>
              <a:ext uri="{FF2B5EF4-FFF2-40B4-BE49-F238E27FC236}">
                <a16:creationId xmlns:a16="http://schemas.microsoft.com/office/drawing/2014/main" id="{539C274D-DB54-FC9D-CA6E-2CC0AAEC3C2C}"/>
              </a:ext>
            </a:extLst>
          </p:cNvPr>
          <p:cNvSpPr txBox="1"/>
          <p:nvPr/>
        </p:nvSpPr>
        <p:spPr>
          <a:xfrm>
            <a:off x="5656274" y="2234931"/>
            <a:ext cx="563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3</a:t>
            </a:r>
          </a:p>
        </p:txBody>
      </p:sp>
      <p:sp>
        <p:nvSpPr>
          <p:cNvPr id="52" name="Dikdörtgen 51">
            <a:extLst>
              <a:ext uri="{FF2B5EF4-FFF2-40B4-BE49-F238E27FC236}">
                <a16:creationId xmlns:a16="http://schemas.microsoft.com/office/drawing/2014/main" id="{7F6AA284-96DC-6376-99A5-1E4E7E25A353}"/>
              </a:ext>
            </a:extLst>
          </p:cNvPr>
          <p:cNvSpPr/>
          <p:nvPr/>
        </p:nvSpPr>
        <p:spPr>
          <a:xfrm>
            <a:off x="3523625" y="2405489"/>
            <a:ext cx="1385285" cy="1261210"/>
          </a:xfrm>
          <a:prstGeom prst="rect">
            <a:avLst/>
          </a:prstGeom>
          <a:solidFill>
            <a:srgbClr val="FFE0D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H</a:t>
            </a:r>
            <a:r>
              <a:rPr lang="en-US" b="1" baseline="-25000" dirty="0">
                <a:solidFill>
                  <a:schemeClr val="tx1"/>
                </a:solidFill>
              </a:rPr>
              <a:t>2</a:t>
            </a:r>
            <a:endParaRPr lang="tr-TR" b="1" dirty="0">
              <a:solidFill>
                <a:schemeClr val="tx1"/>
              </a:solidFill>
            </a:endParaRPr>
          </a:p>
        </p:txBody>
      </p:sp>
      <p:sp>
        <p:nvSpPr>
          <p:cNvPr id="53" name="Dikdörtgen 52">
            <a:extLst>
              <a:ext uri="{FF2B5EF4-FFF2-40B4-BE49-F238E27FC236}">
                <a16:creationId xmlns:a16="http://schemas.microsoft.com/office/drawing/2014/main" id="{B825D21C-5CFE-5D69-F0E0-1C879942CD7F}"/>
              </a:ext>
            </a:extLst>
          </p:cNvPr>
          <p:cNvSpPr/>
          <p:nvPr/>
        </p:nvSpPr>
        <p:spPr>
          <a:xfrm>
            <a:off x="3342215" y="2756043"/>
            <a:ext cx="1385285" cy="1261210"/>
          </a:xfrm>
          <a:prstGeom prst="rect">
            <a:avLst/>
          </a:prstGeom>
          <a:solidFill>
            <a:srgbClr val="C4D7FC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H</a:t>
            </a:r>
            <a:r>
              <a:rPr lang="en-US" b="1" baseline="-25000" dirty="0">
                <a:solidFill>
                  <a:schemeClr val="tx1"/>
                </a:solidFill>
              </a:rPr>
              <a:t>3</a:t>
            </a:r>
            <a:endParaRPr lang="tr-TR" b="1" dirty="0">
              <a:solidFill>
                <a:schemeClr val="tx1"/>
              </a:solidFill>
            </a:endParaRPr>
          </a:p>
        </p:txBody>
      </p:sp>
      <p:grpSp>
        <p:nvGrpSpPr>
          <p:cNvPr id="55" name="Grup 54">
            <a:extLst>
              <a:ext uri="{FF2B5EF4-FFF2-40B4-BE49-F238E27FC236}">
                <a16:creationId xmlns:a16="http://schemas.microsoft.com/office/drawing/2014/main" id="{FA36B55A-E4E3-2656-51B2-24C44D6F736E}"/>
              </a:ext>
            </a:extLst>
          </p:cNvPr>
          <p:cNvGrpSpPr/>
          <p:nvPr/>
        </p:nvGrpSpPr>
        <p:grpSpPr>
          <a:xfrm>
            <a:off x="6098463" y="1697371"/>
            <a:ext cx="2791472" cy="2601058"/>
            <a:chOff x="6098463" y="1787791"/>
            <a:chExt cx="2791472" cy="2601058"/>
          </a:xfrm>
        </p:grpSpPr>
        <p:sp>
          <p:nvSpPr>
            <p:cNvPr id="34" name="Dikdörtgen: Köşeleri Yuvarlatılmış 33">
              <a:extLst>
                <a:ext uri="{FF2B5EF4-FFF2-40B4-BE49-F238E27FC236}">
                  <a16:creationId xmlns:a16="http://schemas.microsoft.com/office/drawing/2014/main" id="{AD3848DF-4132-94FB-4A31-9B68A02C844C}"/>
                </a:ext>
              </a:extLst>
            </p:cNvPr>
            <p:cNvSpPr/>
            <p:nvPr/>
          </p:nvSpPr>
          <p:spPr>
            <a:xfrm rot="2700000">
              <a:off x="5189949" y="2696305"/>
              <a:ext cx="2601058" cy="78403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23F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noFill/>
              </a:endParaRPr>
            </a:p>
          </p:txBody>
        </p:sp>
        <p:sp>
          <p:nvSpPr>
            <p:cNvPr id="54" name="Metin kutusu 53">
              <a:extLst>
                <a:ext uri="{FF2B5EF4-FFF2-40B4-BE49-F238E27FC236}">
                  <a16:creationId xmlns:a16="http://schemas.microsoft.com/office/drawing/2014/main" id="{FE2065B8-1D29-7197-9844-64C71641D62C}"/>
                </a:ext>
              </a:extLst>
            </p:cNvPr>
            <p:cNvSpPr txBox="1"/>
            <p:nvPr/>
          </p:nvSpPr>
          <p:spPr>
            <a:xfrm>
              <a:off x="7223457" y="3975514"/>
              <a:ext cx="1666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rgbClr val="F23F00"/>
                  </a:solidFill>
                </a:rPr>
                <a:t>CounterGroup</a:t>
              </a:r>
              <a:r>
                <a:rPr lang="tr-TR" b="1" baseline="-25000" dirty="0" err="1">
                  <a:solidFill>
                    <a:srgbClr val="F23F00"/>
                  </a:solidFill>
                </a:rPr>
                <a:t>A</a:t>
              </a:r>
              <a:endParaRPr lang="tr-TR" b="1" baseline="-25000" dirty="0">
                <a:solidFill>
                  <a:srgbClr val="F23F00"/>
                </a:solidFill>
              </a:endParaRPr>
            </a:p>
          </p:txBody>
        </p:sp>
      </p:grp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AAE3289-91D1-D94D-05A9-71954E75D9E0}"/>
              </a:ext>
            </a:extLst>
          </p:cNvPr>
          <p:cNvSpPr txBox="1"/>
          <p:nvPr/>
        </p:nvSpPr>
        <p:spPr>
          <a:xfrm>
            <a:off x="391172" y="1650542"/>
            <a:ext cx="2456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Action Timeline</a:t>
            </a:r>
            <a:endParaRPr lang="tr-TR" sz="2000" i="1" dirty="0"/>
          </a:p>
        </p:txBody>
      </p:sp>
      <p:grpSp>
        <p:nvGrpSpPr>
          <p:cNvPr id="59" name="Grup 58">
            <a:extLst>
              <a:ext uri="{FF2B5EF4-FFF2-40B4-BE49-F238E27FC236}">
                <a16:creationId xmlns:a16="http://schemas.microsoft.com/office/drawing/2014/main" id="{67BC5863-E38C-E983-CB3A-0E55CBB6378D}"/>
              </a:ext>
            </a:extLst>
          </p:cNvPr>
          <p:cNvGrpSpPr/>
          <p:nvPr/>
        </p:nvGrpSpPr>
        <p:grpSpPr>
          <a:xfrm>
            <a:off x="333020" y="5012975"/>
            <a:ext cx="2572405" cy="1190222"/>
            <a:chOff x="321079" y="3851159"/>
            <a:chExt cx="2572405" cy="1190222"/>
          </a:xfrm>
        </p:grpSpPr>
        <p:sp>
          <p:nvSpPr>
            <p:cNvPr id="44" name="Dikdörtgen: Köşeleri Yuvarlatılmış 43">
              <a:extLst>
                <a:ext uri="{FF2B5EF4-FFF2-40B4-BE49-F238E27FC236}">
                  <a16:creationId xmlns:a16="http://schemas.microsoft.com/office/drawing/2014/main" id="{B863B1DF-3E74-174A-643B-3156AA83F0B8}"/>
                </a:ext>
              </a:extLst>
            </p:cNvPr>
            <p:cNvSpPr/>
            <p:nvPr/>
          </p:nvSpPr>
          <p:spPr>
            <a:xfrm>
              <a:off x="321079" y="3975515"/>
              <a:ext cx="2572405" cy="10658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92DC1789-0030-78C6-6F1D-0A49026E7349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ACT_Count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23F00"/>
                  </a:solidFill>
                </a:rPr>
                <a:t>A</a:t>
              </a:r>
              <a:r>
                <a:rPr lang="en-US" dirty="0"/>
                <a:t>) </a:t>
              </a:r>
              <a:br>
                <a:rPr lang="en-US" dirty="0"/>
              </a:br>
              <a:r>
                <a:rPr lang="en-US" dirty="0"/>
                <a:t>= MIN(</a:t>
              </a:r>
              <a:r>
                <a:rPr lang="en-US" dirty="0">
                  <a:solidFill>
                    <a:srgbClr val="F23F00"/>
                  </a:solidFill>
                </a:rPr>
                <a:t>Counter</a:t>
              </a:r>
              <a:r>
                <a:rPr lang="tr-TR" dirty="0" err="1">
                  <a:solidFill>
                    <a:srgbClr val="F23F00"/>
                  </a:solidFill>
                </a:rPr>
                <a:t>Group</a:t>
              </a:r>
              <a:r>
                <a:rPr lang="tr-TR" baseline="-25000" dirty="0" err="1">
                  <a:solidFill>
                    <a:srgbClr val="F23F00"/>
                  </a:solidFill>
                </a:rPr>
                <a:t>A</a:t>
              </a:r>
              <a:r>
                <a:rPr lang="en-US" dirty="0"/>
                <a:t>)</a:t>
              </a:r>
              <a:endParaRPr lang="tr-TR" dirty="0"/>
            </a:p>
          </p:txBody>
        </p:sp>
        <p:sp>
          <p:nvSpPr>
            <p:cNvPr id="56" name="Dikdörtgen: Köşeleri Yuvarlatılmış 55">
              <a:extLst>
                <a:ext uri="{FF2B5EF4-FFF2-40B4-BE49-F238E27FC236}">
                  <a16:creationId xmlns:a16="http://schemas.microsoft.com/office/drawing/2014/main" id="{83232E46-AA7D-A840-2284-9730A6F65196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ESTIMATION</a:t>
              </a:r>
              <a:endParaRPr lang="tr-TR" dirty="0"/>
            </a:p>
          </p:txBody>
        </p:sp>
      </p:grpSp>
      <p:grpSp>
        <p:nvGrpSpPr>
          <p:cNvPr id="33" name="Grup 32">
            <a:extLst>
              <a:ext uri="{FF2B5EF4-FFF2-40B4-BE49-F238E27FC236}">
                <a16:creationId xmlns:a16="http://schemas.microsoft.com/office/drawing/2014/main" id="{3F1F9E78-0CE1-57D0-E72B-FA903B662290}"/>
              </a:ext>
            </a:extLst>
          </p:cNvPr>
          <p:cNvGrpSpPr/>
          <p:nvPr/>
        </p:nvGrpSpPr>
        <p:grpSpPr>
          <a:xfrm>
            <a:off x="333020" y="3750018"/>
            <a:ext cx="2572405" cy="609812"/>
            <a:chOff x="321079" y="3851159"/>
            <a:chExt cx="2572405" cy="609812"/>
          </a:xfrm>
        </p:grpSpPr>
        <p:sp>
          <p:nvSpPr>
            <p:cNvPr id="50" name="Dikdörtgen: Köşeleri Yuvarlatılmış 49">
              <a:extLst>
                <a:ext uri="{FF2B5EF4-FFF2-40B4-BE49-F238E27FC236}">
                  <a16:creationId xmlns:a16="http://schemas.microsoft.com/office/drawing/2014/main" id="{718A8490-ECED-488F-2754-24D683EB63B6}"/>
                </a:ext>
              </a:extLst>
            </p:cNvPr>
            <p:cNvSpPr/>
            <p:nvPr/>
          </p:nvSpPr>
          <p:spPr>
            <a:xfrm>
              <a:off x="321079" y="3975515"/>
              <a:ext cx="2572405" cy="4854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5" name="Metin kutusu 64">
              <a:extLst>
                <a:ext uri="{FF2B5EF4-FFF2-40B4-BE49-F238E27FC236}">
                  <a16:creationId xmlns:a16="http://schemas.microsoft.com/office/drawing/2014/main" id="{89C832CC-038C-09B2-537D-5BFDFE1873B9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ACT_Count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23F00"/>
                  </a:solidFill>
                </a:rPr>
                <a:t>A</a:t>
              </a:r>
              <a:r>
                <a:rPr lang="en-US" dirty="0"/>
                <a:t>) = 3 </a:t>
              </a:r>
              <a:endParaRPr lang="tr-TR" dirty="0"/>
            </a:p>
          </p:txBody>
        </p:sp>
        <p:sp>
          <p:nvSpPr>
            <p:cNvPr id="66" name="Dikdörtgen: Köşeleri Yuvarlatılmış 65">
              <a:extLst>
                <a:ext uri="{FF2B5EF4-FFF2-40B4-BE49-F238E27FC236}">
                  <a16:creationId xmlns:a16="http://schemas.microsoft.com/office/drawing/2014/main" id="{564E2F90-54F3-D6C9-337B-67C7E8D6A6B0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ESTIMATION</a:t>
              </a:r>
              <a:endParaRPr lang="tr-TR" dirty="0"/>
            </a:p>
          </p:txBody>
        </p:sp>
      </p:grpSp>
      <p:sp>
        <p:nvSpPr>
          <p:cNvPr id="71" name="Dikdörtgen: Köşeleri Yuvarlatılmış 70">
            <a:extLst>
              <a:ext uri="{FF2B5EF4-FFF2-40B4-BE49-F238E27FC236}">
                <a16:creationId xmlns:a16="http://schemas.microsoft.com/office/drawing/2014/main" id="{570C8B0E-5DC7-C8EA-0029-0823147B2FEE}"/>
              </a:ext>
            </a:extLst>
          </p:cNvPr>
          <p:cNvSpPr/>
          <p:nvPr/>
        </p:nvSpPr>
        <p:spPr>
          <a:xfrm>
            <a:off x="273475" y="4501736"/>
            <a:ext cx="2691494" cy="3693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Actual </a:t>
            </a:r>
            <a:r>
              <a:rPr lang="en-US" b="1" dirty="0" err="1">
                <a:solidFill>
                  <a:schemeClr val="tx1"/>
                </a:solidFill>
              </a:rPr>
              <a:t>ACT_Count</a:t>
            </a:r>
            <a:r>
              <a:rPr lang="en-US" b="1" dirty="0">
                <a:solidFill>
                  <a:schemeClr val="tx1"/>
                </a:solidFill>
              </a:rPr>
              <a:t>(A) </a:t>
            </a:r>
            <a:r>
              <a:rPr lang="en-US" dirty="0">
                <a:solidFill>
                  <a:schemeClr val="tx1"/>
                </a:solidFill>
              </a:rPr>
              <a:t>= 2</a:t>
            </a:r>
            <a:endParaRPr lang="tr-TR" b="1" dirty="0">
              <a:solidFill>
                <a:schemeClr val="tx1"/>
              </a:solidFill>
            </a:endParaRPr>
          </a:p>
        </p:txBody>
      </p:sp>
      <p:sp>
        <p:nvSpPr>
          <p:cNvPr id="74" name="Dikdörtgen 73">
            <a:extLst>
              <a:ext uri="{FF2B5EF4-FFF2-40B4-BE49-F238E27FC236}">
                <a16:creationId xmlns:a16="http://schemas.microsoft.com/office/drawing/2014/main" id="{71F3CB4D-1D52-2915-ABAC-FAA08EB9E711}"/>
              </a:ext>
            </a:extLst>
          </p:cNvPr>
          <p:cNvSpPr/>
          <p:nvPr/>
        </p:nvSpPr>
        <p:spPr>
          <a:xfrm>
            <a:off x="3002091" y="5107530"/>
            <a:ext cx="5820830" cy="1050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-10" dirty="0">
                <a:solidFill>
                  <a:schemeClr val="tx1"/>
                </a:solidFill>
                <a:latin typeface="+mj-lt"/>
              </a:rPr>
              <a:t>The minimum counter value is </a:t>
            </a:r>
            <a:r>
              <a:rPr lang="en-US" sz="2000" spc="-10" dirty="0">
                <a:solidFill>
                  <a:srgbClr val="00B050"/>
                </a:solidFill>
                <a:latin typeface="+mj-lt"/>
              </a:rPr>
              <a:t>an upper bound </a:t>
            </a:r>
            <a:br>
              <a:rPr lang="en-US" sz="2000" spc="-10" dirty="0">
                <a:solidFill>
                  <a:srgbClr val="00B050"/>
                </a:solidFill>
                <a:latin typeface="+mj-lt"/>
              </a:rPr>
            </a:br>
            <a:r>
              <a:rPr lang="en-US" sz="2000" spc="-10" dirty="0">
                <a:solidFill>
                  <a:schemeClr val="tx1"/>
                </a:solidFill>
                <a:latin typeface="+mj-lt"/>
              </a:rPr>
              <a:t>for the actual activation count</a:t>
            </a:r>
            <a:endParaRPr lang="tr-TR" sz="2000" spc="-1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7" name="Grup 76">
            <a:extLst>
              <a:ext uri="{FF2B5EF4-FFF2-40B4-BE49-F238E27FC236}">
                <a16:creationId xmlns:a16="http://schemas.microsoft.com/office/drawing/2014/main" id="{F999F664-7948-B1A1-9C06-A626A3403078}"/>
              </a:ext>
            </a:extLst>
          </p:cNvPr>
          <p:cNvGrpSpPr/>
          <p:nvPr/>
        </p:nvGrpSpPr>
        <p:grpSpPr>
          <a:xfrm>
            <a:off x="333020" y="3750018"/>
            <a:ext cx="2572405" cy="609812"/>
            <a:chOff x="321079" y="3851159"/>
            <a:chExt cx="2572405" cy="609812"/>
          </a:xfrm>
        </p:grpSpPr>
        <p:sp>
          <p:nvSpPr>
            <p:cNvPr id="78" name="Dikdörtgen: Köşeleri Yuvarlatılmış 77">
              <a:extLst>
                <a:ext uri="{FF2B5EF4-FFF2-40B4-BE49-F238E27FC236}">
                  <a16:creationId xmlns:a16="http://schemas.microsoft.com/office/drawing/2014/main" id="{15AD3583-4F5A-0499-FEDB-C92CC85DDE4E}"/>
                </a:ext>
              </a:extLst>
            </p:cNvPr>
            <p:cNvSpPr/>
            <p:nvPr/>
          </p:nvSpPr>
          <p:spPr>
            <a:xfrm>
              <a:off x="321079" y="3975515"/>
              <a:ext cx="2572405" cy="4854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79" name="Metin kutusu 78">
              <a:extLst>
                <a:ext uri="{FF2B5EF4-FFF2-40B4-BE49-F238E27FC236}">
                  <a16:creationId xmlns:a16="http://schemas.microsoft.com/office/drawing/2014/main" id="{885CE5BD-91A4-4B52-2166-6CDD72E38587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ACT_Count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23F00"/>
                  </a:solidFill>
                </a:rPr>
                <a:t>A</a:t>
              </a:r>
              <a:r>
                <a:rPr lang="en-US" dirty="0"/>
                <a:t>) =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dirty="0"/>
                <a:t> </a:t>
              </a:r>
              <a:endParaRPr lang="tr-TR" dirty="0"/>
            </a:p>
          </p:txBody>
        </p:sp>
        <p:sp>
          <p:nvSpPr>
            <p:cNvPr id="80" name="Dikdörtgen: Köşeleri Yuvarlatılmış 79">
              <a:extLst>
                <a:ext uri="{FF2B5EF4-FFF2-40B4-BE49-F238E27FC236}">
                  <a16:creationId xmlns:a16="http://schemas.microsoft.com/office/drawing/2014/main" id="{FB0D67A1-1E6D-1F52-D78A-474C55180A8A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ESTIMATION</a:t>
              </a:r>
              <a:endParaRPr lang="tr-TR" dirty="0"/>
            </a:p>
          </p:txBody>
        </p:sp>
      </p:grpSp>
      <p:sp>
        <p:nvSpPr>
          <p:cNvPr id="57" name="Serbest Form: Şekil 56">
            <a:extLst>
              <a:ext uri="{FF2B5EF4-FFF2-40B4-BE49-F238E27FC236}">
                <a16:creationId xmlns:a16="http://schemas.microsoft.com/office/drawing/2014/main" id="{23FE880D-4D82-720A-1FA4-989DD1336D34}"/>
              </a:ext>
            </a:extLst>
          </p:cNvPr>
          <p:cNvSpPr/>
          <p:nvPr/>
        </p:nvSpPr>
        <p:spPr>
          <a:xfrm>
            <a:off x="7541342" y="4218039"/>
            <a:ext cx="1211564" cy="1347019"/>
          </a:xfrm>
          <a:custGeom>
            <a:avLst/>
            <a:gdLst>
              <a:gd name="connsiteX0" fmla="*/ 0 w 1211564"/>
              <a:gd name="connsiteY0" fmla="*/ 0 h 1347019"/>
              <a:gd name="connsiteX1" fmla="*/ 491613 w 1211564"/>
              <a:gd name="connsiteY1" fmla="*/ 403122 h 1347019"/>
              <a:gd name="connsiteX2" fmla="*/ 1179871 w 1211564"/>
              <a:gd name="connsiteY2" fmla="*/ 1061884 h 1347019"/>
              <a:gd name="connsiteX3" fmla="*/ 1032387 w 1211564"/>
              <a:gd name="connsiteY3" fmla="*/ 1347019 h 134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1564" h="1347019">
                <a:moveTo>
                  <a:pt x="0" y="0"/>
                </a:moveTo>
                <a:cubicBezTo>
                  <a:pt x="147484" y="113070"/>
                  <a:pt x="294968" y="226141"/>
                  <a:pt x="491613" y="403122"/>
                </a:cubicBezTo>
                <a:cubicBezTo>
                  <a:pt x="688258" y="580103"/>
                  <a:pt x="1089742" y="904568"/>
                  <a:pt x="1179871" y="1061884"/>
                </a:cubicBezTo>
                <a:cubicBezTo>
                  <a:pt x="1270000" y="1219200"/>
                  <a:pt x="1151193" y="1283109"/>
                  <a:pt x="1032387" y="1347019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0816EC06-FC72-5C6A-E9C6-A6385D2D9B5E}"/>
              </a:ext>
            </a:extLst>
          </p:cNvPr>
          <p:cNvSpPr/>
          <p:nvPr/>
        </p:nvSpPr>
        <p:spPr>
          <a:xfrm>
            <a:off x="254065" y="3693793"/>
            <a:ext cx="2719480" cy="739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: Köşeleri Yuvarlatılmış 29">
            <a:extLst>
              <a:ext uri="{FF2B5EF4-FFF2-40B4-BE49-F238E27FC236}">
                <a16:creationId xmlns:a16="http://schemas.microsoft.com/office/drawing/2014/main" id="{98B1DA43-A9FC-9FF8-2219-1EA073DA67A8}"/>
              </a:ext>
            </a:extLst>
          </p:cNvPr>
          <p:cNvSpPr/>
          <p:nvPr/>
        </p:nvSpPr>
        <p:spPr>
          <a:xfrm rot="2700000">
            <a:off x="7037848" y="2822909"/>
            <a:ext cx="1621802" cy="78403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16CE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noFill/>
            </a:endParaRPr>
          </a:p>
        </p:txBody>
      </p:sp>
      <p:sp>
        <p:nvSpPr>
          <p:cNvPr id="32" name="Dikdörtgen: Köşeleri Yuvarlatılmış 31">
            <a:extLst>
              <a:ext uri="{FF2B5EF4-FFF2-40B4-BE49-F238E27FC236}">
                <a16:creationId xmlns:a16="http://schemas.microsoft.com/office/drawing/2014/main" id="{5FD55DFA-34B5-C137-FDD2-961337958928}"/>
              </a:ext>
            </a:extLst>
          </p:cNvPr>
          <p:cNvSpPr/>
          <p:nvPr/>
        </p:nvSpPr>
        <p:spPr>
          <a:xfrm rot="2700000">
            <a:off x="5450821" y="2026783"/>
            <a:ext cx="898006" cy="78403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16CE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noFill/>
            </a:endParaRPr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6F9CDF36-2FCE-7080-6765-631C62764BC0}"/>
              </a:ext>
            </a:extLst>
          </p:cNvPr>
          <p:cNvSpPr txBox="1"/>
          <p:nvPr/>
        </p:nvSpPr>
        <p:spPr>
          <a:xfrm>
            <a:off x="7212098" y="4099020"/>
            <a:ext cx="166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rgbClr val="316CE3"/>
                </a:solidFill>
              </a:rPr>
              <a:t>CounterGroup</a:t>
            </a:r>
            <a:r>
              <a:rPr lang="en-US" b="1" baseline="-25000" dirty="0">
                <a:solidFill>
                  <a:srgbClr val="316CE3"/>
                </a:solidFill>
              </a:rPr>
              <a:t>C</a:t>
            </a:r>
            <a:endParaRPr lang="tr-TR" b="1" baseline="-25000" dirty="0">
              <a:solidFill>
                <a:srgbClr val="316CE3"/>
              </a:solidFill>
            </a:endParaRP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6261571E-8F5A-E5A3-DD90-F7A6415BAF32}"/>
              </a:ext>
            </a:extLst>
          </p:cNvPr>
          <p:cNvGrpSpPr/>
          <p:nvPr/>
        </p:nvGrpSpPr>
        <p:grpSpPr>
          <a:xfrm>
            <a:off x="4828889" y="2665939"/>
            <a:ext cx="3981720" cy="1746880"/>
            <a:chOff x="4828889" y="2665939"/>
            <a:chExt cx="3981720" cy="1746880"/>
          </a:xfrm>
        </p:grpSpPr>
        <p:sp>
          <p:nvSpPr>
            <p:cNvPr id="38" name="Dikdörtgen: Köşeleri Yuvarlatılmış 37">
              <a:extLst>
                <a:ext uri="{FF2B5EF4-FFF2-40B4-BE49-F238E27FC236}">
                  <a16:creationId xmlns:a16="http://schemas.microsoft.com/office/drawing/2014/main" id="{45A7EB36-872D-827F-2328-E609BAD79EEE}"/>
                </a:ext>
              </a:extLst>
            </p:cNvPr>
            <p:cNvSpPr/>
            <p:nvPr/>
          </p:nvSpPr>
          <p:spPr>
            <a:xfrm rot="9382596">
              <a:off x="5355334" y="2665939"/>
              <a:ext cx="3455275" cy="78403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E287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noFill/>
              </a:endParaRPr>
            </a:p>
          </p:txBody>
        </p:sp>
        <p:sp>
          <p:nvSpPr>
            <p:cNvPr id="40" name="Metin kutusu 39">
              <a:extLst>
                <a:ext uri="{FF2B5EF4-FFF2-40B4-BE49-F238E27FC236}">
                  <a16:creationId xmlns:a16="http://schemas.microsoft.com/office/drawing/2014/main" id="{D7741582-D381-39E5-2BBE-120D13C8FDB0}"/>
                </a:ext>
              </a:extLst>
            </p:cNvPr>
            <p:cNvSpPr txBox="1"/>
            <p:nvPr/>
          </p:nvSpPr>
          <p:spPr>
            <a:xfrm>
              <a:off x="4828889" y="4043487"/>
              <a:ext cx="1666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rgbClr val="E28700"/>
                  </a:solidFill>
                </a:rPr>
                <a:t>CounterGroup</a:t>
              </a:r>
              <a:r>
                <a:rPr lang="en-US" b="1" baseline="-25000" dirty="0">
                  <a:solidFill>
                    <a:srgbClr val="E28700"/>
                  </a:solidFill>
                </a:rPr>
                <a:t>B</a:t>
              </a:r>
              <a:endParaRPr lang="tr-TR" b="1" baseline="-25000" dirty="0">
                <a:solidFill>
                  <a:srgbClr val="E287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5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52" grpId="0" animBg="1"/>
      <p:bldP spid="53" grpId="0" animBg="1"/>
      <p:bldP spid="74" grpId="0" animBg="1"/>
      <p:bldP spid="57" grpId="0" animBg="1"/>
      <p:bldP spid="29" grpId="0" animBg="1"/>
      <p:bldP spid="30" grpId="0" animBg="1"/>
      <p:bldP spid="30" grpId="1" animBg="1"/>
      <p:bldP spid="32" grpId="0" animBg="1"/>
      <p:bldP spid="32" grpId="1" animBg="1"/>
      <p:bldP spid="36" grpId="0"/>
      <p:bldP spid="36" grpId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1A3ED2-CC7D-A232-B110-3552AA96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895927"/>
          </a:xfrm>
        </p:spPr>
        <p:txBody>
          <a:bodyPr/>
          <a:lstStyle/>
          <a:p>
            <a:r>
              <a:rPr lang="tr-TR" dirty="0"/>
              <a:t>Counter </a:t>
            </a:r>
            <a:r>
              <a:rPr lang="tr-TR" dirty="0" err="1"/>
              <a:t>Table</a:t>
            </a:r>
            <a:r>
              <a:rPr lang="en-US" dirty="0"/>
              <a:t> (CT)</a:t>
            </a:r>
            <a:r>
              <a:rPr lang="tr-TR" dirty="0"/>
              <a:t>:</a:t>
            </a:r>
            <a:br>
              <a:rPr lang="tr-TR" dirty="0"/>
            </a:br>
            <a:r>
              <a:rPr lang="tr-TR" sz="2800" dirty="0" err="1"/>
              <a:t>Identifying</a:t>
            </a:r>
            <a:r>
              <a:rPr lang="tr-TR" sz="2800" dirty="0"/>
              <a:t> </a:t>
            </a:r>
            <a:r>
              <a:rPr lang="tr-TR" sz="2800" dirty="0" err="1"/>
              <a:t>Aggressor</a:t>
            </a:r>
            <a:r>
              <a:rPr lang="tr-TR" sz="2800" dirty="0"/>
              <a:t> </a:t>
            </a:r>
            <a:r>
              <a:rPr lang="tr-TR" sz="2800" dirty="0" err="1"/>
              <a:t>Rows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9CE9B7-4034-3151-0B13-56DF38252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 err="1">
                <a:latin typeface="+mj-lt"/>
              </a:rPr>
              <a:t>CoMeT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 err="1">
                <a:latin typeface="+mj-lt"/>
              </a:rPr>
              <a:t>sets</a:t>
            </a:r>
            <a:r>
              <a:rPr lang="tr-TR" sz="2400" dirty="0">
                <a:latin typeface="+mj-lt"/>
              </a:rPr>
              <a:t> a </a:t>
            </a:r>
            <a:r>
              <a:rPr lang="en-US" sz="2400" i="1" dirty="0">
                <a:solidFill>
                  <a:srgbClr val="316CE3"/>
                </a:solidFill>
                <a:latin typeface="+mj-lt"/>
              </a:rPr>
              <a:t>preventive refresh threshold</a:t>
            </a:r>
            <a:r>
              <a:rPr lang="en-US" sz="2400" dirty="0">
                <a:solidFill>
                  <a:srgbClr val="316CE3"/>
                </a:solidFill>
                <a:latin typeface="+mj-lt"/>
              </a:rPr>
              <a:t> </a:t>
            </a:r>
            <a:r>
              <a:rPr lang="tr-TR" sz="2400" i="1" dirty="0">
                <a:solidFill>
                  <a:srgbClr val="316CE3"/>
                </a:solidFill>
                <a:latin typeface="+mj-lt"/>
              </a:rPr>
              <a:t>(N</a:t>
            </a:r>
            <a:r>
              <a:rPr lang="tr-TR" sz="2400" i="1" baseline="-25000" dirty="0">
                <a:solidFill>
                  <a:srgbClr val="316CE3"/>
                </a:solidFill>
                <a:latin typeface="+mj-lt"/>
              </a:rPr>
              <a:t>PR </a:t>
            </a:r>
            <a:r>
              <a:rPr lang="tr-TR" sz="2400" i="1" dirty="0">
                <a:solidFill>
                  <a:srgbClr val="316CE3"/>
                </a:solidFill>
                <a:latin typeface="+mj-lt"/>
              </a:rPr>
              <a:t>) </a:t>
            </a:r>
            <a:r>
              <a:rPr lang="tr-TR" sz="2400" dirty="0" err="1">
                <a:latin typeface="+mj-lt"/>
              </a:rPr>
              <a:t>to</a:t>
            </a:r>
            <a:r>
              <a:rPr lang="tr-TR" sz="2400" dirty="0">
                <a:latin typeface="+mj-lt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timely </a:t>
            </a:r>
            <a:r>
              <a:rPr lang="tr-TR" sz="2400" dirty="0" err="1">
                <a:solidFill>
                  <a:srgbClr val="00B050"/>
                </a:solidFill>
                <a:latin typeface="+mj-lt"/>
              </a:rPr>
              <a:t>refresh</a:t>
            </a:r>
            <a:r>
              <a:rPr lang="tr-TR" sz="2400" dirty="0">
                <a:solidFill>
                  <a:srgbClr val="00B050"/>
                </a:solidFill>
                <a:latin typeface="+mj-lt"/>
              </a:rPr>
              <a:t> </a:t>
            </a:r>
            <a:br>
              <a:rPr lang="en-US" sz="2400" dirty="0">
                <a:latin typeface="+mj-lt"/>
              </a:rPr>
            </a:br>
            <a:r>
              <a:rPr lang="tr-TR" sz="2400" dirty="0">
                <a:latin typeface="+mj-lt"/>
              </a:rPr>
              <a:t>an </a:t>
            </a:r>
            <a:r>
              <a:rPr lang="tr-TR" sz="2400" dirty="0" err="1">
                <a:latin typeface="+mj-lt"/>
              </a:rPr>
              <a:t>aggressor</a:t>
            </a:r>
            <a:r>
              <a:rPr lang="en-US" sz="2400" dirty="0">
                <a:latin typeface="+mj-lt"/>
              </a:rPr>
              <a:t> row's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 err="1">
                <a:latin typeface="+mj-lt"/>
              </a:rPr>
              <a:t>victim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 err="1">
                <a:latin typeface="+mj-lt"/>
              </a:rPr>
              <a:t>rows</a:t>
            </a:r>
            <a:r>
              <a:rPr lang="tr-TR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to prevent </a:t>
            </a:r>
            <a:r>
              <a:rPr lang="tr-TR" sz="2400" dirty="0" err="1">
                <a:latin typeface="+mj-lt"/>
              </a:rPr>
              <a:t>bitflips</a:t>
            </a:r>
            <a:endParaRPr lang="tr-TR" sz="2400" dirty="0">
              <a:latin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7D2BE7D-9F8F-A2AC-C628-A109ED21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D84CA68-2A46-1CD1-A50E-FBCBCD97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119</a:t>
            </a:fld>
            <a:endParaRPr lang="tr-TR"/>
          </a:p>
        </p:txBody>
      </p:sp>
      <p:grpSp>
        <p:nvGrpSpPr>
          <p:cNvPr id="37" name="Grup 36">
            <a:extLst>
              <a:ext uri="{FF2B5EF4-FFF2-40B4-BE49-F238E27FC236}">
                <a16:creationId xmlns:a16="http://schemas.microsoft.com/office/drawing/2014/main" id="{D7AF3356-E1B4-F08D-D9B3-B9BDC7281855}"/>
              </a:ext>
            </a:extLst>
          </p:cNvPr>
          <p:cNvGrpSpPr/>
          <p:nvPr/>
        </p:nvGrpSpPr>
        <p:grpSpPr>
          <a:xfrm>
            <a:off x="4052047" y="2066415"/>
            <a:ext cx="4527177" cy="2616157"/>
            <a:chOff x="4143160" y="1722987"/>
            <a:chExt cx="4527177" cy="2616157"/>
          </a:xfrm>
        </p:grpSpPr>
        <p:sp>
          <p:nvSpPr>
            <p:cNvPr id="21" name="Dikdörtgen: Köşeleri Yuvarlatılmış 20">
              <a:extLst>
                <a:ext uri="{FF2B5EF4-FFF2-40B4-BE49-F238E27FC236}">
                  <a16:creationId xmlns:a16="http://schemas.microsoft.com/office/drawing/2014/main" id="{B3047795-674C-776A-F2AE-5F7ED1222BE7}"/>
                </a:ext>
              </a:extLst>
            </p:cNvPr>
            <p:cNvSpPr/>
            <p:nvPr/>
          </p:nvSpPr>
          <p:spPr>
            <a:xfrm>
              <a:off x="4143160" y="1740962"/>
              <a:ext cx="4527177" cy="2598182"/>
            </a:xfrm>
            <a:prstGeom prst="roundRect">
              <a:avLst>
                <a:gd name="adj" fmla="val 9522"/>
              </a:avLst>
            </a:prstGeom>
            <a:solidFill>
              <a:srgbClr val="FFEBCD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b"/>
            <a:lstStyle/>
            <a:p>
              <a:pPr algn="ctr"/>
              <a:r>
                <a:rPr lang="tr-TR" sz="2400" b="1" dirty="0">
                  <a:solidFill>
                    <a:srgbClr val="E28700"/>
                  </a:solidFill>
                </a:rPr>
                <a:t>Counter </a:t>
              </a:r>
              <a:r>
                <a:rPr lang="tr-TR" sz="2400" b="1" dirty="0" err="1">
                  <a:solidFill>
                    <a:srgbClr val="E28700"/>
                  </a:solidFill>
                </a:rPr>
                <a:t>Table</a:t>
              </a:r>
              <a:endParaRPr lang="tr-TR" sz="2400" b="1" dirty="0">
                <a:solidFill>
                  <a:srgbClr val="E28700"/>
                </a:solidFill>
              </a:endParaRPr>
            </a:p>
          </p:txBody>
        </p: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1D659DAC-3762-BAF2-AC82-1781543059DE}"/>
                </a:ext>
              </a:extLst>
            </p:cNvPr>
            <p:cNvSpPr txBox="1"/>
            <p:nvPr/>
          </p:nvSpPr>
          <p:spPr>
            <a:xfrm>
              <a:off x="4311104" y="1722987"/>
              <a:ext cx="12654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Hash</a:t>
              </a:r>
              <a:endParaRPr lang="tr-TR" sz="2000" i="1" dirty="0"/>
            </a:p>
          </p:txBody>
        </p:sp>
        <p:grpSp>
          <p:nvGrpSpPr>
            <p:cNvPr id="26" name="Grup 25">
              <a:extLst>
                <a:ext uri="{FF2B5EF4-FFF2-40B4-BE49-F238E27FC236}">
                  <a16:creationId xmlns:a16="http://schemas.microsoft.com/office/drawing/2014/main" id="{DAD568D9-9A5A-6566-17C5-0A3766C9A629}"/>
                </a:ext>
              </a:extLst>
            </p:cNvPr>
            <p:cNvGrpSpPr/>
            <p:nvPr/>
          </p:nvGrpSpPr>
          <p:grpSpPr>
            <a:xfrm>
              <a:off x="5804425" y="1983430"/>
              <a:ext cx="2501232" cy="369332"/>
              <a:chOff x="4522154" y="1572784"/>
              <a:chExt cx="2501232" cy="369332"/>
            </a:xfrm>
          </p:grpSpPr>
          <p:sp>
            <p:nvSpPr>
              <p:cNvPr id="27" name="Metin kutusu 26">
                <a:extLst>
                  <a:ext uri="{FF2B5EF4-FFF2-40B4-BE49-F238E27FC236}">
                    <a16:creationId xmlns:a16="http://schemas.microsoft.com/office/drawing/2014/main" id="{D6BA5F5B-E96C-BC3D-12BA-BD8DA1980895}"/>
                  </a:ext>
                </a:extLst>
              </p:cNvPr>
              <p:cNvSpPr txBox="1"/>
              <p:nvPr/>
            </p:nvSpPr>
            <p:spPr>
              <a:xfrm>
                <a:off x="4522154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  <a:endParaRPr lang="tr-TR" dirty="0"/>
              </a:p>
            </p:txBody>
          </p:sp>
          <p:sp>
            <p:nvSpPr>
              <p:cNvPr id="28" name="Metin kutusu 27">
                <a:extLst>
                  <a:ext uri="{FF2B5EF4-FFF2-40B4-BE49-F238E27FC236}">
                    <a16:creationId xmlns:a16="http://schemas.microsoft.com/office/drawing/2014/main" id="{9D1D2BDE-D7A9-2A3E-1266-110653463303}"/>
                  </a:ext>
                </a:extLst>
              </p:cNvPr>
              <p:cNvSpPr txBox="1"/>
              <p:nvPr/>
            </p:nvSpPr>
            <p:spPr>
              <a:xfrm>
                <a:off x="5084467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tr-TR" dirty="0"/>
              </a:p>
            </p:txBody>
          </p:sp>
          <p:sp>
            <p:nvSpPr>
              <p:cNvPr id="29" name="Metin kutusu 28">
                <a:extLst>
                  <a:ext uri="{FF2B5EF4-FFF2-40B4-BE49-F238E27FC236}">
                    <a16:creationId xmlns:a16="http://schemas.microsoft.com/office/drawing/2014/main" id="{A39FC206-D7AB-7E90-4BFE-92E9FCD4E649}"/>
                  </a:ext>
                </a:extLst>
              </p:cNvPr>
              <p:cNvSpPr txBox="1"/>
              <p:nvPr/>
            </p:nvSpPr>
            <p:spPr>
              <a:xfrm>
                <a:off x="5646780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  <a:endParaRPr lang="tr-TR" dirty="0"/>
              </a:p>
            </p:txBody>
          </p:sp>
          <p:sp>
            <p:nvSpPr>
              <p:cNvPr id="30" name="Metin kutusu 29">
                <a:extLst>
                  <a:ext uri="{FF2B5EF4-FFF2-40B4-BE49-F238E27FC236}">
                    <a16:creationId xmlns:a16="http://schemas.microsoft.com/office/drawing/2014/main" id="{CD13D0F1-37B1-CBD5-F998-BDEE18F57876}"/>
                  </a:ext>
                </a:extLst>
              </p:cNvPr>
              <p:cNvSpPr txBox="1"/>
              <p:nvPr/>
            </p:nvSpPr>
            <p:spPr>
              <a:xfrm>
                <a:off x="6209093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  <a:endParaRPr lang="tr-TR" dirty="0"/>
              </a:p>
            </p:txBody>
          </p:sp>
          <p:sp>
            <p:nvSpPr>
              <p:cNvPr id="31" name="Metin kutusu 30">
                <a:extLst>
                  <a:ext uri="{FF2B5EF4-FFF2-40B4-BE49-F238E27FC236}">
                    <a16:creationId xmlns:a16="http://schemas.microsoft.com/office/drawing/2014/main" id="{EE097366-D9E1-3D1A-E9AE-AB6EEDA43732}"/>
                  </a:ext>
                </a:extLst>
              </p:cNvPr>
              <p:cNvSpPr txBox="1"/>
              <p:nvPr/>
            </p:nvSpPr>
            <p:spPr>
              <a:xfrm>
                <a:off x="6771406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</a:t>
                </a:r>
                <a:endParaRPr lang="tr-TR" dirty="0"/>
              </a:p>
            </p:txBody>
          </p:sp>
        </p:grpSp>
        <p:sp>
          <p:nvSpPr>
            <p:cNvPr id="32" name="Metin kutusu 31">
              <a:extLst>
                <a:ext uri="{FF2B5EF4-FFF2-40B4-BE49-F238E27FC236}">
                  <a16:creationId xmlns:a16="http://schemas.microsoft.com/office/drawing/2014/main" id="{FCC94F2C-A14A-EFDD-DE53-31BC4B8756F6}"/>
                </a:ext>
              </a:extLst>
            </p:cNvPr>
            <p:cNvSpPr txBox="1"/>
            <p:nvPr/>
          </p:nvSpPr>
          <p:spPr>
            <a:xfrm>
              <a:off x="6491004" y="1722987"/>
              <a:ext cx="1120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000" i="1" dirty="0" err="1"/>
                <a:t>Counters</a:t>
              </a:r>
              <a:endParaRPr lang="tr-TR" sz="2000" i="1" dirty="0"/>
            </a:p>
          </p:txBody>
        </p:sp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5009A303-7D82-B74D-CE6B-1596294D8AE9}"/>
                </a:ext>
              </a:extLst>
            </p:cNvPr>
            <p:cNvSpPr/>
            <p:nvPr/>
          </p:nvSpPr>
          <p:spPr>
            <a:xfrm>
              <a:off x="4612760" y="2403836"/>
              <a:ext cx="566346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en-US" b="1" baseline="-25000" dirty="0">
                  <a:solidFill>
                    <a:schemeClr val="tx1"/>
                  </a:solidFill>
                </a:rPr>
                <a:t>1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Dikdörtgen 33">
              <a:extLst>
                <a:ext uri="{FF2B5EF4-FFF2-40B4-BE49-F238E27FC236}">
                  <a16:creationId xmlns:a16="http://schemas.microsoft.com/office/drawing/2014/main" id="{28A37089-5A00-A3D4-8FE0-A6C8D809EF90}"/>
                </a:ext>
              </a:extLst>
            </p:cNvPr>
            <p:cNvSpPr/>
            <p:nvPr/>
          </p:nvSpPr>
          <p:spPr>
            <a:xfrm>
              <a:off x="4612760" y="2918740"/>
              <a:ext cx="566346" cy="400110"/>
            </a:xfrm>
            <a:prstGeom prst="rect">
              <a:avLst/>
            </a:prstGeom>
            <a:solidFill>
              <a:srgbClr val="FFE0D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en-US" sz="1800" b="1" baseline="-25000" dirty="0">
                  <a:solidFill>
                    <a:schemeClr val="tx1"/>
                  </a:solidFill>
                </a:rPr>
                <a:t>2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Dikdörtgen 34">
              <a:extLst>
                <a:ext uri="{FF2B5EF4-FFF2-40B4-BE49-F238E27FC236}">
                  <a16:creationId xmlns:a16="http://schemas.microsoft.com/office/drawing/2014/main" id="{D0A42F72-F191-3DEC-51F0-5A321FC17C5D}"/>
                </a:ext>
              </a:extLst>
            </p:cNvPr>
            <p:cNvSpPr/>
            <p:nvPr/>
          </p:nvSpPr>
          <p:spPr>
            <a:xfrm>
              <a:off x="4612760" y="3437993"/>
              <a:ext cx="566346" cy="400110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en-US" b="1" baseline="-25000" dirty="0">
                  <a:solidFill>
                    <a:schemeClr val="tx1"/>
                  </a:solidFill>
                </a:rPr>
                <a:t>3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Metin kutusu 37">
              <a:extLst>
                <a:ext uri="{FF2B5EF4-FFF2-40B4-BE49-F238E27FC236}">
                  <a16:creationId xmlns:a16="http://schemas.microsoft.com/office/drawing/2014/main" id="{A4A54EEB-E5E5-01A5-B2CB-2AF6E6A702BC}"/>
                </a:ext>
              </a:extLst>
            </p:cNvPr>
            <p:cNvSpPr txBox="1"/>
            <p:nvPr/>
          </p:nvSpPr>
          <p:spPr>
            <a:xfrm>
              <a:off x="4299786" y="1952652"/>
              <a:ext cx="12654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Function</a:t>
              </a:r>
              <a:r>
                <a:rPr lang="tr-TR" sz="2000" i="1" dirty="0"/>
                <a:t>s</a:t>
              </a:r>
            </a:p>
          </p:txBody>
        </p:sp>
      </p:grpSp>
      <p:graphicFrame>
        <p:nvGraphicFramePr>
          <p:cNvPr id="23" name="Tablo 22">
            <a:extLst>
              <a:ext uri="{FF2B5EF4-FFF2-40B4-BE49-F238E27FC236}">
                <a16:creationId xmlns:a16="http://schemas.microsoft.com/office/drawing/2014/main" id="{9FDA338A-2C10-867A-B1FE-C07665754D5A}"/>
              </a:ext>
            </a:extLst>
          </p:cNvPr>
          <p:cNvGraphicFramePr>
            <a:graphicFrameLocks noGrp="1"/>
          </p:cNvGraphicFramePr>
          <p:nvPr/>
        </p:nvGraphicFramePr>
        <p:xfrm>
          <a:off x="5557593" y="2683198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graphicFrame>
        <p:nvGraphicFramePr>
          <p:cNvPr id="24" name="Tablo 23">
            <a:extLst>
              <a:ext uri="{FF2B5EF4-FFF2-40B4-BE49-F238E27FC236}">
                <a16:creationId xmlns:a16="http://schemas.microsoft.com/office/drawing/2014/main" id="{0F443A0D-6A89-B829-B898-760A3E33B40C}"/>
              </a:ext>
            </a:extLst>
          </p:cNvPr>
          <p:cNvGraphicFramePr>
            <a:graphicFrameLocks noGrp="1"/>
          </p:cNvGraphicFramePr>
          <p:nvPr/>
        </p:nvGraphicFramePr>
        <p:xfrm>
          <a:off x="5557593" y="3202451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graphicFrame>
        <p:nvGraphicFramePr>
          <p:cNvPr id="25" name="Tablo 24">
            <a:extLst>
              <a:ext uri="{FF2B5EF4-FFF2-40B4-BE49-F238E27FC236}">
                <a16:creationId xmlns:a16="http://schemas.microsoft.com/office/drawing/2014/main" id="{BE336357-AC00-3383-9059-3932EC4980ED}"/>
              </a:ext>
            </a:extLst>
          </p:cNvPr>
          <p:cNvGraphicFramePr>
            <a:graphicFrameLocks noGrp="1"/>
          </p:cNvGraphicFramePr>
          <p:nvPr/>
        </p:nvGraphicFramePr>
        <p:xfrm>
          <a:off x="5557593" y="3721704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sp>
        <p:nvSpPr>
          <p:cNvPr id="39" name="Dikdörtgen 38">
            <a:extLst>
              <a:ext uri="{FF2B5EF4-FFF2-40B4-BE49-F238E27FC236}">
                <a16:creationId xmlns:a16="http://schemas.microsoft.com/office/drawing/2014/main" id="{3B90E1B2-C08A-B855-F193-B7B7FE7E5474}"/>
              </a:ext>
            </a:extLst>
          </p:cNvPr>
          <p:cNvSpPr/>
          <p:nvPr/>
        </p:nvSpPr>
        <p:spPr>
          <a:xfrm>
            <a:off x="1507005" y="2518015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7446AE3D-3FD2-3EAF-0BFF-BEAC02E1C6FD}"/>
              </a:ext>
            </a:extLst>
          </p:cNvPr>
          <p:cNvSpPr txBox="1"/>
          <p:nvPr/>
        </p:nvSpPr>
        <p:spPr>
          <a:xfrm>
            <a:off x="870310" y="2059375"/>
            <a:ext cx="2456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Action Timeline</a:t>
            </a:r>
            <a:endParaRPr lang="tr-TR" sz="2000" i="1" dirty="0"/>
          </a:p>
        </p:txBody>
      </p:sp>
      <p:sp>
        <p:nvSpPr>
          <p:cNvPr id="71" name="Metin kutusu 70">
            <a:extLst>
              <a:ext uri="{FF2B5EF4-FFF2-40B4-BE49-F238E27FC236}">
                <a16:creationId xmlns:a16="http://schemas.microsoft.com/office/drawing/2014/main" id="{2E3ED7FD-AB0A-AF9D-111B-9E978EB008E3}"/>
              </a:ext>
            </a:extLst>
          </p:cNvPr>
          <p:cNvSpPr txBox="1"/>
          <p:nvPr/>
        </p:nvSpPr>
        <p:spPr>
          <a:xfrm>
            <a:off x="4912863" y="4680034"/>
            <a:ext cx="280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* N</a:t>
            </a:r>
            <a:r>
              <a:rPr lang="tr-TR" sz="1400" baseline="-25000" dirty="0"/>
              <a:t>PR</a:t>
            </a:r>
            <a:r>
              <a:rPr lang="tr-TR" sz="1400" dirty="0"/>
              <a:t>: </a:t>
            </a:r>
            <a:r>
              <a:rPr lang="tr-TR" sz="1400" dirty="0" err="1"/>
              <a:t>Preventive</a:t>
            </a:r>
            <a:r>
              <a:rPr lang="tr-TR" sz="1400" dirty="0"/>
              <a:t> </a:t>
            </a:r>
            <a:r>
              <a:rPr lang="tr-TR" sz="1400" dirty="0" err="1"/>
              <a:t>Refresh</a:t>
            </a:r>
            <a:r>
              <a:rPr lang="tr-TR" sz="1400" dirty="0"/>
              <a:t> </a:t>
            </a:r>
            <a:r>
              <a:rPr lang="tr-TR" sz="1400" dirty="0" err="1"/>
              <a:t>Threshold</a:t>
            </a:r>
            <a:endParaRPr lang="tr-TR" sz="1400" dirty="0"/>
          </a:p>
        </p:txBody>
      </p:sp>
      <p:sp>
        <p:nvSpPr>
          <p:cNvPr id="94" name="Dikdörtgen 93">
            <a:extLst>
              <a:ext uri="{FF2B5EF4-FFF2-40B4-BE49-F238E27FC236}">
                <a16:creationId xmlns:a16="http://schemas.microsoft.com/office/drawing/2014/main" id="{7CE74903-FD1A-1D59-0753-B63BC75021AB}"/>
              </a:ext>
            </a:extLst>
          </p:cNvPr>
          <p:cNvSpPr/>
          <p:nvPr/>
        </p:nvSpPr>
        <p:spPr>
          <a:xfrm>
            <a:off x="6124266" y="3201584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tx1"/>
                </a:solidFill>
              </a:rPr>
              <a:t>N</a:t>
            </a:r>
            <a:r>
              <a:rPr lang="tr-TR" sz="2000" baseline="-25000" dirty="0">
                <a:solidFill>
                  <a:schemeClr val="tx1"/>
                </a:solidFill>
              </a:rPr>
              <a:t>PR</a:t>
            </a:r>
            <a:endParaRPr lang="tr-TR" sz="1600" baseline="-25000" dirty="0">
              <a:solidFill>
                <a:schemeClr val="tx1"/>
              </a:solidFill>
            </a:endParaRPr>
          </a:p>
        </p:txBody>
      </p:sp>
      <p:sp>
        <p:nvSpPr>
          <p:cNvPr id="95" name="Dikdörtgen 94">
            <a:extLst>
              <a:ext uri="{FF2B5EF4-FFF2-40B4-BE49-F238E27FC236}">
                <a16:creationId xmlns:a16="http://schemas.microsoft.com/office/drawing/2014/main" id="{E56E5097-7DEB-5F07-B8AE-F8549B2C5579}"/>
              </a:ext>
            </a:extLst>
          </p:cNvPr>
          <p:cNvSpPr/>
          <p:nvPr/>
        </p:nvSpPr>
        <p:spPr>
          <a:xfrm>
            <a:off x="6686542" y="3721703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N</a:t>
            </a:r>
            <a:r>
              <a:rPr lang="tr-TR" baseline="-25000" dirty="0">
                <a:solidFill>
                  <a:schemeClr val="tx1"/>
                </a:solidFill>
              </a:rPr>
              <a:t>PR</a:t>
            </a:r>
            <a:endParaRPr lang="tr-TR" sz="1400" baseline="-25000" dirty="0">
              <a:solidFill>
                <a:schemeClr val="tx1"/>
              </a:solidFill>
            </a:endParaRPr>
          </a:p>
        </p:txBody>
      </p:sp>
      <p:sp>
        <p:nvSpPr>
          <p:cNvPr id="96" name="Dikdörtgen 95">
            <a:extLst>
              <a:ext uri="{FF2B5EF4-FFF2-40B4-BE49-F238E27FC236}">
                <a16:creationId xmlns:a16="http://schemas.microsoft.com/office/drawing/2014/main" id="{6B4B2D6E-F2C0-A3A7-7CB9-41E4E7813221}"/>
              </a:ext>
            </a:extLst>
          </p:cNvPr>
          <p:cNvSpPr/>
          <p:nvPr/>
        </p:nvSpPr>
        <p:spPr>
          <a:xfrm>
            <a:off x="5563942" y="2690178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tx1"/>
                </a:solidFill>
              </a:rPr>
              <a:t>N</a:t>
            </a:r>
            <a:r>
              <a:rPr lang="tr-TR" sz="2000" baseline="-25000" dirty="0">
                <a:solidFill>
                  <a:schemeClr val="tx1"/>
                </a:solidFill>
              </a:rPr>
              <a:t>PR</a:t>
            </a:r>
            <a:endParaRPr lang="tr-TR" sz="1600" baseline="-25000" dirty="0">
              <a:solidFill>
                <a:schemeClr val="tx1"/>
              </a:solidFill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C68A32E5-323E-49F2-A59F-82FF4C264E1B}"/>
              </a:ext>
            </a:extLst>
          </p:cNvPr>
          <p:cNvGrpSpPr/>
          <p:nvPr/>
        </p:nvGrpSpPr>
        <p:grpSpPr>
          <a:xfrm>
            <a:off x="798476" y="3054917"/>
            <a:ext cx="2572405" cy="564956"/>
            <a:chOff x="321079" y="3851159"/>
            <a:chExt cx="2572405" cy="564956"/>
          </a:xfrm>
        </p:grpSpPr>
        <p:sp>
          <p:nvSpPr>
            <p:cNvPr id="7" name="Dikdörtgen: Köşeleri Yuvarlatılmış 6">
              <a:extLst>
                <a:ext uri="{FF2B5EF4-FFF2-40B4-BE49-F238E27FC236}">
                  <a16:creationId xmlns:a16="http://schemas.microsoft.com/office/drawing/2014/main" id="{622292AB-469D-1D68-535E-99902D3ABDE8}"/>
                </a:ext>
              </a:extLst>
            </p:cNvPr>
            <p:cNvSpPr/>
            <p:nvPr/>
          </p:nvSpPr>
          <p:spPr>
            <a:xfrm>
              <a:off x="321079" y="3975515"/>
              <a:ext cx="2572405" cy="4403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8" name="Metin kutusu 7">
              <a:extLst>
                <a:ext uri="{FF2B5EF4-FFF2-40B4-BE49-F238E27FC236}">
                  <a16:creationId xmlns:a16="http://schemas.microsoft.com/office/drawing/2014/main" id="{28ADC3A3-1108-F0DB-ACA5-4346EEA64636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ACT_Count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23F00"/>
                  </a:solidFill>
                </a:rPr>
                <a:t>A</a:t>
              </a:r>
              <a:r>
                <a:rPr lang="en-US" dirty="0"/>
                <a:t>) = N</a:t>
              </a:r>
              <a:r>
                <a:rPr lang="en-US" baseline="-25000" dirty="0"/>
                <a:t>PR</a:t>
              </a:r>
              <a:endParaRPr lang="tr-TR" baseline="-25000" dirty="0"/>
            </a:p>
          </p:txBody>
        </p:sp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D4604269-1CD1-C4ED-7225-B9B88B3062F1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ESTIMATION</a:t>
              </a:r>
              <a:endParaRPr lang="tr-TR" dirty="0"/>
            </a:p>
          </p:txBody>
        </p:sp>
      </p:grpSp>
      <p:grpSp>
        <p:nvGrpSpPr>
          <p:cNvPr id="48" name="Grup 47">
            <a:extLst>
              <a:ext uri="{FF2B5EF4-FFF2-40B4-BE49-F238E27FC236}">
                <a16:creationId xmlns:a16="http://schemas.microsoft.com/office/drawing/2014/main" id="{378CF0E1-9E01-4F3D-2F99-F56DE799813B}"/>
              </a:ext>
            </a:extLst>
          </p:cNvPr>
          <p:cNvGrpSpPr/>
          <p:nvPr/>
        </p:nvGrpSpPr>
        <p:grpSpPr>
          <a:xfrm>
            <a:off x="651634" y="3844345"/>
            <a:ext cx="2674776" cy="638033"/>
            <a:chOff x="651634" y="3844345"/>
            <a:chExt cx="2674776" cy="638033"/>
          </a:xfrm>
        </p:grpSpPr>
        <p:sp>
          <p:nvSpPr>
            <p:cNvPr id="10" name="Dikdörtgen 9">
              <a:extLst>
                <a:ext uri="{FF2B5EF4-FFF2-40B4-BE49-F238E27FC236}">
                  <a16:creationId xmlns:a16="http://schemas.microsoft.com/office/drawing/2014/main" id="{DDEFD59A-5778-8D7B-5A80-57B70749123C}"/>
                </a:ext>
              </a:extLst>
            </p:cNvPr>
            <p:cNvSpPr/>
            <p:nvPr/>
          </p:nvSpPr>
          <p:spPr>
            <a:xfrm>
              <a:off x="870310" y="3844345"/>
              <a:ext cx="2456100" cy="638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Identify A as an </a:t>
              </a:r>
              <a:r>
                <a:rPr lang="en-US" sz="2000" dirty="0">
                  <a:solidFill>
                    <a:srgbClr val="FF0000"/>
                  </a:solidFill>
                </a:rPr>
                <a:t>aggressor row</a:t>
              </a:r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CF4EC22-053C-443A-6CBC-66611272D9AE}"/>
                </a:ext>
              </a:extLst>
            </p:cNvPr>
            <p:cNvSpPr/>
            <p:nvPr/>
          </p:nvSpPr>
          <p:spPr>
            <a:xfrm>
              <a:off x="651634" y="3960356"/>
              <a:ext cx="393347" cy="3933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tr-TR" dirty="0"/>
            </a:p>
          </p:txBody>
        </p:sp>
      </p:grpSp>
      <p:grpSp>
        <p:nvGrpSpPr>
          <p:cNvPr id="50" name="Grup 49">
            <a:extLst>
              <a:ext uri="{FF2B5EF4-FFF2-40B4-BE49-F238E27FC236}">
                <a16:creationId xmlns:a16="http://schemas.microsoft.com/office/drawing/2014/main" id="{7569FC17-0CC2-F2E8-0637-25AD26947104}"/>
              </a:ext>
            </a:extLst>
          </p:cNvPr>
          <p:cNvGrpSpPr/>
          <p:nvPr/>
        </p:nvGrpSpPr>
        <p:grpSpPr>
          <a:xfrm>
            <a:off x="650012" y="4554485"/>
            <a:ext cx="2676398" cy="638033"/>
            <a:chOff x="650012" y="4554485"/>
            <a:chExt cx="2676398" cy="638033"/>
          </a:xfrm>
        </p:grpSpPr>
        <p:sp>
          <p:nvSpPr>
            <p:cNvPr id="108" name="Dikdörtgen 107">
              <a:extLst>
                <a:ext uri="{FF2B5EF4-FFF2-40B4-BE49-F238E27FC236}">
                  <a16:creationId xmlns:a16="http://schemas.microsoft.com/office/drawing/2014/main" id="{BF12D2DF-1EDA-39FB-174A-C3FA50B7A682}"/>
                </a:ext>
              </a:extLst>
            </p:cNvPr>
            <p:cNvSpPr/>
            <p:nvPr/>
          </p:nvSpPr>
          <p:spPr>
            <a:xfrm>
              <a:off x="870310" y="4554485"/>
              <a:ext cx="2456100" cy="638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000" dirty="0" err="1">
                  <a:solidFill>
                    <a:schemeClr val="tx1"/>
                  </a:solidFill>
                </a:rPr>
                <a:t>Preventively</a:t>
              </a:r>
              <a:r>
                <a:rPr lang="tr-TR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r</a:t>
              </a:r>
              <a:r>
                <a:rPr lang="tr-TR" sz="2000" dirty="0" err="1">
                  <a:solidFill>
                    <a:schemeClr val="tx1"/>
                  </a:solidFill>
                </a:rPr>
                <a:t>efresh</a:t>
              </a:r>
              <a:endParaRPr lang="tr-TR" sz="2000" dirty="0">
                <a:solidFill>
                  <a:schemeClr val="tx1"/>
                </a:solidFill>
              </a:endParaRPr>
            </a:p>
            <a:p>
              <a:pPr algn="ctr"/>
              <a:r>
                <a:rPr lang="tr-TR" dirty="0" err="1">
                  <a:solidFill>
                    <a:schemeClr val="tx1"/>
                  </a:solidFill>
                </a:rPr>
                <a:t>A's</a:t>
              </a:r>
              <a:r>
                <a:rPr lang="tr-TR" dirty="0">
                  <a:solidFill>
                    <a:schemeClr val="tx1"/>
                  </a:solidFill>
                </a:rPr>
                <a:t> </a:t>
              </a:r>
              <a:r>
                <a:rPr lang="tr-TR" dirty="0" err="1">
                  <a:solidFill>
                    <a:schemeClr val="tx1"/>
                  </a:solidFill>
                </a:rPr>
                <a:t>victim</a:t>
              </a:r>
              <a:r>
                <a:rPr lang="tr-TR" dirty="0">
                  <a:solidFill>
                    <a:schemeClr val="tx1"/>
                  </a:solidFill>
                </a:rPr>
                <a:t> </a:t>
              </a:r>
              <a:r>
                <a:rPr lang="tr-TR" dirty="0" err="1">
                  <a:solidFill>
                    <a:schemeClr val="tx1"/>
                  </a:solidFill>
                </a:rPr>
                <a:t>rows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1F19B0-546B-6EA2-5CC0-C1D815DA6875}"/>
                </a:ext>
              </a:extLst>
            </p:cNvPr>
            <p:cNvSpPr/>
            <p:nvPr/>
          </p:nvSpPr>
          <p:spPr>
            <a:xfrm>
              <a:off x="650012" y="4684736"/>
              <a:ext cx="393347" cy="3933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r-TR" dirty="0"/>
            </a:p>
          </p:txBody>
        </p:sp>
      </p:grpSp>
      <p:sp>
        <p:nvSpPr>
          <p:cNvPr id="20" name="Dikdörtgen 19">
            <a:extLst>
              <a:ext uri="{FF2B5EF4-FFF2-40B4-BE49-F238E27FC236}">
                <a16:creationId xmlns:a16="http://schemas.microsoft.com/office/drawing/2014/main" id="{DF6613DD-2E7A-7C28-96FE-48B3A4981372}"/>
              </a:ext>
            </a:extLst>
          </p:cNvPr>
          <p:cNvSpPr/>
          <p:nvPr/>
        </p:nvSpPr>
        <p:spPr>
          <a:xfrm>
            <a:off x="7241641" y="3206803"/>
            <a:ext cx="550719" cy="508570"/>
          </a:xfrm>
          <a:prstGeom prst="rect">
            <a:avLst/>
          </a:prstGeom>
          <a:solidFill>
            <a:srgbClr val="316CE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tx1"/>
                </a:solidFill>
              </a:rPr>
              <a:t>N</a:t>
            </a:r>
            <a:r>
              <a:rPr lang="tr-TR" sz="2000" baseline="-25000" dirty="0">
                <a:solidFill>
                  <a:schemeClr val="tx1"/>
                </a:solidFill>
              </a:rPr>
              <a:t>PR</a:t>
            </a:r>
          </a:p>
        </p:txBody>
      </p:sp>
      <p:sp>
        <p:nvSpPr>
          <p:cNvPr id="36" name="Dikdörtgen 35">
            <a:extLst>
              <a:ext uri="{FF2B5EF4-FFF2-40B4-BE49-F238E27FC236}">
                <a16:creationId xmlns:a16="http://schemas.microsoft.com/office/drawing/2014/main" id="{929B0021-3BD7-0156-93A4-B54E733094FA}"/>
              </a:ext>
            </a:extLst>
          </p:cNvPr>
          <p:cNvSpPr/>
          <p:nvPr/>
        </p:nvSpPr>
        <p:spPr>
          <a:xfrm>
            <a:off x="7791068" y="3721693"/>
            <a:ext cx="563421" cy="520299"/>
          </a:xfrm>
          <a:prstGeom prst="rect">
            <a:avLst/>
          </a:prstGeom>
          <a:solidFill>
            <a:srgbClr val="316CE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tx1"/>
                </a:solidFill>
              </a:rPr>
              <a:t>N</a:t>
            </a:r>
            <a:r>
              <a:rPr lang="tr-TR" sz="2000" baseline="-25000" dirty="0">
                <a:solidFill>
                  <a:schemeClr val="tx1"/>
                </a:solidFill>
              </a:rPr>
              <a:t>PR</a:t>
            </a:r>
          </a:p>
        </p:txBody>
      </p:sp>
      <p:sp>
        <p:nvSpPr>
          <p:cNvPr id="41" name="Dikdörtgen 40">
            <a:extLst>
              <a:ext uri="{FF2B5EF4-FFF2-40B4-BE49-F238E27FC236}">
                <a16:creationId xmlns:a16="http://schemas.microsoft.com/office/drawing/2014/main" id="{65A8B0B2-6F90-D350-DE15-39F6FD63FC03}"/>
              </a:ext>
            </a:extLst>
          </p:cNvPr>
          <p:cNvSpPr/>
          <p:nvPr/>
        </p:nvSpPr>
        <p:spPr>
          <a:xfrm>
            <a:off x="5565831" y="2694125"/>
            <a:ext cx="550719" cy="508570"/>
          </a:xfrm>
          <a:prstGeom prst="rect">
            <a:avLst/>
          </a:prstGeom>
          <a:gradFill flip="none" rotWithShape="1">
            <a:gsLst>
              <a:gs pos="0">
                <a:srgbClr val="FF5F25"/>
              </a:gs>
              <a:gs pos="50000">
                <a:srgbClr val="FF5F25"/>
              </a:gs>
              <a:gs pos="50000">
                <a:srgbClr val="316CE3"/>
              </a:gs>
              <a:gs pos="100000">
                <a:srgbClr val="316CE3"/>
              </a:gs>
            </a:gsLst>
            <a:lin ang="27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82724E54-6D82-C6E8-293A-69D0E0F5C4B8}"/>
              </a:ext>
            </a:extLst>
          </p:cNvPr>
          <p:cNvGrpSpPr/>
          <p:nvPr/>
        </p:nvGrpSpPr>
        <p:grpSpPr>
          <a:xfrm>
            <a:off x="5951058" y="5548854"/>
            <a:ext cx="2572405" cy="564956"/>
            <a:chOff x="321079" y="3851159"/>
            <a:chExt cx="2572405" cy="564956"/>
          </a:xfrm>
        </p:grpSpPr>
        <p:sp>
          <p:nvSpPr>
            <p:cNvPr id="44" name="Dikdörtgen: Köşeleri Yuvarlatılmış 43">
              <a:extLst>
                <a:ext uri="{FF2B5EF4-FFF2-40B4-BE49-F238E27FC236}">
                  <a16:creationId xmlns:a16="http://schemas.microsoft.com/office/drawing/2014/main" id="{6BD073C4-2750-DCEB-A41B-1355F258AC75}"/>
                </a:ext>
              </a:extLst>
            </p:cNvPr>
            <p:cNvSpPr/>
            <p:nvPr/>
          </p:nvSpPr>
          <p:spPr>
            <a:xfrm>
              <a:off x="321079" y="3975515"/>
              <a:ext cx="2572405" cy="4403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5" name="Metin kutusu 44">
              <a:extLst>
                <a:ext uri="{FF2B5EF4-FFF2-40B4-BE49-F238E27FC236}">
                  <a16:creationId xmlns:a16="http://schemas.microsoft.com/office/drawing/2014/main" id="{CA37355E-10BC-E276-E559-630A8D7A80B2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ACT_Count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316CE3"/>
                  </a:solidFill>
                </a:rPr>
                <a:t>C</a:t>
              </a:r>
              <a:r>
                <a:rPr lang="en-US" dirty="0"/>
                <a:t>) = 0</a:t>
              </a:r>
              <a:endParaRPr lang="tr-TR" baseline="-25000" dirty="0"/>
            </a:p>
          </p:txBody>
        </p:sp>
        <p:sp>
          <p:nvSpPr>
            <p:cNvPr id="46" name="Dikdörtgen: Köşeleri Yuvarlatılmış 45">
              <a:extLst>
                <a:ext uri="{FF2B5EF4-FFF2-40B4-BE49-F238E27FC236}">
                  <a16:creationId xmlns:a16="http://schemas.microsoft.com/office/drawing/2014/main" id="{E898EC69-261E-4006-818D-BF8A3AF54AE3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ESTIMATION</a:t>
              </a:r>
              <a:endParaRPr lang="tr-TR" dirty="0"/>
            </a:p>
          </p:txBody>
        </p:sp>
      </p:grpSp>
      <p:grpSp>
        <p:nvGrpSpPr>
          <p:cNvPr id="52" name="Grup 51">
            <a:extLst>
              <a:ext uri="{FF2B5EF4-FFF2-40B4-BE49-F238E27FC236}">
                <a16:creationId xmlns:a16="http://schemas.microsoft.com/office/drawing/2014/main" id="{78801040-6F8A-13FC-A937-89C5606DDAA9}"/>
              </a:ext>
            </a:extLst>
          </p:cNvPr>
          <p:cNvGrpSpPr/>
          <p:nvPr/>
        </p:nvGrpSpPr>
        <p:grpSpPr>
          <a:xfrm>
            <a:off x="2098361" y="5066125"/>
            <a:ext cx="4361078" cy="369332"/>
            <a:chOff x="2098361" y="5066125"/>
            <a:chExt cx="4361078" cy="369332"/>
          </a:xfrm>
        </p:grpSpPr>
        <p:cxnSp>
          <p:nvCxnSpPr>
            <p:cNvPr id="18" name="Bağlayıcı: Dirsek 17">
              <a:extLst>
                <a:ext uri="{FF2B5EF4-FFF2-40B4-BE49-F238E27FC236}">
                  <a16:creationId xmlns:a16="http://schemas.microsoft.com/office/drawing/2014/main" id="{10909364-419C-E133-D813-99D88F07F751}"/>
                </a:ext>
              </a:extLst>
            </p:cNvPr>
            <p:cNvCxnSpPr>
              <a:cxnSpLocks/>
              <a:stCxn id="108" idx="2"/>
              <a:endCxn id="61" idx="2"/>
            </p:cNvCxnSpPr>
            <p:nvPr/>
          </p:nvCxnSpPr>
          <p:spPr>
            <a:xfrm rot="16200000" flipH="1">
              <a:off x="4247844" y="3043034"/>
              <a:ext cx="62111" cy="4361078"/>
            </a:xfrm>
            <a:prstGeom prst="bentConnector3">
              <a:avLst>
                <a:gd name="adj1" fmla="val 410317"/>
              </a:avLst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Metin kutusu 46">
              <a:extLst>
                <a:ext uri="{FF2B5EF4-FFF2-40B4-BE49-F238E27FC236}">
                  <a16:creationId xmlns:a16="http://schemas.microsoft.com/office/drawing/2014/main" id="{7244C87A-2EF5-2C94-4872-8946CA0FA3B0}"/>
                </a:ext>
              </a:extLst>
            </p:cNvPr>
            <p:cNvSpPr txBox="1"/>
            <p:nvPr/>
          </p:nvSpPr>
          <p:spPr>
            <a:xfrm>
              <a:off x="3370881" y="5066125"/>
              <a:ext cx="1883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Reset counters?</a:t>
              </a:r>
              <a:endParaRPr lang="tr-TR" i="1" dirty="0"/>
            </a:p>
          </p:txBody>
        </p:sp>
      </p:grpSp>
      <p:sp>
        <p:nvSpPr>
          <p:cNvPr id="53" name="Dikdörtgen 52">
            <a:extLst>
              <a:ext uri="{FF2B5EF4-FFF2-40B4-BE49-F238E27FC236}">
                <a16:creationId xmlns:a16="http://schemas.microsoft.com/office/drawing/2014/main" id="{0706A6C1-41B2-77D0-E9AF-2399022F9620}"/>
              </a:ext>
            </a:extLst>
          </p:cNvPr>
          <p:cNvSpPr/>
          <p:nvPr/>
        </p:nvSpPr>
        <p:spPr>
          <a:xfrm>
            <a:off x="6124266" y="3205645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tx1"/>
                </a:solidFill>
              </a:rPr>
              <a:t>0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54" name="Dikdörtgen 53">
            <a:extLst>
              <a:ext uri="{FF2B5EF4-FFF2-40B4-BE49-F238E27FC236}">
                <a16:creationId xmlns:a16="http://schemas.microsoft.com/office/drawing/2014/main" id="{4CC9E5B3-5452-B05C-8871-F785473D9999}"/>
              </a:ext>
            </a:extLst>
          </p:cNvPr>
          <p:cNvSpPr/>
          <p:nvPr/>
        </p:nvSpPr>
        <p:spPr>
          <a:xfrm>
            <a:off x="6686542" y="3725764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chemeClr val="tx1"/>
                </a:solidFill>
              </a:rPr>
              <a:t>0</a:t>
            </a:r>
            <a:endParaRPr lang="tr-TR" dirty="0">
              <a:solidFill>
                <a:schemeClr val="tx1"/>
              </a:solidFill>
            </a:endParaRPr>
          </a:p>
        </p:txBody>
      </p:sp>
      <p:grpSp>
        <p:nvGrpSpPr>
          <p:cNvPr id="60" name="Grup 59">
            <a:extLst>
              <a:ext uri="{FF2B5EF4-FFF2-40B4-BE49-F238E27FC236}">
                <a16:creationId xmlns:a16="http://schemas.microsoft.com/office/drawing/2014/main" id="{03BD50CB-5E01-8393-FA8C-630DF12E7B15}"/>
              </a:ext>
            </a:extLst>
          </p:cNvPr>
          <p:cNvGrpSpPr/>
          <p:nvPr/>
        </p:nvGrpSpPr>
        <p:grpSpPr>
          <a:xfrm>
            <a:off x="5338593" y="4885297"/>
            <a:ext cx="1954084" cy="369332"/>
            <a:chOff x="1520335" y="5144490"/>
            <a:chExt cx="1954084" cy="369332"/>
          </a:xfrm>
        </p:grpSpPr>
        <p:sp>
          <p:nvSpPr>
            <p:cNvPr id="61" name="Metin kutusu 60">
              <a:extLst>
                <a:ext uri="{FF2B5EF4-FFF2-40B4-BE49-F238E27FC236}">
                  <a16:creationId xmlns:a16="http://schemas.microsoft.com/office/drawing/2014/main" id="{4CC77893-6E86-A51B-3A15-4D777DC5C44E}"/>
                </a:ext>
              </a:extLst>
            </p:cNvPr>
            <p:cNvSpPr txBox="1"/>
            <p:nvPr/>
          </p:nvSpPr>
          <p:spPr>
            <a:xfrm>
              <a:off x="1807941" y="5144490"/>
              <a:ext cx="1666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rgbClr val="F23F00"/>
                  </a:solidFill>
                </a:rPr>
                <a:t>CounterGroup</a:t>
              </a:r>
              <a:r>
                <a:rPr lang="tr-TR" b="1" baseline="-25000" dirty="0" err="1">
                  <a:solidFill>
                    <a:srgbClr val="F23F00"/>
                  </a:solidFill>
                </a:rPr>
                <a:t>A</a:t>
              </a:r>
              <a:endParaRPr lang="tr-TR" b="1" baseline="-25000" dirty="0">
                <a:solidFill>
                  <a:srgbClr val="F23F00"/>
                </a:solidFill>
              </a:endParaRPr>
            </a:p>
          </p:txBody>
        </p:sp>
        <p:sp>
          <p:nvSpPr>
            <p:cNvPr id="62" name="Dikdörtgen 61">
              <a:extLst>
                <a:ext uri="{FF2B5EF4-FFF2-40B4-BE49-F238E27FC236}">
                  <a16:creationId xmlns:a16="http://schemas.microsoft.com/office/drawing/2014/main" id="{C706664A-357A-9A48-AC85-356CFEE47D90}"/>
                </a:ext>
              </a:extLst>
            </p:cNvPr>
            <p:cNvSpPr/>
            <p:nvPr/>
          </p:nvSpPr>
          <p:spPr>
            <a:xfrm>
              <a:off x="1520335" y="5233291"/>
              <a:ext cx="239765" cy="207598"/>
            </a:xfrm>
            <a:prstGeom prst="rect">
              <a:avLst/>
            </a:prstGeom>
            <a:solidFill>
              <a:srgbClr val="F23F00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3" name="Metin kutusu 62">
              <a:extLst>
                <a:ext uri="{FF2B5EF4-FFF2-40B4-BE49-F238E27FC236}">
                  <a16:creationId xmlns:a16="http://schemas.microsoft.com/office/drawing/2014/main" id="{88558E6D-CD29-E8E2-95F7-427EB0B427B1}"/>
                </a:ext>
              </a:extLst>
            </p:cNvPr>
            <p:cNvSpPr txBox="1"/>
            <p:nvPr/>
          </p:nvSpPr>
          <p:spPr>
            <a:xfrm>
              <a:off x="1715750" y="5169672"/>
              <a:ext cx="232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:</a:t>
              </a:r>
              <a:endParaRPr lang="tr-TR" sz="1400" dirty="0"/>
            </a:p>
          </p:txBody>
        </p:sp>
      </p:grpSp>
      <p:sp>
        <p:nvSpPr>
          <p:cNvPr id="43" name="Dikdörtgen: Köşeleri Yuvarlatılmış 42">
            <a:extLst>
              <a:ext uri="{FF2B5EF4-FFF2-40B4-BE49-F238E27FC236}">
                <a16:creationId xmlns:a16="http://schemas.microsoft.com/office/drawing/2014/main" id="{2B76F9C0-A6AB-6CAD-EE6F-4E289EE1EFF6}"/>
              </a:ext>
            </a:extLst>
          </p:cNvPr>
          <p:cNvSpPr/>
          <p:nvPr/>
        </p:nvSpPr>
        <p:spPr>
          <a:xfrm rot="2700000">
            <a:off x="6995341" y="3365064"/>
            <a:ext cx="1621802" cy="78403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16CE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noFill/>
            </a:endParaRPr>
          </a:p>
        </p:txBody>
      </p:sp>
      <p:sp>
        <p:nvSpPr>
          <p:cNvPr id="49" name="Dikdörtgen: Köşeleri Yuvarlatılmış 48">
            <a:extLst>
              <a:ext uri="{FF2B5EF4-FFF2-40B4-BE49-F238E27FC236}">
                <a16:creationId xmlns:a16="http://schemas.microsoft.com/office/drawing/2014/main" id="{63D39495-B89D-82CC-B3B6-09D6565623AC}"/>
              </a:ext>
            </a:extLst>
          </p:cNvPr>
          <p:cNvSpPr/>
          <p:nvPr/>
        </p:nvSpPr>
        <p:spPr>
          <a:xfrm rot="2700000">
            <a:off x="5408314" y="2568938"/>
            <a:ext cx="898006" cy="78403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16CE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noFill/>
            </a:endParaRP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EB5F5C01-2E7D-C22D-B809-CA8BFFA1F581}"/>
              </a:ext>
            </a:extLst>
          </p:cNvPr>
          <p:cNvSpPr txBox="1"/>
          <p:nvPr/>
        </p:nvSpPr>
        <p:spPr>
          <a:xfrm>
            <a:off x="7562615" y="4353281"/>
            <a:ext cx="166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rgbClr val="316CE3"/>
                </a:solidFill>
              </a:rPr>
              <a:t>CounterGroup</a:t>
            </a:r>
            <a:r>
              <a:rPr lang="en-US" b="1" baseline="-25000" dirty="0">
                <a:solidFill>
                  <a:srgbClr val="316CE3"/>
                </a:solidFill>
              </a:rPr>
              <a:t>C</a:t>
            </a:r>
            <a:endParaRPr lang="tr-TR" b="1" baseline="-25000" dirty="0">
              <a:solidFill>
                <a:srgbClr val="316CE3"/>
              </a:solidFill>
            </a:endParaRPr>
          </a:p>
        </p:txBody>
      </p:sp>
      <p:sp>
        <p:nvSpPr>
          <p:cNvPr id="56" name="Artı 55">
            <a:extLst>
              <a:ext uri="{FF2B5EF4-FFF2-40B4-BE49-F238E27FC236}">
                <a16:creationId xmlns:a16="http://schemas.microsoft.com/office/drawing/2014/main" id="{B338B000-F64A-C995-2F8F-6CE7EC127E1D}"/>
              </a:ext>
            </a:extLst>
          </p:cNvPr>
          <p:cNvSpPr/>
          <p:nvPr/>
        </p:nvSpPr>
        <p:spPr>
          <a:xfrm rot="2700000">
            <a:off x="3576329" y="4880098"/>
            <a:ext cx="914400" cy="914400"/>
          </a:xfrm>
          <a:prstGeom prst="plus">
            <a:avLst>
              <a:gd name="adj" fmla="val 422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683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20" grpId="0" animBg="1"/>
      <p:bldP spid="36" grpId="0" animBg="1"/>
      <p:bldP spid="41" grpId="0" animBg="1"/>
      <p:bldP spid="53" grpId="0" animBg="1"/>
      <p:bldP spid="54" grpId="0" animBg="1"/>
      <p:bldP spid="43" grpId="0" animBg="1"/>
      <p:bldP spid="49" grpId="0" animBg="1"/>
      <p:bldP spid="55" grpId="0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(I)</a:t>
            </a:r>
          </a:p>
        </p:txBody>
      </p:sp>
      <p:sp>
        <p:nvSpPr>
          <p:cNvPr id="256003" name="TextBox 5"/>
          <p:cNvSpPr txBox="1">
            <a:spLocks noChangeArrowheads="1"/>
          </p:cNvSpPr>
          <p:nvPr/>
        </p:nvSpPr>
        <p:spPr bwMode="auto">
          <a:xfrm>
            <a:off x="2952135" y="6546968"/>
            <a:ext cx="2908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3"/>
              </a:rPr>
              <a:t>https://lab.dsst.io/32c3-slides/7197.html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56004" name="Picture 6" descr="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608400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Rowhammer.js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A Remote Software-Induced Fault Attack in JavaScript (DIMVA’16)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043444"/>
            <a:ext cx="80648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“We can gain unrestricted access to systems of website visitors.”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7F98B88C-4994-81C0-D656-D5F8B7CA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46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91F2E2-12C9-DBC8-6525-FA5B7347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-112"/>
            <a:ext cx="8894618" cy="914400"/>
          </a:xfrm>
        </p:spPr>
        <p:txBody>
          <a:bodyPr/>
          <a:lstStyle/>
          <a:p>
            <a:r>
              <a:rPr lang="en-US" dirty="0"/>
              <a:t>Counter Table (CT):</a:t>
            </a:r>
            <a:br>
              <a:rPr lang="en-US" dirty="0"/>
            </a:br>
            <a:r>
              <a:rPr lang="en-US" sz="2800" dirty="0"/>
              <a:t>Counter Saturation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23552C-9DC9-781B-DFC7-CB0546157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11115"/>
            <a:ext cx="9143999" cy="5165847"/>
          </a:xfrm>
        </p:spPr>
        <p:txBody>
          <a:bodyPr>
            <a:normAutofit/>
          </a:bodyPr>
          <a:lstStyle/>
          <a:p>
            <a:r>
              <a:rPr lang="en-US" sz="2400" spc="-10" dirty="0" err="1">
                <a:latin typeface="+mj-lt"/>
              </a:rPr>
              <a:t>CoMeT</a:t>
            </a:r>
            <a:r>
              <a:rPr lang="en-US" sz="2400" spc="-10" dirty="0">
                <a:latin typeface="+mj-lt"/>
              </a:rPr>
              <a:t> </a:t>
            </a:r>
            <a:r>
              <a:rPr lang="en-US" sz="2400" b="1" spc="-10" dirty="0">
                <a:latin typeface="+mj-lt"/>
              </a:rPr>
              <a:t>does not</a:t>
            </a:r>
            <a:r>
              <a:rPr lang="en-US" sz="2400" spc="-10" dirty="0">
                <a:latin typeface="+mj-lt"/>
              </a:rPr>
              <a:t> </a:t>
            </a:r>
            <a:r>
              <a:rPr lang="en-US" sz="2400" b="1" spc="-10" dirty="0">
                <a:latin typeface="+mj-lt"/>
              </a:rPr>
              <a:t>reset </a:t>
            </a:r>
            <a:r>
              <a:rPr lang="en-US" sz="2400" spc="-10" dirty="0">
                <a:latin typeface="+mj-lt"/>
              </a:rPr>
              <a:t>any counter in CT after preventive refresh</a:t>
            </a:r>
            <a:endParaRPr lang="en-US" sz="2400" spc="-10" dirty="0">
              <a:solidFill>
                <a:srgbClr val="FF0000"/>
              </a:solidFill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CT counters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saturate at </a:t>
            </a:r>
            <a:r>
              <a:rPr lang="en-US" i="1" dirty="0">
                <a:solidFill>
                  <a:srgbClr val="FF0000"/>
                </a:solidFill>
                <a:latin typeface="+mj-lt"/>
              </a:rPr>
              <a:t>N</a:t>
            </a:r>
            <a:r>
              <a:rPr lang="en-US" i="1" baseline="-25000" dirty="0">
                <a:solidFill>
                  <a:srgbClr val="FF0000"/>
                </a:solidFill>
                <a:latin typeface="+mj-lt"/>
              </a:rPr>
              <a:t>PR</a:t>
            </a:r>
            <a:endParaRPr lang="tr-TR" dirty="0">
              <a:solidFill>
                <a:srgbClr val="FF0000"/>
              </a:solidFill>
              <a:latin typeface="+mj-lt"/>
            </a:endParaRPr>
          </a:p>
          <a:p>
            <a:endParaRPr lang="tr-TR" sz="2400" dirty="0">
              <a:latin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226E07D-B0E8-6087-6AFA-E73104F9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1D413A9-36FF-58A7-1114-847FC6CF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120</a:t>
            </a:fld>
            <a:endParaRPr lang="tr-TR"/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C1E8F68E-4985-D455-7AFA-9E92C8AFEA8F}"/>
              </a:ext>
            </a:extLst>
          </p:cNvPr>
          <p:cNvGrpSpPr/>
          <p:nvPr/>
        </p:nvGrpSpPr>
        <p:grpSpPr>
          <a:xfrm>
            <a:off x="4052047" y="2066415"/>
            <a:ext cx="4527177" cy="2616157"/>
            <a:chOff x="4143160" y="1722987"/>
            <a:chExt cx="4527177" cy="2616157"/>
          </a:xfrm>
        </p:grpSpPr>
        <p:sp>
          <p:nvSpPr>
            <p:cNvPr id="7" name="Dikdörtgen: Köşeleri Yuvarlatılmış 6">
              <a:extLst>
                <a:ext uri="{FF2B5EF4-FFF2-40B4-BE49-F238E27FC236}">
                  <a16:creationId xmlns:a16="http://schemas.microsoft.com/office/drawing/2014/main" id="{12359FC5-8A81-21F2-105C-A80A18515F20}"/>
                </a:ext>
              </a:extLst>
            </p:cNvPr>
            <p:cNvSpPr/>
            <p:nvPr/>
          </p:nvSpPr>
          <p:spPr>
            <a:xfrm>
              <a:off x="4143160" y="1740962"/>
              <a:ext cx="4527177" cy="2598182"/>
            </a:xfrm>
            <a:prstGeom prst="roundRect">
              <a:avLst>
                <a:gd name="adj" fmla="val 9522"/>
              </a:avLst>
            </a:prstGeom>
            <a:solidFill>
              <a:srgbClr val="FFEBCD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b"/>
            <a:lstStyle/>
            <a:p>
              <a:pPr algn="ctr"/>
              <a:r>
                <a:rPr lang="tr-TR" sz="2400" b="1" dirty="0">
                  <a:solidFill>
                    <a:srgbClr val="E28700"/>
                  </a:solidFill>
                </a:rPr>
                <a:t>Counter </a:t>
              </a:r>
              <a:r>
                <a:rPr lang="tr-TR" sz="2400" b="1" dirty="0" err="1">
                  <a:solidFill>
                    <a:srgbClr val="E28700"/>
                  </a:solidFill>
                </a:rPr>
                <a:t>Table</a:t>
              </a:r>
              <a:endParaRPr lang="tr-TR" sz="2400" b="1" dirty="0">
                <a:solidFill>
                  <a:srgbClr val="E28700"/>
                </a:solidFill>
              </a:endParaRPr>
            </a:p>
          </p:txBody>
        </p:sp>
        <p:sp>
          <p:nvSpPr>
            <p:cNvPr id="8" name="Metin kutusu 7">
              <a:extLst>
                <a:ext uri="{FF2B5EF4-FFF2-40B4-BE49-F238E27FC236}">
                  <a16:creationId xmlns:a16="http://schemas.microsoft.com/office/drawing/2014/main" id="{2EAAE7B1-AFE8-0C2C-A6CB-A5F139BA2121}"/>
                </a:ext>
              </a:extLst>
            </p:cNvPr>
            <p:cNvSpPr txBox="1"/>
            <p:nvPr/>
          </p:nvSpPr>
          <p:spPr>
            <a:xfrm>
              <a:off x="4311104" y="1722987"/>
              <a:ext cx="12654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Hash</a:t>
              </a:r>
              <a:endParaRPr lang="tr-TR" sz="2000" i="1" dirty="0"/>
            </a:p>
          </p:txBody>
        </p:sp>
        <p:grpSp>
          <p:nvGrpSpPr>
            <p:cNvPr id="9" name="Grup 8">
              <a:extLst>
                <a:ext uri="{FF2B5EF4-FFF2-40B4-BE49-F238E27FC236}">
                  <a16:creationId xmlns:a16="http://schemas.microsoft.com/office/drawing/2014/main" id="{CB7A997C-220B-93D7-C62F-1A4ED8189087}"/>
                </a:ext>
              </a:extLst>
            </p:cNvPr>
            <p:cNvGrpSpPr/>
            <p:nvPr/>
          </p:nvGrpSpPr>
          <p:grpSpPr>
            <a:xfrm>
              <a:off x="5804425" y="1983430"/>
              <a:ext cx="2501232" cy="369332"/>
              <a:chOff x="4522154" y="1572784"/>
              <a:chExt cx="2501232" cy="369332"/>
            </a:xfrm>
          </p:grpSpPr>
          <p:sp>
            <p:nvSpPr>
              <p:cNvPr id="15" name="Metin kutusu 14">
                <a:extLst>
                  <a:ext uri="{FF2B5EF4-FFF2-40B4-BE49-F238E27FC236}">
                    <a16:creationId xmlns:a16="http://schemas.microsoft.com/office/drawing/2014/main" id="{6341AF86-8C0C-3FC8-118D-9FA59A163B52}"/>
                  </a:ext>
                </a:extLst>
              </p:cNvPr>
              <p:cNvSpPr txBox="1"/>
              <p:nvPr/>
            </p:nvSpPr>
            <p:spPr>
              <a:xfrm>
                <a:off x="4522154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  <a:endParaRPr lang="tr-TR" dirty="0"/>
              </a:p>
            </p:txBody>
          </p:sp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AF7B578C-790A-E81C-9AB5-206EB44BE867}"/>
                  </a:ext>
                </a:extLst>
              </p:cNvPr>
              <p:cNvSpPr txBox="1"/>
              <p:nvPr/>
            </p:nvSpPr>
            <p:spPr>
              <a:xfrm>
                <a:off x="5084467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tr-TR" dirty="0"/>
              </a:p>
            </p:txBody>
          </p:sp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04555D9A-04A4-88CE-460E-B58CDC2B966F}"/>
                  </a:ext>
                </a:extLst>
              </p:cNvPr>
              <p:cNvSpPr txBox="1"/>
              <p:nvPr/>
            </p:nvSpPr>
            <p:spPr>
              <a:xfrm>
                <a:off x="5646780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  <a:endParaRPr lang="tr-TR" dirty="0"/>
              </a:p>
            </p:txBody>
          </p:sp>
          <p:sp>
            <p:nvSpPr>
              <p:cNvPr id="18" name="Metin kutusu 17">
                <a:extLst>
                  <a:ext uri="{FF2B5EF4-FFF2-40B4-BE49-F238E27FC236}">
                    <a16:creationId xmlns:a16="http://schemas.microsoft.com/office/drawing/2014/main" id="{65A700C9-0A6B-2B91-6531-859F429F2EA2}"/>
                  </a:ext>
                </a:extLst>
              </p:cNvPr>
              <p:cNvSpPr txBox="1"/>
              <p:nvPr/>
            </p:nvSpPr>
            <p:spPr>
              <a:xfrm>
                <a:off x="6209093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  <a:endParaRPr lang="tr-TR" dirty="0"/>
              </a:p>
            </p:txBody>
          </p:sp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EDBFA5BF-230D-5C7A-CD28-7B47EB13EC36}"/>
                  </a:ext>
                </a:extLst>
              </p:cNvPr>
              <p:cNvSpPr txBox="1"/>
              <p:nvPr/>
            </p:nvSpPr>
            <p:spPr>
              <a:xfrm>
                <a:off x="6771406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</a:t>
                </a:r>
                <a:endParaRPr lang="tr-TR" dirty="0"/>
              </a:p>
            </p:txBody>
          </p:sp>
        </p:grpSp>
        <p:sp>
          <p:nvSpPr>
            <p:cNvPr id="10" name="Metin kutusu 9">
              <a:extLst>
                <a:ext uri="{FF2B5EF4-FFF2-40B4-BE49-F238E27FC236}">
                  <a16:creationId xmlns:a16="http://schemas.microsoft.com/office/drawing/2014/main" id="{FCF95C3B-FA02-7A6C-841E-2B2470C6809A}"/>
                </a:ext>
              </a:extLst>
            </p:cNvPr>
            <p:cNvSpPr txBox="1"/>
            <p:nvPr/>
          </p:nvSpPr>
          <p:spPr>
            <a:xfrm>
              <a:off x="6491004" y="1722987"/>
              <a:ext cx="1120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000" i="1" dirty="0" err="1"/>
                <a:t>Counters</a:t>
              </a:r>
              <a:endParaRPr lang="tr-TR" sz="2000" i="1" dirty="0"/>
            </a:p>
          </p:txBody>
        </p:sp>
        <p:sp>
          <p:nvSpPr>
            <p:cNvPr id="11" name="Dikdörtgen 10">
              <a:extLst>
                <a:ext uri="{FF2B5EF4-FFF2-40B4-BE49-F238E27FC236}">
                  <a16:creationId xmlns:a16="http://schemas.microsoft.com/office/drawing/2014/main" id="{62EA15AA-8CF9-75BD-9776-9AC6A87C23F8}"/>
                </a:ext>
              </a:extLst>
            </p:cNvPr>
            <p:cNvSpPr/>
            <p:nvPr/>
          </p:nvSpPr>
          <p:spPr>
            <a:xfrm>
              <a:off x="4612760" y="2403836"/>
              <a:ext cx="566346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en-US" sz="1800" b="1" baseline="-25000" dirty="0">
                  <a:solidFill>
                    <a:schemeClr val="tx1"/>
                  </a:solidFill>
                </a:rPr>
                <a:t>0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Dikdörtgen 11">
              <a:extLst>
                <a:ext uri="{FF2B5EF4-FFF2-40B4-BE49-F238E27FC236}">
                  <a16:creationId xmlns:a16="http://schemas.microsoft.com/office/drawing/2014/main" id="{E4E05CE6-B551-99BD-A439-6DD7C462303D}"/>
                </a:ext>
              </a:extLst>
            </p:cNvPr>
            <p:cNvSpPr/>
            <p:nvPr/>
          </p:nvSpPr>
          <p:spPr>
            <a:xfrm>
              <a:off x="4612760" y="2918740"/>
              <a:ext cx="566346" cy="400110"/>
            </a:xfrm>
            <a:prstGeom prst="rect">
              <a:avLst/>
            </a:prstGeom>
            <a:solidFill>
              <a:srgbClr val="FFE0D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tr-TR" b="1" baseline="-25000" dirty="0">
                  <a:solidFill>
                    <a:schemeClr val="tx1"/>
                  </a:solidFill>
                </a:rPr>
                <a:t>1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Dikdörtgen 12">
              <a:extLst>
                <a:ext uri="{FF2B5EF4-FFF2-40B4-BE49-F238E27FC236}">
                  <a16:creationId xmlns:a16="http://schemas.microsoft.com/office/drawing/2014/main" id="{A56B1334-969E-B414-F244-DE3860D4D89A}"/>
                </a:ext>
              </a:extLst>
            </p:cNvPr>
            <p:cNvSpPr/>
            <p:nvPr/>
          </p:nvSpPr>
          <p:spPr>
            <a:xfrm>
              <a:off x="4612760" y="3437993"/>
              <a:ext cx="566346" cy="400110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tr-TR" sz="1800" b="1" baseline="-25000" dirty="0">
                  <a:solidFill>
                    <a:schemeClr val="tx1"/>
                  </a:solidFill>
                </a:rPr>
                <a:t>2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Metin kutusu 13">
              <a:extLst>
                <a:ext uri="{FF2B5EF4-FFF2-40B4-BE49-F238E27FC236}">
                  <a16:creationId xmlns:a16="http://schemas.microsoft.com/office/drawing/2014/main" id="{2E84A0BD-FCA6-868A-8348-FD1798A93CD0}"/>
                </a:ext>
              </a:extLst>
            </p:cNvPr>
            <p:cNvSpPr txBox="1"/>
            <p:nvPr/>
          </p:nvSpPr>
          <p:spPr>
            <a:xfrm>
              <a:off x="4299786" y="1952652"/>
              <a:ext cx="12654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Function</a:t>
              </a:r>
              <a:r>
                <a:rPr lang="tr-TR" sz="2000" i="1" dirty="0"/>
                <a:t>s</a:t>
              </a:r>
            </a:p>
          </p:txBody>
        </p:sp>
      </p:grpSp>
      <p:graphicFrame>
        <p:nvGraphicFramePr>
          <p:cNvPr id="20" name="Tablo 19">
            <a:extLst>
              <a:ext uri="{FF2B5EF4-FFF2-40B4-BE49-F238E27FC236}">
                <a16:creationId xmlns:a16="http://schemas.microsoft.com/office/drawing/2014/main" id="{775A4557-ECF8-A452-FEC3-5C14E3BA3AE0}"/>
              </a:ext>
            </a:extLst>
          </p:cNvPr>
          <p:cNvGraphicFramePr>
            <a:graphicFrameLocks noGrp="1"/>
          </p:cNvGraphicFramePr>
          <p:nvPr/>
        </p:nvGraphicFramePr>
        <p:xfrm>
          <a:off x="5557593" y="2683198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graphicFrame>
        <p:nvGraphicFramePr>
          <p:cNvPr id="21" name="Tablo 20">
            <a:extLst>
              <a:ext uri="{FF2B5EF4-FFF2-40B4-BE49-F238E27FC236}">
                <a16:creationId xmlns:a16="http://schemas.microsoft.com/office/drawing/2014/main" id="{6F20E616-DB76-406C-9D57-F118AE29062C}"/>
              </a:ext>
            </a:extLst>
          </p:cNvPr>
          <p:cNvGraphicFramePr>
            <a:graphicFrameLocks noGrp="1"/>
          </p:cNvGraphicFramePr>
          <p:nvPr/>
        </p:nvGraphicFramePr>
        <p:xfrm>
          <a:off x="5557593" y="3202451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graphicFrame>
        <p:nvGraphicFramePr>
          <p:cNvPr id="22" name="Tablo 21">
            <a:extLst>
              <a:ext uri="{FF2B5EF4-FFF2-40B4-BE49-F238E27FC236}">
                <a16:creationId xmlns:a16="http://schemas.microsoft.com/office/drawing/2014/main" id="{0D082E8F-0460-EFE4-310C-DA7BF7F652E8}"/>
              </a:ext>
            </a:extLst>
          </p:cNvPr>
          <p:cNvGraphicFramePr>
            <a:graphicFrameLocks noGrp="1"/>
          </p:cNvGraphicFramePr>
          <p:nvPr/>
        </p:nvGraphicFramePr>
        <p:xfrm>
          <a:off x="5557593" y="3721704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sp>
        <p:nvSpPr>
          <p:cNvPr id="23" name="Dikdörtgen 22">
            <a:extLst>
              <a:ext uri="{FF2B5EF4-FFF2-40B4-BE49-F238E27FC236}">
                <a16:creationId xmlns:a16="http://schemas.microsoft.com/office/drawing/2014/main" id="{DA042D0B-A4DF-BD67-50A5-84449AAFB3E2}"/>
              </a:ext>
            </a:extLst>
          </p:cNvPr>
          <p:cNvSpPr/>
          <p:nvPr/>
        </p:nvSpPr>
        <p:spPr>
          <a:xfrm>
            <a:off x="1621283" y="2518015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3244676D-1949-0436-3BEF-7504AA6FC2EB}"/>
              </a:ext>
            </a:extLst>
          </p:cNvPr>
          <p:cNvSpPr txBox="1"/>
          <p:nvPr/>
        </p:nvSpPr>
        <p:spPr>
          <a:xfrm>
            <a:off x="984588" y="2059375"/>
            <a:ext cx="2456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Action Timeline</a:t>
            </a:r>
            <a:endParaRPr lang="tr-TR" sz="2000" i="1" dirty="0"/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29C1732F-CD67-A555-2521-BD65BA6F52DD}"/>
              </a:ext>
            </a:extLst>
          </p:cNvPr>
          <p:cNvSpPr txBox="1"/>
          <p:nvPr/>
        </p:nvSpPr>
        <p:spPr>
          <a:xfrm>
            <a:off x="4912863" y="4680034"/>
            <a:ext cx="280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* N</a:t>
            </a:r>
            <a:r>
              <a:rPr lang="tr-TR" sz="1400" baseline="-25000" dirty="0"/>
              <a:t>PR</a:t>
            </a:r>
            <a:r>
              <a:rPr lang="tr-TR" sz="1400" dirty="0"/>
              <a:t>: </a:t>
            </a:r>
            <a:r>
              <a:rPr lang="tr-TR" sz="1400" dirty="0" err="1"/>
              <a:t>Preventive</a:t>
            </a:r>
            <a:r>
              <a:rPr lang="tr-TR" sz="1400" dirty="0"/>
              <a:t> </a:t>
            </a:r>
            <a:r>
              <a:rPr lang="tr-TR" sz="1400" dirty="0" err="1"/>
              <a:t>Refresh</a:t>
            </a:r>
            <a:r>
              <a:rPr lang="tr-TR" sz="1400" dirty="0"/>
              <a:t> </a:t>
            </a:r>
            <a:r>
              <a:rPr lang="tr-TR" sz="1400" dirty="0" err="1"/>
              <a:t>Threshold</a:t>
            </a:r>
            <a:endParaRPr lang="tr-TR" sz="1400" dirty="0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DDEB94EF-D996-AB3E-DE41-9CE91AA51448}"/>
              </a:ext>
            </a:extLst>
          </p:cNvPr>
          <p:cNvSpPr/>
          <p:nvPr/>
        </p:nvSpPr>
        <p:spPr>
          <a:xfrm>
            <a:off x="6124266" y="3201584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tx1"/>
                </a:solidFill>
              </a:rPr>
              <a:t>N</a:t>
            </a:r>
            <a:r>
              <a:rPr lang="tr-TR" sz="2000" baseline="-25000" dirty="0">
                <a:solidFill>
                  <a:schemeClr val="tx1"/>
                </a:solidFill>
              </a:rPr>
              <a:t>PR</a:t>
            </a:r>
            <a:endParaRPr lang="tr-TR" sz="1600" baseline="-25000" dirty="0">
              <a:solidFill>
                <a:schemeClr val="tx1"/>
              </a:solidFill>
            </a:endParaRPr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F959898F-85A2-7EFC-CF33-D959BF15E28B}"/>
              </a:ext>
            </a:extLst>
          </p:cNvPr>
          <p:cNvSpPr/>
          <p:nvPr/>
        </p:nvSpPr>
        <p:spPr>
          <a:xfrm>
            <a:off x="6686542" y="3721703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N</a:t>
            </a:r>
            <a:r>
              <a:rPr lang="tr-TR" baseline="-25000" dirty="0">
                <a:solidFill>
                  <a:schemeClr val="tx1"/>
                </a:solidFill>
              </a:rPr>
              <a:t>PR</a:t>
            </a:r>
            <a:endParaRPr lang="tr-TR" sz="1400" baseline="-25000" dirty="0">
              <a:solidFill>
                <a:schemeClr val="tx1"/>
              </a:solidFill>
            </a:endParaRPr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785AFAB2-76BC-3D44-1B61-96895CA733D0}"/>
              </a:ext>
            </a:extLst>
          </p:cNvPr>
          <p:cNvSpPr/>
          <p:nvPr/>
        </p:nvSpPr>
        <p:spPr>
          <a:xfrm>
            <a:off x="5563942" y="2690178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tx1"/>
                </a:solidFill>
              </a:rPr>
              <a:t>N</a:t>
            </a:r>
            <a:r>
              <a:rPr lang="tr-TR" sz="2000" baseline="-25000" dirty="0">
                <a:solidFill>
                  <a:schemeClr val="tx1"/>
                </a:solidFill>
              </a:rPr>
              <a:t>PR</a:t>
            </a:r>
            <a:endParaRPr lang="tr-TR" sz="1600" baseline="-25000" dirty="0">
              <a:solidFill>
                <a:schemeClr val="tx1"/>
              </a:solidFill>
            </a:endParaRPr>
          </a:p>
        </p:txBody>
      </p:sp>
      <p:grpSp>
        <p:nvGrpSpPr>
          <p:cNvPr id="44" name="Grup 43">
            <a:extLst>
              <a:ext uri="{FF2B5EF4-FFF2-40B4-BE49-F238E27FC236}">
                <a16:creationId xmlns:a16="http://schemas.microsoft.com/office/drawing/2014/main" id="{C2F5A199-3207-A8BF-4F0D-942CB56A55EE}"/>
              </a:ext>
            </a:extLst>
          </p:cNvPr>
          <p:cNvGrpSpPr/>
          <p:nvPr/>
        </p:nvGrpSpPr>
        <p:grpSpPr>
          <a:xfrm>
            <a:off x="5338593" y="4885297"/>
            <a:ext cx="1954084" cy="369332"/>
            <a:chOff x="1520335" y="5144490"/>
            <a:chExt cx="1954084" cy="369332"/>
          </a:xfrm>
        </p:grpSpPr>
        <p:sp>
          <p:nvSpPr>
            <p:cNvPr id="45" name="Metin kutusu 44">
              <a:extLst>
                <a:ext uri="{FF2B5EF4-FFF2-40B4-BE49-F238E27FC236}">
                  <a16:creationId xmlns:a16="http://schemas.microsoft.com/office/drawing/2014/main" id="{71A3B5DF-471D-8668-3348-7A4AC1BD340D}"/>
                </a:ext>
              </a:extLst>
            </p:cNvPr>
            <p:cNvSpPr txBox="1"/>
            <p:nvPr/>
          </p:nvSpPr>
          <p:spPr>
            <a:xfrm>
              <a:off x="1807941" y="5144490"/>
              <a:ext cx="1666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rgbClr val="F23F00"/>
                  </a:solidFill>
                </a:rPr>
                <a:t>CounterGroup</a:t>
              </a:r>
              <a:r>
                <a:rPr lang="tr-TR" b="1" baseline="-25000" dirty="0" err="1">
                  <a:solidFill>
                    <a:srgbClr val="F23F00"/>
                  </a:solidFill>
                </a:rPr>
                <a:t>A</a:t>
              </a:r>
              <a:endParaRPr lang="tr-TR" b="1" baseline="-25000" dirty="0">
                <a:solidFill>
                  <a:srgbClr val="F23F00"/>
                </a:solidFill>
              </a:endParaRPr>
            </a:p>
          </p:txBody>
        </p:sp>
        <p:sp>
          <p:nvSpPr>
            <p:cNvPr id="46" name="Dikdörtgen 45">
              <a:extLst>
                <a:ext uri="{FF2B5EF4-FFF2-40B4-BE49-F238E27FC236}">
                  <a16:creationId xmlns:a16="http://schemas.microsoft.com/office/drawing/2014/main" id="{86BD254C-AD1F-AAE8-0E5F-F4360A29D25C}"/>
                </a:ext>
              </a:extLst>
            </p:cNvPr>
            <p:cNvSpPr/>
            <p:nvPr/>
          </p:nvSpPr>
          <p:spPr>
            <a:xfrm>
              <a:off x="1520335" y="5233291"/>
              <a:ext cx="239765" cy="207598"/>
            </a:xfrm>
            <a:prstGeom prst="rect">
              <a:avLst/>
            </a:prstGeom>
            <a:solidFill>
              <a:srgbClr val="F23F00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7" name="Metin kutusu 46">
              <a:extLst>
                <a:ext uri="{FF2B5EF4-FFF2-40B4-BE49-F238E27FC236}">
                  <a16:creationId xmlns:a16="http://schemas.microsoft.com/office/drawing/2014/main" id="{D0E385AD-F566-47BF-3393-DFB9061D4BE3}"/>
                </a:ext>
              </a:extLst>
            </p:cNvPr>
            <p:cNvSpPr txBox="1"/>
            <p:nvPr/>
          </p:nvSpPr>
          <p:spPr>
            <a:xfrm>
              <a:off x="1715750" y="5169672"/>
              <a:ext cx="232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:</a:t>
              </a:r>
              <a:endParaRPr lang="tr-TR" sz="1400" dirty="0"/>
            </a:p>
          </p:txBody>
        </p:sp>
      </p:grpSp>
      <p:sp>
        <p:nvSpPr>
          <p:cNvPr id="61" name="Dikdörtgen 60">
            <a:extLst>
              <a:ext uri="{FF2B5EF4-FFF2-40B4-BE49-F238E27FC236}">
                <a16:creationId xmlns:a16="http://schemas.microsoft.com/office/drawing/2014/main" id="{6B2914C4-EAD4-F735-BD43-E3FA3B8EB777}"/>
              </a:ext>
            </a:extLst>
          </p:cNvPr>
          <p:cNvSpPr/>
          <p:nvPr/>
        </p:nvSpPr>
        <p:spPr>
          <a:xfrm>
            <a:off x="984588" y="2950054"/>
            <a:ext cx="2456100" cy="638033"/>
          </a:xfrm>
          <a:prstGeom prst="rect">
            <a:avLst/>
          </a:prstGeom>
          <a:solidFill>
            <a:schemeClr val="bg1"/>
          </a:solidFill>
          <a:ln w="38100">
            <a:solidFill>
              <a:srgbClr val="FFA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err="1">
                <a:solidFill>
                  <a:schemeClr val="tx1"/>
                </a:solidFill>
              </a:rPr>
              <a:t>Preventively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</a:t>
            </a:r>
            <a:r>
              <a:rPr lang="tr-TR" sz="2000" dirty="0" err="1">
                <a:solidFill>
                  <a:schemeClr val="tx1"/>
                </a:solidFill>
              </a:rPr>
              <a:t>efresh</a:t>
            </a:r>
            <a:endParaRPr lang="tr-TR" sz="2000" dirty="0">
              <a:solidFill>
                <a:schemeClr val="tx1"/>
              </a:solidFill>
            </a:endParaRPr>
          </a:p>
          <a:p>
            <a:pPr algn="ctr"/>
            <a:r>
              <a:rPr lang="tr-TR" dirty="0" err="1">
                <a:solidFill>
                  <a:schemeClr val="tx1"/>
                </a:solidFill>
              </a:rPr>
              <a:t>A's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victim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rows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3" name="Dikdörtgen: Köşeleri Yuvarlatılmış 62">
            <a:extLst>
              <a:ext uri="{FF2B5EF4-FFF2-40B4-BE49-F238E27FC236}">
                <a16:creationId xmlns:a16="http://schemas.microsoft.com/office/drawing/2014/main" id="{50ADC764-2FA7-7E2A-D6D4-4A5A944D29A6}"/>
              </a:ext>
            </a:extLst>
          </p:cNvPr>
          <p:cNvSpPr/>
          <p:nvPr/>
        </p:nvSpPr>
        <p:spPr>
          <a:xfrm>
            <a:off x="4388423" y="5367528"/>
            <a:ext cx="3774404" cy="5783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Actual </a:t>
            </a:r>
            <a:r>
              <a:rPr lang="en-US" b="1" dirty="0" err="1">
                <a:solidFill>
                  <a:schemeClr val="tx1"/>
                </a:solidFill>
              </a:rPr>
              <a:t>ACT_Count</a:t>
            </a:r>
            <a:r>
              <a:rPr lang="en-US" b="1" dirty="0">
                <a:solidFill>
                  <a:schemeClr val="tx1"/>
                </a:solidFill>
              </a:rPr>
              <a:t>(A)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after preventive refresh is </a:t>
            </a:r>
            <a:r>
              <a:rPr lang="en-US" b="1" dirty="0">
                <a:solidFill>
                  <a:schemeClr val="tx1"/>
                </a:solidFill>
              </a:rPr>
              <a:t>0</a:t>
            </a:r>
            <a:endParaRPr lang="tr-TR" b="1" dirty="0">
              <a:solidFill>
                <a:schemeClr val="tx1"/>
              </a:solidFill>
            </a:endParaRPr>
          </a:p>
        </p:txBody>
      </p:sp>
      <p:sp>
        <p:nvSpPr>
          <p:cNvPr id="64" name="Dikdörtgen 63">
            <a:extLst>
              <a:ext uri="{FF2B5EF4-FFF2-40B4-BE49-F238E27FC236}">
                <a16:creationId xmlns:a16="http://schemas.microsoft.com/office/drawing/2014/main" id="{8A0345CC-5CF8-B9F7-57DE-3D7030BDC347}"/>
              </a:ext>
            </a:extLst>
          </p:cNvPr>
          <p:cNvSpPr/>
          <p:nvPr/>
        </p:nvSpPr>
        <p:spPr>
          <a:xfrm>
            <a:off x="1621283" y="3734690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grpSp>
        <p:nvGrpSpPr>
          <p:cNvPr id="65" name="Grup 64">
            <a:extLst>
              <a:ext uri="{FF2B5EF4-FFF2-40B4-BE49-F238E27FC236}">
                <a16:creationId xmlns:a16="http://schemas.microsoft.com/office/drawing/2014/main" id="{1862C803-FE88-E093-DEB3-89E66580F177}"/>
              </a:ext>
            </a:extLst>
          </p:cNvPr>
          <p:cNvGrpSpPr/>
          <p:nvPr/>
        </p:nvGrpSpPr>
        <p:grpSpPr>
          <a:xfrm>
            <a:off x="926436" y="4192633"/>
            <a:ext cx="2572405" cy="564956"/>
            <a:chOff x="321079" y="3851159"/>
            <a:chExt cx="2572405" cy="564956"/>
          </a:xfrm>
        </p:grpSpPr>
        <p:sp>
          <p:nvSpPr>
            <p:cNvPr id="66" name="Dikdörtgen: Köşeleri Yuvarlatılmış 65">
              <a:extLst>
                <a:ext uri="{FF2B5EF4-FFF2-40B4-BE49-F238E27FC236}">
                  <a16:creationId xmlns:a16="http://schemas.microsoft.com/office/drawing/2014/main" id="{65FD3158-FC8A-AAD4-A770-7A2978D0D113}"/>
                </a:ext>
              </a:extLst>
            </p:cNvPr>
            <p:cNvSpPr/>
            <p:nvPr/>
          </p:nvSpPr>
          <p:spPr>
            <a:xfrm>
              <a:off x="321079" y="3975515"/>
              <a:ext cx="2572405" cy="4403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7" name="Metin kutusu 66">
              <a:extLst>
                <a:ext uri="{FF2B5EF4-FFF2-40B4-BE49-F238E27FC236}">
                  <a16:creationId xmlns:a16="http://schemas.microsoft.com/office/drawing/2014/main" id="{34A86CC1-D6EF-14B8-826E-EFF9A7F7B3B3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ACT_Count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23F00"/>
                  </a:solidFill>
                </a:rPr>
                <a:t>A</a:t>
              </a:r>
              <a:r>
                <a:rPr lang="en-US" dirty="0"/>
                <a:t>) = N</a:t>
              </a:r>
              <a:r>
                <a:rPr lang="en-US" baseline="-25000" dirty="0"/>
                <a:t>PR</a:t>
              </a:r>
              <a:endParaRPr lang="tr-TR" baseline="-25000" dirty="0"/>
            </a:p>
          </p:txBody>
        </p:sp>
        <p:sp>
          <p:nvSpPr>
            <p:cNvPr id="68" name="Dikdörtgen: Köşeleri Yuvarlatılmış 67">
              <a:extLst>
                <a:ext uri="{FF2B5EF4-FFF2-40B4-BE49-F238E27FC236}">
                  <a16:creationId xmlns:a16="http://schemas.microsoft.com/office/drawing/2014/main" id="{1B3583D2-D4AC-3ECB-4076-5B8330E59BF4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ESTIMATION</a:t>
              </a:r>
              <a:endParaRPr lang="tr-TR" dirty="0"/>
            </a:p>
          </p:txBody>
        </p:sp>
      </p:grpSp>
      <p:cxnSp>
        <p:nvCxnSpPr>
          <p:cNvPr id="74" name="Bağlayıcı: Dirsek 73">
            <a:extLst>
              <a:ext uri="{FF2B5EF4-FFF2-40B4-BE49-F238E27FC236}">
                <a16:creationId xmlns:a16="http://schemas.microsoft.com/office/drawing/2014/main" id="{FE02BD0D-62DB-E20A-A46C-5DE7CD10D380}"/>
              </a:ext>
            </a:extLst>
          </p:cNvPr>
          <p:cNvCxnSpPr>
            <a:stCxn id="66" idx="3"/>
            <a:endCxn id="63" idx="1"/>
          </p:cNvCxnSpPr>
          <p:nvPr/>
        </p:nvCxnSpPr>
        <p:spPr>
          <a:xfrm>
            <a:off x="3498841" y="4537160"/>
            <a:ext cx="889582" cy="1119529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Dikdörtgen 75">
            <a:extLst>
              <a:ext uri="{FF2B5EF4-FFF2-40B4-BE49-F238E27FC236}">
                <a16:creationId xmlns:a16="http://schemas.microsoft.com/office/drawing/2014/main" id="{50E4C810-57A9-9D86-0D45-7754394DC14C}"/>
              </a:ext>
            </a:extLst>
          </p:cNvPr>
          <p:cNvSpPr/>
          <p:nvPr/>
        </p:nvSpPr>
        <p:spPr>
          <a:xfrm>
            <a:off x="984588" y="4854157"/>
            <a:ext cx="2456100" cy="638033"/>
          </a:xfrm>
          <a:prstGeom prst="rect">
            <a:avLst/>
          </a:prstGeom>
          <a:solidFill>
            <a:schemeClr val="bg1"/>
          </a:solidFill>
          <a:ln w="38100">
            <a:solidFill>
              <a:srgbClr val="FFA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err="1">
                <a:solidFill>
                  <a:schemeClr val="tx1"/>
                </a:solidFill>
              </a:rPr>
              <a:t>Preventively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</a:t>
            </a:r>
            <a:r>
              <a:rPr lang="tr-TR" sz="2000" dirty="0" err="1">
                <a:solidFill>
                  <a:schemeClr val="tx1"/>
                </a:solidFill>
              </a:rPr>
              <a:t>efresh</a:t>
            </a:r>
            <a:endParaRPr lang="tr-TR" sz="2000" dirty="0">
              <a:solidFill>
                <a:schemeClr val="tx1"/>
              </a:solidFill>
            </a:endParaRPr>
          </a:p>
          <a:p>
            <a:pPr algn="ctr"/>
            <a:r>
              <a:rPr lang="tr-TR" dirty="0" err="1">
                <a:solidFill>
                  <a:schemeClr val="tx1"/>
                </a:solidFill>
              </a:rPr>
              <a:t>A's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victim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rows</a:t>
            </a:r>
            <a:endParaRPr lang="tr-TR" dirty="0">
              <a:solidFill>
                <a:schemeClr val="tx1"/>
              </a:solidFill>
            </a:endParaRPr>
          </a:p>
        </p:txBody>
      </p:sp>
      <p:cxnSp>
        <p:nvCxnSpPr>
          <p:cNvPr id="81" name="Bağlayıcı: Eğri 80">
            <a:extLst>
              <a:ext uri="{FF2B5EF4-FFF2-40B4-BE49-F238E27FC236}">
                <a16:creationId xmlns:a16="http://schemas.microsoft.com/office/drawing/2014/main" id="{4C2F4C07-E04B-2541-00F2-E3C0321F85D2}"/>
              </a:ext>
            </a:extLst>
          </p:cNvPr>
          <p:cNvCxnSpPr>
            <a:cxnSpLocks/>
            <a:stCxn id="61" idx="1"/>
            <a:endCxn id="66" idx="1"/>
          </p:cNvCxnSpPr>
          <p:nvPr/>
        </p:nvCxnSpPr>
        <p:spPr>
          <a:xfrm rot="10800000" flipV="1">
            <a:off x="926436" y="3269070"/>
            <a:ext cx="58152" cy="1268089"/>
          </a:xfrm>
          <a:prstGeom prst="curvedConnector3">
            <a:avLst>
              <a:gd name="adj1" fmla="val 681799"/>
            </a:avLst>
          </a:prstGeom>
          <a:ln w="38100">
            <a:solidFill>
              <a:srgbClr val="316CE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 descr="Bir fikri olan kişi ana hat">
            <a:extLst>
              <a:ext uri="{FF2B5EF4-FFF2-40B4-BE49-F238E27FC236}">
                <a16:creationId xmlns:a16="http://schemas.microsoft.com/office/drawing/2014/main" id="{EFBFDC75-0DA7-3029-D6CF-96C0E0B6F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920" y="2859402"/>
            <a:ext cx="914400" cy="914400"/>
          </a:xfrm>
          <a:prstGeom prst="rect">
            <a:avLst/>
          </a:prstGeom>
        </p:spPr>
      </p:pic>
      <p:sp>
        <p:nvSpPr>
          <p:cNvPr id="90" name="Metin kutusu 89">
            <a:extLst>
              <a:ext uri="{FF2B5EF4-FFF2-40B4-BE49-F238E27FC236}">
                <a16:creationId xmlns:a16="http://schemas.microsoft.com/office/drawing/2014/main" id="{9CA2C5F0-8578-D534-C8EB-6B73637D1AD7}"/>
              </a:ext>
            </a:extLst>
          </p:cNvPr>
          <p:cNvSpPr txBox="1"/>
          <p:nvPr/>
        </p:nvSpPr>
        <p:spPr>
          <a:xfrm>
            <a:off x="503281" y="5511828"/>
            <a:ext cx="3381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can potentially incur </a:t>
            </a:r>
            <a:br>
              <a:rPr lang="en-US" b="1" dirty="0">
                <a:solidFill>
                  <a:srgbClr val="FF0000"/>
                </a:solidFill>
                <a:latin typeface="+mj-lt"/>
              </a:rPr>
            </a:br>
            <a:r>
              <a:rPr lang="en-US" b="1" dirty="0">
                <a:solidFill>
                  <a:srgbClr val="FF0000"/>
                </a:solidFill>
                <a:latin typeface="+mj-lt"/>
              </a:rPr>
              <a:t>performance and energy </a:t>
            </a:r>
            <a:br>
              <a:rPr lang="en-US" b="1" dirty="0">
                <a:solidFill>
                  <a:srgbClr val="FF0000"/>
                </a:solidFill>
                <a:latin typeface="+mj-lt"/>
              </a:rPr>
            </a:br>
            <a:r>
              <a:rPr lang="en-US" b="1" dirty="0">
                <a:solidFill>
                  <a:srgbClr val="FF0000"/>
                </a:solidFill>
                <a:latin typeface="+mj-lt"/>
              </a:rPr>
              <a:t>overheads</a:t>
            </a:r>
            <a:endParaRPr lang="tr-TR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9" name="Serbest Form: Şekil 28">
            <a:extLst>
              <a:ext uri="{FF2B5EF4-FFF2-40B4-BE49-F238E27FC236}">
                <a16:creationId xmlns:a16="http://schemas.microsoft.com/office/drawing/2014/main" id="{FF9B7769-0A5A-E655-E4C5-8C1C8B1CA516}"/>
              </a:ext>
            </a:extLst>
          </p:cNvPr>
          <p:cNvSpPr/>
          <p:nvPr/>
        </p:nvSpPr>
        <p:spPr>
          <a:xfrm>
            <a:off x="690773" y="5142995"/>
            <a:ext cx="245974" cy="715941"/>
          </a:xfrm>
          <a:custGeom>
            <a:avLst/>
            <a:gdLst>
              <a:gd name="connsiteX0" fmla="*/ 186904 w 186904"/>
              <a:gd name="connsiteY0" fmla="*/ 0 h 544010"/>
              <a:gd name="connsiteX1" fmla="*/ 1709 w 186904"/>
              <a:gd name="connsiteY1" fmla="*/ 289367 h 544010"/>
              <a:gd name="connsiteX2" fmla="*/ 105881 w 186904"/>
              <a:gd name="connsiteY2" fmla="*/ 544010 h 544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04" h="544010">
                <a:moveTo>
                  <a:pt x="186904" y="0"/>
                </a:moveTo>
                <a:cubicBezTo>
                  <a:pt x="101058" y="99349"/>
                  <a:pt x="15213" y="198699"/>
                  <a:pt x="1709" y="289367"/>
                </a:cubicBezTo>
                <a:cubicBezTo>
                  <a:pt x="-11795" y="380035"/>
                  <a:pt x="57653" y="491924"/>
                  <a:pt x="105881" y="54401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865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76" grpId="0" animBg="1"/>
      <p:bldP spid="90" grpId="0"/>
      <p:bldP spid="2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BA23B-27EB-1A54-DF27-B79BB4918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56AF3E-BF30-A3F7-3F1A-BFFAD48D2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895927"/>
          </a:xfrm>
        </p:spPr>
        <p:txBody>
          <a:bodyPr/>
          <a:lstStyle/>
          <a:p>
            <a:r>
              <a:rPr lang="tr-TR" dirty="0" err="1"/>
              <a:t>Recent</a:t>
            </a:r>
            <a:r>
              <a:rPr lang="tr-TR" dirty="0"/>
              <a:t> </a:t>
            </a:r>
            <a:r>
              <a:rPr lang="tr-TR" dirty="0" err="1"/>
              <a:t>Aggressor</a:t>
            </a:r>
            <a:r>
              <a:rPr lang="tr-TR" dirty="0"/>
              <a:t> </a:t>
            </a:r>
            <a:r>
              <a:rPr lang="tr-TR" dirty="0" err="1"/>
              <a:t>Table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73419D5-1292-0B62-008A-6165D699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2B62F6A-C9F0-3A98-DBDD-FD9039AF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121</a:t>
            </a:fld>
            <a:endParaRPr lang="tr-TR"/>
          </a:p>
        </p:txBody>
      </p:sp>
      <p:sp>
        <p:nvSpPr>
          <p:cNvPr id="12" name="İçerik Yer Tutucusu 11">
            <a:extLst>
              <a:ext uri="{FF2B5EF4-FFF2-40B4-BE49-F238E27FC236}">
                <a16:creationId xmlns:a16="http://schemas.microsoft.com/office/drawing/2014/main" id="{4D4CF9D0-BB1F-869F-DBE9-54D8E733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53189"/>
            <a:ext cx="9143999" cy="53237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Allocates per-DRAM-row counters for</a:t>
            </a:r>
            <a:r>
              <a:rPr lang="en-US" sz="2400" dirty="0">
                <a:solidFill>
                  <a:srgbClr val="FF5F25"/>
                </a:solidFill>
                <a:latin typeface="+mj-lt"/>
              </a:rPr>
              <a:t> aggressor rows </a:t>
            </a:r>
            <a:r>
              <a:rPr lang="en-US" sz="2400" dirty="0">
                <a:latin typeface="+mj-lt"/>
              </a:rPr>
              <a:t>to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accurately</a:t>
            </a:r>
            <a:r>
              <a:rPr lang="en-US" sz="2400" dirty="0">
                <a:latin typeface="+mj-lt"/>
              </a:rPr>
              <a:t> estimate their activation counts </a:t>
            </a:r>
            <a:r>
              <a:rPr lang="en-US" sz="2400" dirty="0">
                <a:solidFill>
                  <a:srgbClr val="316CE3"/>
                </a:solidFill>
                <a:latin typeface="+mj-lt"/>
              </a:rPr>
              <a:t>after preventive refreshes</a:t>
            </a:r>
          </a:p>
          <a:p>
            <a:pPr lvl="1"/>
            <a:r>
              <a:rPr lang="en-US" sz="2000" dirty="0">
                <a:latin typeface="+mj-lt"/>
              </a:rPr>
              <a:t>Implemented for </a:t>
            </a:r>
            <a:r>
              <a:rPr lang="en-US" sz="2000" i="1" dirty="0">
                <a:latin typeface="+mj-lt"/>
              </a:rPr>
              <a:t>only </a:t>
            </a:r>
            <a:r>
              <a:rPr lang="en-US" sz="2000" dirty="0">
                <a:solidFill>
                  <a:srgbClr val="00B050"/>
                </a:solidFill>
                <a:latin typeface="+mj-lt"/>
              </a:rPr>
              <a:t>a small set </a:t>
            </a:r>
            <a:r>
              <a:rPr lang="en-US" sz="2000" dirty="0">
                <a:latin typeface="+mj-lt"/>
              </a:rPr>
              <a:t>of DRAM rows to maintain a low area cost</a:t>
            </a:r>
            <a:endParaRPr lang="en-US" sz="2000" dirty="0">
              <a:solidFill>
                <a:srgbClr val="316CE3"/>
              </a:solidFill>
              <a:latin typeface="+mj-lt"/>
            </a:endParaRPr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0AD1CA2D-A5E9-AE28-A1F4-06D4540DD397}"/>
              </a:ext>
            </a:extLst>
          </p:cNvPr>
          <p:cNvGrpSpPr/>
          <p:nvPr/>
        </p:nvGrpSpPr>
        <p:grpSpPr>
          <a:xfrm>
            <a:off x="436548" y="2066415"/>
            <a:ext cx="4527177" cy="2652782"/>
            <a:chOff x="4143160" y="1722987"/>
            <a:chExt cx="4527177" cy="2652782"/>
          </a:xfrm>
        </p:grpSpPr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BE1936A9-7584-88F2-236C-75C63D088727}"/>
                </a:ext>
              </a:extLst>
            </p:cNvPr>
            <p:cNvSpPr/>
            <p:nvPr/>
          </p:nvSpPr>
          <p:spPr>
            <a:xfrm>
              <a:off x="4143160" y="1740962"/>
              <a:ext cx="4527177" cy="2634807"/>
            </a:xfrm>
            <a:prstGeom prst="roundRect">
              <a:avLst>
                <a:gd name="adj" fmla="val 9522"/>
              </a:avLst>
            </a:prstGeom>
            <a:solidFill>
              <a:srgbClr val="FFEBCD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b"/>
            <a:lstStyle/>
            <a:p>
              <a:pPr algn="ctr"/>
              <a:r>
                <a:rPr lang="tr-TR" sz="2400" b="1" dirty="0">
                  <a:solidFill>
                    <a:srgbClr val="E28700"/>
                  </a:solidFill>
                </a:rPr>
                <a:t>Counter </a:t>
              </a:r>
              <a:r>
                <a:rPr lang="tr-TR" sz="2400" b="1" dirty="0" err="1">
                  <a:solidFill>
                    <a:srgbClr val="E28700"/>
                  </a:solidFill>
                </a:rPr>
                <a:t>Table</a:t>
              </a:r>
              <a:endParaRPr lang="tr-TR" sz="2400" b="1" dirty="0">
                <a:solidFill>
                  <a:srgbClr val="E28700"/>
                </a:solidFill>
              </a:endParaRPr>
            </a:p>
          </p:txBody>
        </p:sp>
        <p:sp>
          <p:nvSpPr>
            <p:cNvPr id="16" name="Metin kutusu 15">
              <a:extLst>
                <a:ext uri="{FF2B5EF4-FFF2-40B4-BE49-F238E27FC236}">
                  <a16:creationId xmlns:a16="http://schemas.microsoft.com/office/drawing/2014/main" id="{3D3C4920-A790-22B2-A7E9-9698B8D6C508}"/>
                </a:ext>
              </a:extLst>
            </p:cNvPr>
            <p:cNvSpPr txBox="1"/>
            <p:nvPr/>
          </p:nvSpPr>
          <p:spPr>
            <a:xfrm>
              <a:off x="4311104" y="1722987"/>
              <a:ext cx="12654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Hash</a:t>
              </a:r>
              <a:endParaRPr lang="tr-TR" sz="2000" i="1" dirty="0"/>
            </a:p>
          </p:txBody>
        </p:sp>
        <p:grpSp>
          <p:nvGrpSpPr>
            <p:cNvPr id="18" name="Grup 17">
              <a:extLst>
                <a:ext uri="{FF2B5EF4-FFF2-40B4-BE49-F238E27FC236}">
                  <a16:creationId xmlns:a16="http://schemas.microsoft.com/office/drawing/2014/main" id="{DDB072CD-C460-9AEF-5568-F874B07FF841}"/>
                </a:ext>
              </a:extLst>
            </p:cNvPr>
            <p:cNvGrpSpPr/>
            <p:nvPr/>
          </p:nvGrpSpPr>
          <p:grpSpPr>
            <a:xfrm>
              <a:off x="5804425" y="1983430"/>
              <a:ext cx="2501232" cy="369332"/>
              <a:chOff x="4522154" y="1572784"/>
              <a:chExt cx="2501232" cy="369332"/>
            </a:xfrm>
          </p:grpSpPr>
          <p:sp>
            <p:nvSpPr>
              <p:cNvPr id="45" name="Metin kutusu 44">
                <a:extLst>
                  <a:ext uri="{FF2B5EF4-FFF2-40B4-BE49-F238E27FC236}">
                    <a16:creationId xmlns:a16="http://schemas.microsoft.com/office/drawing/2014/main" id="{32D84902-EE4C-786D-5DF5-93007A2E5680}"/>
                  </a:ext>
                </a:extLst>
              </p:cNvPr>
              <p:cNvSpPr txBox="1"/>
              <p:nvPr/>
            </p:nvSpPr>
            <p:spPr>
              <a:xfrm>
                <a:off x="4522154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  <a:endParaRPr lang="tr-TR" dirty="0"/>
              </a:p>
            </p:txBody>
          </p:sp>
          <p:sp>
            <p:nvSpPr>
              <p:cNvPr id="46" name="Metin kutusu 45">
                <a:extLst>
                  <a:ext uri="{FF2B5EF4-FFF2-40B4-BE49-F238E27FC236}">
                    <a16:creationId xmlns:a16="http://schemas.microsoft.com/office/drawing/2014/main" id="{E471951F-8603-2542-76C3-3F6B89FC6248}"/>
                  </a:ext>
                </a:extLst>
              </p:cNvPr>
              <p:cNvSpPr txBox="1"/>
              <p:nvPr/>
            </p:nvSpPr>
            <p:spPr>
              <a:xfrm>
                <a:off x="5084467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tr-TR" dirty="0"/>
              </a:p>
            </p:txBody>
          </p:sp>
          <p:sp>
            <p:nvSpPr>
              <p:cNvPr id="47" name="Metin kutusu 46">
                <a:extLst>
                  <a:ext uri="{FF2B5EF4-FFF2-40B4-BE49-F238E27FC236}">
                    <a16:creationId xmlns:a16="http://schemas.microsoft.com/office/drawing/2014/main" id="{6992FAA0-2930-3847-F5DD-9C1164E93A63}"/>
                  </a:ext>
                </a:extLst>
              </p:cNvPr>
              <p:cNvSpPr txBox="1"/>
              <p:nvPr/>
            </p:nvSpPr>
            <p:spPr>
              <a:xfrm>
                <a:off x="5646780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  <a:endParaRPr lang="tr-TR" dirty="0"/>
              </a:p>
            </p:txBody>
          </p:sp>
          <p:sp>
            <p:nvSpPr>
              <p:cNvPr id="48" name="Metin kutusu 47">
                <a:extLst>
                  <a:ext uri="{FF2B5EF4-FFF2-40B4-BE49-F238E27FC236}">
                    <a16:creationId xmlns:a16="http://schemas.microsoft.com/office/drawing/2014/main" id="{CBB6B4A4-FA1C-63CF-53D2-B5272740F845}"/>
                  </a:ext>
                </a:extLst>
              </p:cNvPr>
              <p:cNvSpPr txBox="1"/>
              <p:nvPr/>
            </p:nvSpPr>
            <p:spPr>
              <a:xfrm>
                <a:off x="6209093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  <a:endParaRPr lang="tr-TR" dirty="0"/>
              </a:p>
            </p:txBody>
          </p:sp>
          <p:sp>
            <p:nvSpPr>
              <p:cNvPr id="49" name="Metin kutusu 48">
                <a:extLst>
                  <a:ext uri="{FF2B5EF4-FFF2-40B4-BE49-F238E27FC236}">
                    <a16:creationId xmlns:a16="http://schemas.microsoft.com/office/drawing/2014/main" id="{6B0F5182-C7EC-75F1-85BB-0C367CA86EBA}"/>
                  </a:ext>
                </a:extLst>
              </p:cNvPr>
              <p:cNvSpPr txBox="1"/>
              <p:nvPr/>
            </p:nvSpPr>
            <p:spPr>
              <a:xfrm>
                <a:off x="6771406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</a:t>
                </a:r>
                <a:endParaRPr lang="tr-TR" dirty="0"/>
              </a:p>
            </p:txBody>
          </p:sp>
        </p:grp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EA0DF227-7631-CE04-B35B-9A83F60E3BC9}"/>
                </a:ext>
              </a:extLst>
            </p:cNvPr>
            <p:cNvSpPr txBox="1"/>
            <p:nvPr/>
          </p:nvSpPr>
          <p:spPr>
            <a:xfrm>
              <a:off x="6491004" y="1722987"/>
              <a:ext cx="1120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000" i="1" dirty="0" err="1"/>
                <a:t>Counters</a:t>
              </a:r>
              <a:endParaRPr lang="tr-TR" sz="2000" i="1" dirty="0"/>
            </a:p>
          </p:txBody>
        </p:sp>
        <p:sp>
          <p:nvSpPr>
            <p:cNvPr id="36" name="Dikdörtgen 35">
              <a:extLst>
                <a:ext uri="{FF2B5EF4-FFF2-40B4-BE49-F238E27FC236}">
                  <a16:creationId xmlns:a16="http://schemas.microsoft.com/office/drawing/2014/main" id="{509C8617-9A69-D17D-2131-70E8FE096464}"/>
                </a:ext>
              </a:extLst>
            </p:cNvPr>
            <p:cNvSpPr/>
            <p:nvPr/>
          </p:nvSpPr>
          <p:spPr>
            <a:xfrm>
              <a:off x="4612760" y="2403836"/>
              <a:ext cx="566346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en-US" b="1" baseline="-25000" dirty="0">
                  <a:solidFill>
                    <a:schemeClr val="tx1"/>
                  </a:solidFill>
                </a:rPr>
                <a:t>1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Dikdörtgen 41">
              <a:extLst>
                <a:ext uri="{FF2B5EF4-FFF2-40B4-BE49-F238E27FC236}">
                  <a16:creationId xmlns:a16="http://schemas.microsoft.com/office/drawing/2014/main" id="{3A42DE4E-06E9-BCA0-7A01-61CEF11A0AAF}"/>
                </a:ext>
              </a:extLst>
            </p:cNvPr>
            <p:cNvSpPr/>
            <p:nvPr/>
          </p:nvSpPr>
          <p:spPr>
            <a:xfrm>
              <a:off x="4612760" y="2918740"/>
              <a:ext cx="566346" cy="400110"/>
            </a:xfrm>
            <a:prstGeom prst="rect">
              <a:avLst/>
            </a:prstGeom>
            <a:solidFill>
              <a:srgbClr val="FFE0D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en-US" sz="1800" b="1" baseline="-25000" dirty="0">
                  <a:solidFill>
                    <a:schemeClr val="tx1"/>
                  </a:solidFill>
                </a:rPr>
                <a:t>2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Dikdörtgen 42">
              <a:extLst>
                <a:ext uri="{FF2B5EF4-FFF2-40B4-BE49-F238E27FC236}">
                  <a16:creationId xmlns:a16="http://schemas.microsoft.com/office/drawing/2014/main" id="{60B11A8F-C2D4-78FE-4774-048E81A963FB}"/>
                </a:ext>
              </a:extLst>
            </p:cNvPr>
            <p:cNvSpPr/>
            <p:nvPr/>
          </p:nvSpPr>
          <p:spPr>
            <a:xfrm>
              <a:off x="4612760" y="3437993"/>
              <a:ext cx="566346" cy="400110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en-US" b="1" baseline="-25000" dirty="0">
                  <a:solidFill>
                    <a:schemeClr val="tx1"/>
                  </a:solidFill>
                </a:rPr>
                <a:t>3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Metin kutusu 43">
              <a:extLst>
                <a:ext uri="{FF2B5EF4-FFF2-40B4-BE49-F238E27FC236}">
                  <a16:creationId xmlns:a16="http://schemas.microsoft.com/office/drawing/2014/main" id="{CFCE2DE7-F1B2-A08D-B890-7205C9B21331}"/>
                </a:ext>
              </a:extLst>
            </p:cNvPr>
            <p:cNvSpPr txBox="1"/>
            <p:nvPr/>
          </p:nvSpPr>
          <p:spPr>
            <a:xfrm>
              <a:off x="4299786" y="1952652"/>
              <a:ext cx="12654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Function</a:t>
              </a:r>
              <a:r>
                <a:rPr lang="tr-TR" sz="2000" i="1" dirty="0"/>
                <a:t>s</a:t>
              </a:r>
            </a:p>
          </p:txBody>
        </p:sp>
      </p:grpSp>
      <p:graphicFrame>
        <p:nvGraphicFramePr>
          <p:cNvPr id="50" name="Tablo 49">
            <a:extLst>
              <a:ext uri="{FF2B5EF4-FFF2-40B4-BE49-F238E27FC236}">
                <a16:creationId xmlns:a16="http://schemas.microsoft.com/office/drawing/2014/main" id="{ED3DBF2C-E6FA-0375-2439-BD579DCE6059}"/>
              </a:ext>
            </a:extLst>
          </p:cNvPr>
          <p:cNvGraphicFramePr>
            <a:graphicFrameLocks noGrp="1"/>
          </p:cNvGraphicFramePr>
          <p:nvPr/>
        </p:nvGraphicFramePr>
        <p:xfrm>
          <a:off x="1942094" y="2683198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graphicFrame>
        <p:nvGraphicFramePr>
          <p:cNvPr id="51" name="Tablo 50">
            <a:extLst>
              <a:ext uri="{FF2B5EF4-FFF2-40B4-BE49-F238E27FC236}">
                <a16:creationId xmlns:a16="http://schemas.microsoft.com/office/drawing/2014/main" id="{F49F5C74-F198-FB46-03D9-6E7E7A075F53}"/>
              </a:ext>
            </a:extLst>
          </p:cNvPr>
          <p:cNvGraphicFramePr>
            <a:graphicFrameLocks noGrp="1"/>
          </p:cNvGraphicFramePr>
          <p:nvPr/>
        </p:nvGraphicFramePr>
        <p:xfrm>
          <a:off x="1942094" y="3202451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graphicFrame>
        <p:nvGraphicFramePr>
          <p:cNvPr id="52" name="Tablo 51">
            <a:extLst>
              <a:ext uri="{FF2B5EF4-FFF2-40B4-BE49-F238E27FC236}">
                <a16:creationId xmlns:a16="http://schemas.microsoft.com/office/drawing/2014/main" id="{298F4F3A-F5DF-5BED-E890-AA586C7C8B0D}"/>
              </a:ext>
            </a:extLst>
          </p:cNvPr>
          <p:cNvGraphicFramePr>
            <a:graphicFrameLocks noGrp="1"/>
          </p:cNvGraphicFramePr>
          <p:nvPr/>
        </p:nvGraphicFramePr>
        <p:xfrm>
          <a:off x="1942094" y="3721704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sp>
        <p:nvSpPr>
          <p:cNvPr id="56" name="Metin kutusu 55">
            <a:extLst>
              <a:ext uri="{FF2B5EF4-FFF2-40B4-BE49-F238E27FC236}">
                <a16:creationId xmlns:a16="http://schemas.microsoft.com/office/drawing/2014/main" id="{E2A4A4A9-DD01-0445-F2F8-4371D3D86335}"/>
              </a:ext>
            </a:extLst>
          </p:cNvPr>
          <p:cNvSpPr txBox="1"/>
          <p:nvPr/>
        </p:nvSpPr>
        <p:spPr>
          <a:xfrm>
            <a:off x="1262527" y="4722493"/>
            <a:ext cx="2875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* N</a:t>
            </a:r>
            <a:r>
              <a:rPr lang="tr-TR" sz="1400" baseline="-25000" dirty="0"/>
              <a:t>PR</a:t>
            </a:r>
            <a:r>
              <a:rPr lang="tr-TR" sz="1400" dirty="0"/>
              <a:t>: </a:t>
            </a:r>
            <a:r>
              <a:rPr lang="tr-TR" sz="1400" dirty="0" err="1"/>
              <a:t>Preventive</a:t>
            </a:r>
            <a:r>
              <a:rPr lang="tr-TR" sz="1400" dirty="0"/>
              <a:t> </a:t>
            </a:r>
            <a:r>
              <a:rPr lang="tr-TR" sz="1400" dirty="0" err="1"/>
              <a:t>Refresh</a:t>
            </a:r>
            <a:r>
              <a:rPr lang="tr-TR" sz="1400" dirty="0"/>
              <a:t> </a:t>
            </a:r>
            <a:r>
              <a:rPr lang="tr-TR" sz="1400" dirty="0" err="1"/>
              <a:t>Threshold</a:t>
            </a:r>
            <a:endParaRPr lang="tr-TR" sz="1400" dirty="0"/>
          </a:p>
        </p:txBody>
      </p:sp>
      <p:sp>
        <p:nvSpPr>
          <p:cNvPr id="57" name="Dikdörtgen 56">
            <a:extLst>
              <a:ext uri="{FF2B5EF4-FFF2-40B4-BE49-F238E27FC236}">
                <a16:creationId xmlns:a16="http://schemas.microsoft.com/office/drawing/2014/main" id="{0BF98948-8D79-FD26-E26B-E6832AA4F2BD}"/>
              </a:ext>
            </a:extLst>
          </p:cNvPr>
          <p:cNvSpPr/>
          <p:nvPr/>
        </p:nvSpPr>
        <p:spPr>
          <a:xfrm>
            <a:off x="2508767" y="3201584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tx1"/>
                </a:solidFill>
              </a:rPr>
              <a:t>N</a:t>
            </a:r>
            <a:r>
              <a:rPr lang="tr-TR" sz="2000" baseline="-25000" dirty="0">
                <a:solidFill>
                  <a:schemeClr val="tx1"/>
                </a:solidFill>
              </a:rPr>
              <a:t>PR</a:t>
            </a:r>
            <a:endParaRPr lang="tr-TR" sz="1600" baseline="-25000" dirty="0">
              <a:solidFill>
                <a:schemeClr val="tx1"/>
              </a:solidFill>
            </a:endParaRPr>
          </a:p>
        </p:txBody>
      </p:sp>
      <p:sp>
        <p:nvSpPr>
          <p:cNvPr id="58" name="Dikdörtgen 57">
            <a:extLst>
              <a:ext uri="{FF2B5EF4-FFF2-40B4-BE49-F238E27FC236}">
                <a16:creationId xmlns:a16="http://schemas.microsoft.com/office/drawing/2014/main" id="{73803B3C-825D-7CC8-7484-AEA288103BE7}"/>
              </a:ext>
            </a:extLst>
          </p:cNvPr>
          <p:cNvSpPr/>
          <p:nvPr/>
        </p:nvSpPr>
        <p:spPr>
          <a:xfrm>
            <a:off x="3071043" y="3721703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N</a:t>
            </a:r>
            <a:r>
              <a:rPr lang="tr-TR" baseline="-25000" dirty="0">
                <a:solidFill>
                  <a:schemeClr val="tx1"/>
                </a:solidFill>
              </a:rPr>
              <a:t>PR</a:t>
            </a:r>
            <a:endParaRPr lang="tr-TR" sz="1400" baseline="-25000" dirty="0">
              <a:solidFill>
                <a:schemeClr val="tx1"/>
              </a:solidFill>
            </a:endParaRPr>
          </a:p>
        </p:txBody>
      </p:sp>
      <p:sp>
        <p:nvSpPr>
          <p:cNvPr id="59" name="Dikdörtgen 58">
            <a:extLst>
              <a:ext uri="{FF2B5EF4-FFF2-40B4-BE49-F238E27FC236}">
                <a16:creationId xmlns:a16="http://schemas.microsoft.com/office/drawing/2014/main" id="{63918643-F556-6444-669E-0C492043402F}"/>
              </a:ext>
            </a:extLst>
          </p:cNvPr>
          <p:cNvSpPr/>
          <p:nvPr/>
        </p:nvSpPr>
        <p:spPr>
          <a:xfrm>
            <a:off x="1948443" y="2690178"/>
            <a:ext cx="550719" cy="508570"/>
          </a:xfrm>
          <a:prstGeom prst="rect">
            <a:avLst/>
          </a:prstGeom>
          <a:solidFill>
            <a:srgbClr val="FF5F2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tx1"/>
                </a:solidFill>
              </a:rPr>
              <a:t>N</a:t>
            </a:r>
            <a:r>
              <a:rPr lang="tr-TR" sz="2000" baseline="-25000" dirty="0">
                <a:solidFill>
                  <a:schemeClr val="tx1"/>
                </a:solidFill>
              </a:rPr>
              <a:t>PR</a:t>
            </a:r>
            <a:endParaRPr lang="tr-TR" sz="1600" baseline="-25000" dirty="0">
              <a:solidFill>
                <a:schemeClr val="tx1"/>
              </a:solidFill>
            </a:endParaRPr>
          </a:p>
        </p:txBody>
      </p:sp>
      <p:grpSp>
        <p:nvGrpSpPr>
          <p:cNvPr id="64" name="Grup 63">
            <a:extLst>
              <a:ext uri="{FF2B5EF4-FFF2-40B4-BE49-F238E27FC236}">
                <a16:creationId xmlns:a16="http://schemas.microsoft.com/office/drawing/2014/main" id="{A79B68D7-CCB9-02B7-A11E-B05386552DA2}"/>
              </a:ext>
            </a:extLst>
          </p:cNvPr>
          <p:cNvGrpSpPr/>
          <p:nvPr/>
        </p:nvGrpSpPr>
        <p:grpSpPr>
          <a:xfrm>
            <a:off x="237330" y="5489897"/>
            <a:ext cx="2674776" cy="638033"/>
            <a:chOff x="651634" y="3844345"/>
            <a:chExt cx="2674776" cy="638033"/>
          </a:xfrm>
        </p:grpSpPr>
        <p:sp>
          <p:nvSpPr>
            <p:cNvPr id="65" name="Dikdörtgen 64">
              <a:extLst>
                <a:ext uri="{FF2B5EF4-FFF2-40B4-BE49-F238E27FC236}">
                  <a16:creationId xmlns:a16="http://schemas.microsoft.com/office/drawing/2014/main" id="{D6D1ED7C-4A9E-013B-3446-468D5D5638C6}"/>
                </a:ext>
              </a:extLst>
            </p:cNvPr>
            <p:cNvSpPr/>
            <p:nvPr/>
          </p:nvSpPr>
          <p:spPr>
            <a:xfrm>
              <a:off x="870310" y="3844345"/>
              <a:ext cx="2456100" cy="638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Identify A as an </a:t>
              </a:r>
              <a:r>
                <a:rPr lang="en-US" sz="2000" dirty="0">
                  <a:solidFill>
                    <a:srgbClr val="FF0000"/>
                  </a:solidFill>
                </a:rPr>
                <a:t>aggressor row</a:t>
              </a:r>
              <a:endParaRPr lang="tr-TR" dirty="0">
                <a:solidFill>
                  <a:srgbClr val="FF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F26C50B-1FB0-F1BE-52FD-07A45CBA52C5}"/>
                </a:ext>
              </a:extLst>
            </p:cNvPr>
            <p:cNvSpPr/>
            <p:nvPr/>
          </p:nvSpPr>
          <p:spPr>
            <a:xfrm>
              <a:off x="651634" y="3960356"/>
              <a:ext cx="393347" cy="3933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tr-TR" dirty="0"/>
            </a:p>
          </p:txBody>
        </p:sp>
      </p:grpSp>
      <p:grpSp>
        <p:nvGrpSpPr>
          <p:cNvPr id="67" name="Grup 66">
            <a:extLst>
              <a:ext uri="{FF2B5EF4-FFF2-40B4-BE49-F238E27FC236}">
                <a16:creationId xmlns:a16="http://schemas.microsoft.com/office/drawing/2014/main" id="{C83D37FA-88A2-17D4-FA4E-E74A64F271F2}"/>
              </a:ext>
            </a:extLst>
          </p:cNvPr>
          <p:cNvGrpSpPr/>
          <p:nvPr/>
        </p:nvGrpSpPr>
        <p:grpSpPr>
          <a:xfrm>
            <a:off x="3019512" y="5481213"/>
            <a:ext cx="2676398" cy="638033"/>
            <a:chOff x="650012" y="4554485"/>
            <a:chExt cx="2676398" cy="638033"/>
          </a:xfrm>
        </p:grpSpPr>
        <p:sp>
          <p:nvSpPr>
            <p:cNvPr id="68" name="Dikdörtgen 67">
              <a:extLst>
                <a:ext uri="{FF2B5EF4-FFF2-40B4-BE49-F238E27FC236}">
                  <a16:creationId xmlns:a16="http://schemas.microsoft.com/office/drawing/2014/main" id="{C7AB65E6-D6DE-732A-DA8D-E6DA5D2F0BF8}"/>
                </a:ext>
              </a:extLst>
            </p:cNvPr>
            <p:cNvSpPr/>
            <p:nvPr/>
          </p:nvSpPr>
          <p:spPr>
            <a:xfrm>
              <a:off x="870310" y="4554485"/>
              <a:ext cx="2456100" cy="638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000" dirty="0" err="1">
                  <a:solidFill>
                    <a:schemeClr val="tx1"/>
                  </a:solidFill>
                </a:rPr>
                <a:t>Preventively</a:t>
              </a:r>
              <a:r>
                <a:rPr lang="tr-TR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r</a:t>
              </a:r>
              <a:r>
                <a:rPr lang="tr-TR" sz="2000" dirty="0" err="1">
                  <a:solidFill>
                    <a:schemeClr val="tx1"/>
                  </a:solidFill>
                </a:rPr>
                <a:t>efresh</a:t>
              </a:r>
              <a:endParaRPr lang="tr-TR" sz="2000" dirty="0">
                <a:solidFill>
                  <a:schemeClr val="tx1"/>
                </a:solidFill>
              </a:endParaRPr>
            </a:p>
            <a:p>
              <a:pPr algn="ctr"/>
              <a:r>
                <a:rPr lang="tr-TR" dirty="0" err="1">
                  <a:solidFill>
                    <a:schemeClr val="tx1"/>
                  </a:solidFill>
                </a:rPr>
                <a:t>A's</a:t>
              </a:r>
              <a:r>
                <a:rPr lang="tr-TR" dirty="0">
                  <a:solidFill>
                    <a:schemeClr val="tx1"/>
                  </a:solidFill>
                </a:rPr>
                <a:t> </a:t>
              </a:r>
              <a:r>
                <a:rPr lang="tr-TR" dirty="0" err="1">
                  <a:solidFill>
                    <a:schemeClr val="tx1"/>
                  </a:solidFill>
                </a:rPr>
                <a:t>victim</a:t>
              </a:r>
              <a:r>
                <a:rPr lang="tr-TR" dirty="0">
                  <a:solidFill>
                    <a:schemeClr val="tx1"/>
                  </a:solidFill>
                </a:rPr>
                <a:t> </a:t>
              </a:r>
              <a:r>
                <a:rPr lang="tr-TR" dirty="0" err="1">
                  <a:solidFill>
                    <a:schemeClr val="tx1"/>
                  </a:solidFill>
                </a:rPr>
                <a:t>rows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C629174-EEFF-9D70-2005-4C2FB8DE8569}"/>
                </a:ext>
              </a:extLst>
            </p:cNvPr>
            <p:cNvSpPr/>
            <p:nvPr/>
          </p:nvSpPr>
          <p:spPr>
            <a:xfrm>
              <a:off x="650012" y="4684736"/>
              <a:ext cx="393347" cy="3933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r-TR" dirty="0"/>
            </a:p>
          </p:txBody>
        </p:sp>
      </p:grpSp>
      <p:grpSp>
        <p:nvGrpSpPr>
          <p:cNvPr id="76" name="Grup 75">
            <a:extLst>
              <a:ext uri="{FF2B5EF4-FFF2-40B4-BE49-F238E27FC236}">
                <a16:creationId xmlns:a16="http://schemas.microsoft.com/office/drawing/2014/main" id="{977A7DB2-12CD-D6D9-FE9A-EB3D98CCF7D8}"/>
              </a:ext>
            </a:extLst>
          </p:cNvPr>
          <p:cNvGrpSpPr/>
          <p:nvPr/>
        </p:nvGrpSpPr>
        <p:grpSpPr>
          <a:xfrm>
            <a:off x="5803315" y="5489897"/>
            <a:ext cx="2911810" cy="638033"/>
            <a:chOff x="650012" y="4554485"/>
            <a:chExt cx="2676398" cy="638033"/>
          </a:xfrm>
        </p:grpSpPr>
        <p:sp>
          <p:nvSpPr>
            <p:cNvPr id="77" name="Dikdörtgen 76">
              <a:extLst>
                <a:ext uri="{FF2B5EF4-FFF2-40B4-BE49-F238E27FC236}">
                  <a16:creationId xmlns:a16="http://schemas.microsoft.com/office/drawing/2014/main" id="{F5E56D3B-773E-7319-2C5C-6E49D157E618}"/>
                </a:ext>
              </a:extLst>
            </p:cNvPr>
            <p:cNvSpPr/>
            <p:nvPr/>
          </p:nvSpPr>
          <p:spPr>
            <a:xfrm>
              <a:off x="870310" y="4554485"/>
              <a:ext cx="2456100" cy="638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Allocate </a:t>
              </a:r>
              <a:r>
                <a:rPr lang="en-US" sz="2000" b="1" dirty="0">
                  <a:solidFill>
                    <a:srgbClr val="7A62E7"/>
                  </a:solidFill>
                </a:rPr>
                <a:t>a Recent Aggressor Table entry</a:t>
              </a:r>
              <a:endParaRPr lang="tr-TR" b="1" dirty="0">
                <a:solidFill>
                  <a:srgbClr val="7A62E7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C6F7A2E-4692-134E-CBF5-4AAB67326163}"/>
                </a:ext>
              </a:extLst>
            </p:cNvPr>
            <p:cNvSpPr/>
            <p:nvPr/>
          </p:nvSpPr>
          <p:spPr>
            <a:xfrm>
              <a:off x="650012" y="4684736"/>
              <a:ext cx="393347" cy="3933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tr-TR" dirty="0"/>
            </a:p>
          </p:txBody>
        </p:sp>
      </p:grpSp>
      <p:grpSp>
        <p:nvGrpSpPr>
          <p:cNvPr id="81" name="Grup 80">
            <a:extLst>
              <a:ext uri="{FF2B5EF4-FFF2-40B4-BE49-F238E27FC236}">
                <a16:creationId xmlns:a16="http://schemas.microsoft.com/office/drawing/2014/main" id="{63217677-6176-247E-B163-93B272E87C15}"/>
              </a:ext>
            </a:extLst>
          </p:cNvPr>
          <p:cNvGrpSpPr/>
          <p:nvPr/>
        </p:nvGrpSpPr>
        <p:grpSpPr>
          <a:xfrm>
            <a:off x="1723094" y="4930887"/>
            <a:ext cx="1954084" cy="369332"/>
            <a:chOff x="1520335" y="5144490"/>
            <a:chExt cx="1954084" cy="369332"/>
          </a:xfrm>
        </p:grpSpPr>
        <p:sp>
          <p:nvSpPr>
            <p:cNvPr id="55" name="Metin kutusu 54">
              <a:extLst>
                <a:ext uri="{FF2B5EF4-FFF2-40B4-BE49-F238E27FC236}">
                  <a16:creationId xmlns:a16="http://schemas.microsoft.com/office/drawing/2014/main" id="{23086492-A507-0A8F-C2E1-730333BCAFAC}"/>
                </a:ext>
              </a:extLst>
            </p:cNvPr>
            <p:cNvSpPr txBox="1"/>
            <p:nvPr/>
          </p:nvSpPr>
          <p:spPr>
            <a:xfrm>
              <a:off x="1807941" y="5144490"/>
              <a:ext cx="1666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rgbClr val="F23F00"/>
                  </a:solidFill>
                </a:rPr>
                <a:t>CounterGroup</a:t>
              </a:r>
              <a:r>
                <a:rPr lang="tr-TR" b="1" baseline="-25000" dirty="0" err="1">
                  <a:solidFill>
                    <a:srgbClr val="F23F00"/>
                  </a:solidFill>
                </a:rPr>
                <a:t>A</a:t>
              </a:r>
              <a:endParaRPr lang="tr-TR" b="1" baseline="-25000" dirty="0">
                <a:solidFill>
                  <a:srgbClr val="F23F00"/>
                </a:solidFill>
              </a:endParaRPr>
            </a:p>
          </p:txBody>
        </p:sp>
        <p:sp>
          <p:nvSpPr>
            <p:cNvPr id="79" name="Dikdörtgen 78">
              <a:extLst>
                <a:ext uri="{FF2B5EF4-FFF2-40B4-BE49-F238E27FC236}">
                  <a16:creationId xmlns:a16="http://schemas.microsoft.com/office/drawing/2014/main" id="{03623481-3DEB-43D9-8EE7-21878A379684}"/>
                </a:ext>
              </a:extLst>
            </p:cNvPr>
            <p:cNvSpPr/>
            <p:nvPr/>
          </p:nvSpPr>
          <p:spPr>
            <a:xfrm>
              <a:off x="1520335" y="5233291"/>
              <a:ext cx="239765" cy="207598"/>
            </a:xfrm>
            <a:prstGeom prst="rect">
              <a:avLst/>
            </a:prstGeom>
            <a:solidFill>
              <a:srgbClr val="F23F00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80" name="Metin kutusu 79">
              <a:extLst>
                <a:ext uri="{FF2B5EF4-FFF2-40B4-BE49-F238E27FC236}">
                  <a16:creationId xmlns:a16="http://schemas.microsoft.com/office/drawing/2014/main" id="{C4586FA8-4E40-86B5-B212-EB8F9DF7E5F3}"/>
                </a:ext>
              </a:extLst>
            </p:cNvPr>
            <p:cNvSpPr txBox="1"/>
            <p:nvPr/>
          </p:nvSpPr>
          <p:spPr>
            <a:xfrm>
              <a:off x="1715750" y="5169672"/>
              <a:ext cx="232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:</a:t>
              </a:r>
              <a:endParaRPr lang="tr-TR" sz="1400" dirty="0"/>
            </a:p>
          </p:txBody>
        </p:sp>
      </p:grpSp>
      <p:sp>
        <p:nvSpPr>
          <p:cNvPr id="82" name="Dikdörtgen: Köşeleri Yuvarlatılmış 81">
            <a:extLst>
              <a:ext uri="{FF2B5EF4-FFF2-40B4-BE49-F238E27FC236}">
                <a16:creationId xmlns:a16="http://schemas.microsoft.com/office/drawing/2014/main" id="{7C8EF849-7A9A-922D-6858-B270C67260FF}"/>
              </a:ext>
            </a:extLst>
          </p:cNvPr>
          <p:cNvSpPr/>
          <p:nvPr/>
        </p:nvSpPr>
        <p:spPr>
          <a:xfrm>
            <a:off x="5274058" y="2084390"/>
            <a:ext cx="3375449" cy="2634807"/>
          </a:xfrm>
          <a:prstGeom prst="roundRect">
            <a:avLst>
              <a:gd name="adj" fmla="val 9522"/>
            </a:avLst>
          </a:prstGeom>
          <a:solidFill>
            <a:srgbClr val="DAD3F9"/>
          </a:solidFill>
          <a:ln w="38100">
            <a:solidFill>
              <a:srgbClr val="6D40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/>
          <a:lstStyle/>
          <a:p>
            <a:pPr algn="ctr"/>
            <a:r>
              <a:rPr lang="en-US" sz="2400" b="1" dirty="0">
                <a:solidFill>
                  <a:srgbClr val="6D40DC"/>
                </a:solidFill>
              </a:rPr>
              <a:t>Recent Aggressor Table</a:t>
            </a:r>
            <a:endParaRPr lang="tr-TR" sz="2400" b="1" dirty="0">
              <a:solidFill>
                <a:srgbClr val="6D40DC"/>
              </a:solidFill>
            </a:endParaRPr>
          </a:p>
        </p:txBody>
      </p:sp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E7958AD1-C475-E8B9-5C36-7A5DD363FD4C}"/>
              </a:ext>
            </a:extLst>
          </p:cNvPr>
          <p:cNvGraphicFramePr>
            <a:graphicFrameLocks noGrp="1"/>
          </p:cNvGraphicFramePr>
          <p:nvPr/>
        </p:nvGraphicFramePr>
        <p:xfrm>
          <a:off x="5500535" y="2634664"/>
          <a:ext cx="2922494" cy="1315062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997645">
                  <a:extLst>
                    <a:ext uri="{9D8B030D-6E8A-4147-A177-3AD203B41FA5}">
                      <a16:colId xmlns:a16="http://schemas.microsoft.com/office/drawing/2014/main" val="4129785252"/>
                    </a:ext>
                  </a:extLst>
                </a:gridCol>
                <a:gridCol w="1924849">
                  <a:extLst>
                    <a:ext uri="{9D8B030D-6E8A-4147-A177-3AD203B41FA5}">
                      <a16:colId xmlns:a16="http://schemas.microsoft.com/office/drawing/2014/main" val="1310762463"/>
                    </a:ext>
                  </a:extLst>
                </a:gridCol>
              </a:tblGrid>
              <a:tr h="438354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379485"/>
                  </a:ext>
                </a:extLst>
              </a:tr>
              <a:tr h="438354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766799"/>
                  </a:ext>
                </a:extLst>
              </a:tr>
              <a:tr h="438354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883969"/>
                  </a:ext>
                </a:extLst>
              </a:tr>
            </a:tbl>
          </a:graphicData>
        </a:graphic>
      </p:graphicFrame>
      <p:sp>
        <p:nvSpPr>
          <p:cNvPr id="6" name="Metin kutusu 5">
            <a:extLst>
              <a:ext uri="{FF2B5EF4-FFF2-40B4-BE49-F238E27FC236}">
                <a16:creationId xmlns:a16="http://schemas.microsoft.com/office/drawing/2014/main" id="{765BAF82-655F-2E01-0E7D-50898814232F}"/>
              </a:ext>
            </a:extLst>
          </p:cNvPr>
          <p:cNvSpPr txBox="1"/>
          <p:nvPr/>
        </p:nvSpPr>
        <p:spPr>
          <a:xfrm>
            <a:off x="5531154" y="2178809"/>
            <a:ext cx="1075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Row Tag</a:t>
            </a:r>
            <a:endParaRPr lang="tr-TR" sz="2000" i="1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994C202-1409-732B-2054-D7E089C2CC50}"/>
              </a:ext>
            </a:extLst>
          </p:cNvPr>
          <p:cNvSpPr txBox="1"/>
          <p:nvPr/>
        </p:nvSpPr>
        <p:spPr>
          <a:xfrm>
            <a:off x="6917252" y="2178809"/>
            <a:ext cx="1075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Counter</a:t>
            </a:r>
            <a:endParaRPr lang="tr-TR" sz="2000" i="1" dirty="0"/>
          </a:p>
        </p:txBody>
      </p:sp>
      <p:grpSp>
        <p:nvGrpSpPr>
          <p:cNvPr id="20" name="Grup 19">
            <a:extLst>
              <a:ext uri="{FF2B5EF4-FFF2-40B4-BE49-F238E27FC236}">
                <a16:creationId xmlns:a16="http://schemas.microsoft.com/office/drawing/2014/main" id="{1CF39069-6C3C-8DBE-6334-9EB485A684B5}"/>
              </a:ext>
            </a:extLst>
          </p:cNvPr>
          <p:cNvGrpSpPr/>
          <p:nvPr/>
        </p:nvGrpSpPr>
        <p:grpSpPr>
          <a:xfrm>
            <a:off x="5471260" y="2613795"/>
            <a:ext cx="2942883" cy="482534"/>
            <a:chOff x="5471260" y="2613795"/>
            <a:chExt cx="2942883" cy="482534"/>
          </a:xfrm>
        </p:grpSpPr>
        <p:grpSp>
          <p:nvGrpSpPr>
            <p:cNvPr id="10" name="Grup 9">
              <a:extLst>
                <a:ext uri="{FF2B5EF4-FFF2-40B4-BE49-F238E27FC236}">
                  <a16:creationId xmlns:a16="http://schemas.microsoft.com/office/drawing/2014/main" id="{F681B82D-B6E4-70C4-DD80-CBA3BEE09E2D}"/>
                </a:ext>
              </a:extLst>
            </p:cNvPr>
            <p:cNvGrpSpPr/>
            <p:nvPr/>
          </p:nvGrpSpPr>
          <p:grpSpPr>
            <a:xfrm>
              <a:off x="5471260" y="2613795"/>
              <a:ext cx="2924595" cy="482534"/>
              <a:chOff x="5531154" y="2613795"/>
              <a:chExt cx="2924595" cy="482534"/>
            </a:xfrm>
          </p:grpSpPr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372E6157-FEE4-43DE-EE24-482EF8365933}"/>
                  </a:ext>
                </a:extLst>
              </p:cNvPr>
              <p:cNvSpPr txBox="1"/>
              <p:nvPr/>
            </p:nvSpPr>
            <p:spPr>
              <a:xfrm>
                <a:off x="5531154" y="2634664"/>
                <a:ext cx="10757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rgbClr val="F23F00"/>
                    </a:solidFill>
                  </a:rPr>
                  <a:t>A</a:t>
                </a:r>
                <a:endParaRPr lang="tr-TR" sz="2400" b="1" i="1" dirty="0">
                  <a:solidFill>
                    <a:srgbClr val="F23F00"/>
                  </a:solidFill>
                </a:endParaRPr>
              </a:p>
            </p:txBody>
          </p:sp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2D1FBCE6-7987-99F2-C0DA-612E7855759E}"/>
                  </a:ext>
                </a:extLst>
              </p:cNvPr>
              <p:cNvSpPr txBox="1"/>
              <p:nvPr/>
            </p:nvSpPr>
            <p:spPr>
              <a:xfrm>
                <a:off x="6606919" y="2613795"/>
                <a:ext cx="18488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23F00"/>
                    </a:solidFill>
                  </a:rPr>
                  <a:t>0</a:t>
                </a:r>
                <a:endParaRPr lang="tr-TR" sz="2400" dirty="0">
                  <a:solidFill>
                    <a:srgbClr val="F23F00"/>
                  </a:solidFill>
                </a:endParaRPr>
              </a:p>
            </p:txBody>
          </p:sp>
        </p:grpSp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9020F7A1-1160-49CC-7780-0D6B9B5A2E22}"/>
                </a:ext>
              </a:extLst>
            </p:cNvPr>
            <p:cNvSpPr/>
            <p:nvPr/>
          </p:nvSpPr>
          <p:spPr>
            <a:xfrm>
              <a:off x="5491649" y="2643808"/>
              <a:ext cx="2922494" cy="430074"/>
            </a:xfrm>
            <a:prstGeom prst="rect">
              <a:avLst/>
            </a:prstGeom>
            <a:noFill/>
            <a:ln w="57150">
              <a:solidFill>
                <a:srgbClr val="FF5F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53" name="Grup 52">
            <a:extLst>
              <a:ext uri="{FF2B5EF4-FFF2-40B4-BE49-F238E27FC236}">
                <a16:creationId xmlns:a16="http://schemas.microsoft.com/office/drawing/2014/main" id="{A0859DA3-B51C-DFA5-7AC4-AC2458386CF0}"/>
              </a:ext>
            </a:extLst>
          </p:cNvPr>
          <p:cNvGrpSpPr/>
          <p:nvPr/>
        </p:nvGrpSpPr>
        <p:grpSpPr>
          <a:xfrm>
            <a:off x="5500535" y="3073882"/>
            <a:ext cx="2922494" cy="1247448"/>
            <a:chOff x="5500535" y="3073882"/>
            <a:chExt cx="2922494" cy="1247448"/>
          </a:xfrm>
        </p:grpSpPr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78F6F965-8ED4-BF8C-164D-B23CAB631907}"/>
                </a:ext>
              </a:extLst>
            </p:cNvPr>
            <p:cNvSpPr/>
            <p:nvPr/>
          </p:nvSpPr>
          <p:spPr>
            <a:xfrm>
              <a:off x="5500535" y="4012526"/>
              <a:ext cx="2922494" cy="308804"/>
            </a:xfrm>
            <a:prstGeom prst="rect">
              <a:avLst/>
            </a:prstGeom>
            <a:solidFill>
              <a:srgbClr val="6D40DC"/>
            </a:solidFill>
            <a:ln>
              <a:solidFill>
                <a:srgbClr val="6D40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TAG MATCH</a:t>
              </a:r>
              <a:endParaRPr lang="tr-TR" sz="2000" dirty="0"/>
            </a:p>
          </p:txBody>
        </p:sp>
        <p:cxnSp>
          <p:nvCxnSpPr>
            <p:cNvPr id="34" name="Düz Ok Bağlayıcısı 33">
              <a:extLst>
                <a:ext uri="{FF2B5EF4-FFF2-40B4-BE49-F238E27FC236}">
                  <a16:creationId xmlns:a16="http://schemas.microsoft.com/office/drawing/2014/main" id="{8738E06A-1B60-A47D-6D06-3338EA985354}"/>
                </a:ext>
              </a:extLst>
            </p:cNvPr>
            <p:cNvCxnSpPr>
              <a:cxnSpLocks/>
            </p:cNvCxnSpPr>
            <p:nvPr/>
          </p:nvCxnSpPr>
          <p:spPr>
            <a:xfrm>
              <a:off x="6009142" y="3073882"/>
              <a:ext cx="0" cy="902106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Dikdörtgen 36">
            <a:extLst>
              <a:ext uri="{FF2B5EF4-FFF2-40B4-BE49-F238E27FC236}">
                <a16:creationId xmlns:a16="http://schemas.microsoft.com/office/drawing/2014/main" id="{E7F1F295-7513-D788-FECB-41C01674C6CB}"/>
              </a:ext>
            </a:extLst>
          </p:cNvPr>
          <p:cNvSpPr/>
          <p:nvPr/>
        </p:nvSpPr>
        <p:spPr>
          <a:xfrm>
            <a:off x="-80532" y="5433926"/>
            <a:ext cx="9359153" cy="851373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If a DRAM row has </a:t>
            </a:r>
            <a:r>
              <a:rPr lang="en-US" sz="2000" dirty="0">
                <a:solidFill>
                  <a:srgbClr val="6D40DC"/>
                </a:solidFill>
                <a:latin typeface="+mj-lt"/>
              </a:rPr>
              <a:t>a Recent Aggressor Table entry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, </a:t>
            </a:r>
            <a:br>
              <a:rPr lang="en-US" sz="2000" dirty="0">
                <a:solidFill>
                  <a:schemeClr val="tx1"/>
                </a:solidFill>
                <a:latin typeface="+mj-lt"/>
              </a:rPr>
            </a:br>
            <a:r>
              <a:rPr lang="en-US" sz="200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estimates its activation count </a:t>
            </a:r>
            <a:r>
              <a:rPr lang="en-US" sz="2000" dirty="0">
                <a:solidFill>
                  <a:srgbClr val="00B050"/>
                </a:solidFill>
                <a:latin typeface="+mj-lt"/>
              </a:rPr>
              <a:t>100% accurately </a:t>
            </a:r>
            <a:endParaRPr lang="tr-TR" sz="2000" dirty="0">
              <a:solidFill>
                <a:srgbClr val="00B050"/>
              </a:solidFill>
              <a:latin typeface="+mj-lt"/>
            </a:endParaRPr>
          </a:p>
        </p:txBody>
      </p:sp>
      <p:grpSp>
        <p:nvGrpSpPr>
          <p:cNvPr id="38" name="Grup 37">
            <a:extLst>
              <a:ext uri="{FF2B5EF4-FFF2-40B4-BE49-F238E27FC236}">
                <a16:creationId xmlns:a16="http://schemas.microsoft.com/office/drawing/2014/main" id="{1DE5B984-8121-A41D-CFE1-08ACDD3A83AB}"/>
              </a:ext>
            </a:extLst>
          </p:cNvPr>
          <p:cNvGrpSpPr/>
          <p:nvPr/>
        </p:nvGrpSpPr>
        <p:grpSpPr>
          <a:xfrm>
            <a:off x="5666693" y="4780825"/>
            <a:ext cx="2572405" cy="564956"/>
            <a:chOff x="321079" y="3851159"/>
            <a:chExt cx="2572405" cy="564956"/>
          </a:xfrm>
        </p:grpSpPr>
        <p:sp>
          <p:nvSpPr>
            <p:cNvPr id="39" name="Dikdörtgen: Köşeleri Yuvarlatılmış 38">
              <a:extLst>
                <a:ext uri="{FF2B5EF4-FFF2-40B4-BE49-F238E27FC236}">
                  <a16:creationId xmlns:a16="http://schemas.microsoft.com/office/drawing/2014/main" id="{5BE9103C-647C-3287-1028-C580C51CFEBE}"/>
                </a:ext>
              </a:extLst>
            </p:cNvPr>
            <p:cNvSpPr/>
            <p:nvPr/>
          </p:nvSpPr>
          <p:spPr>
            <a:xfrm>
              <a:off x="321079" y="3975515"/>
              <a:ext cx="2572405" cy="4403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0" name="Metin kutusu 39">
              <a:extLst>
                <a:ext uri="{FF2B5EF4-FFF2-40B4-BE49-F238E27FC236}">
                  <a16:creationId xmlns:a16="http://schemas.microsoft.com/office/drawing/2014/main" id="{9EB5C651-1EB3-7E60-331B-0D489596C161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ACT_Count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23F00"/>
                  </a:solidFill>
                </a:rPr>
                <a:t>A</a:t>
              </a:r>
              <a:r>
                <a:rPr lang="en-US" dirty="0"/>
                <a:t>) = 0</a:t>
              </a:r>
              <a:endParaRPr lang="tr-TR" baseline="-25000" dirty="0"/>
            </a:p>
          </p:txBody>
        </p:sp>
        <p:sp>
          <p:nvSpPr>
            <p:cNvPr id="41" name="Dikdörtgen: Köşeleri Yuvarlatılmış 40">
              <a:extLst>
                <a:ext uri="{FF2B5EF4-FFF2-40B4-BE49-F238E27FC236}">
                  <a16:creationId xmlns:a16="http://schemas.microsoft.com/office/drawing/2014/main" id="{135A06C6-B4BF-1F76-1565-01DD09AFED3F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ESTIMATION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123229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D3819-B2E5-26DE-30EA-EFED7049B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E6FF4C-7CCF-44F2-595F-989F4831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of </a:t>
            </a:r>
            <a:r>
              <a:rPr lang="en-US" dirty="0" err="1"/>
              <a:t>CoMeT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99AC01-43A5-91EA-3AB5-49CE8311E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85002"/>
            <a:ext cx="9143999" cy="5087996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701D0C5-C1F3-D10E-039B-ECA05AB8B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17DED08-0A48-939D-F9FD-59B08CC8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122</a:t>
            </a:fld>
            <a:endParaRPr lang="tr-TR"/>
          </a:p>
        </p:txBody>
      </p:sp>
      <p:sp>
        <p:nvSpPr>
          <p:cNvPr id="62" name="Dikdörtgen: Köşeleri Yuvarlatılmış 61">
            <a:extLst>
              <a:ext uri="{FF2B5EF4-FFF2-40B4-BE49-F238E27FC236}">
                <a16:creationId xmlns:a16="http://schemas.microsoft.com/office/drawing/2014/main" id="{B0783CF0-C1A7-54F2-3555-091ED88FF7FF}"/>
              </a:ext>
            </a:extLst>
          </p:cNvPr>
          <p:cNvSpPr/>
          <p:nvPr/>
        </p:nvSpPr>
        <p:spPr>
          <a:xfrm>
            <a:off x="223279" y="1349027"/>
            <a:ext cx="8714068" cy="4302998"/>
          </a:xfrm>
          <a:prstGeom prst="roundRect">
            <a:avLst>
              <a:gd name="adj" fmla="val 9522"/>
            </a:avLst>
          </a:prstGeom>
          <a:solidFill>
            <a:srgbClr val="FDEDF4"/>
          </a:solidFill>
          <a:ln w="38100"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r"/>
            <a:r>
              <a:rPr lang="en-US" sz="2400" b="1" i="1" dirty="0" err="1">
                <a:solidFill>
                  <a:srgbClr val="E1257C"/>
                </a:solidFill>
              </a:rPr>
              <a:t>CoMeT</a:t>
            </a:r>
            <a:r>
              <a:rPr lang="en-US" sz="2400" b="1" i="1" dirty="0">
                <a:solidFill>
                  <a:srgbClr val="E1257C"/>
                </a:solidFill>
              </a:rPr>
              <a:t>	</a:t>
            </a:r>
            <a:r>
              <a:rPr lang="en-US" sz="2400" b="1" dirty="0">
                <a:solidFill>
                  <a:srgbClr val="E1257C"/>
                </a:solidFill>
              </a:rPr>
              <a:t>	</a:t>
            </a:r>
            <a:endParaRPr lang="tr-TR" sz="2400" b="1" dirty="0">
              <a:solidFill>
                <a:srgbClr val="E1257C"/>
              </a:solidFill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6B962918-E5C1-43E3-20A5-9794DE323D04}"/>
              </a:ext>
            </a:extLst>
          </p:cNvPr>
          <p:cNvGrpSpPr/>
          <p:nvPr/>
        </p:nvGrpSpPr>
        <p:grpSpPr>
          <a:xfrm>
            <a:off x="513143" y="1974844"/>
            <a:ext cx="4440745" cy="1319894"/>
            <a:chOff x="4219755" y="1835381"/>
            <a:chExt cx="4440745" cy="1319894"/>
          </a:xfrm>
        </p:grpSpPr>
        <p:sp>
          <p:nvSpPr>
            <p:cNvPr id="7" name="Dikdörtgen: Köşeleri Yuvarlatılmış 6">
              <a:extLst>
                <a:ext uri="{FF2B5EF4-FFF2-40B4-BE49-F238E27FC236}">
                  <a16:creationId xmlns:a16="http://schemas.microsoft.com/office/drawing/2014/main" id="{6305F4A9-BE91-9D81-F91A-8A4A70A41E6B}"/>
                </a:ext>
              </a:extLst>
            </p:cNvPr>
            <p:cNvSpPr/>
            <p:nvPr/>
          </p:nvSpPr>
          <p:spPr>
            <a:xfrm>
              <a:off x="4219755" y="1835381"/>
              <a:ext cx="4440745" cy="1319894"/>
            </a:xfrm>
            <a:prstGeom prst="roundRect">
              <a:avLst>
                <a:gd name="adj" fmla="val 9522"/>
              </a:avLst>
            </a:prstGeom>
            <a:solidFill>
              <a:srgbClr val="FFEBCD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b"/>
            <a:lstStyle/>
            <a:p>
              <a:pPr algn="ctr"/>
              <a:r>
                <a:rPr lang="tr-TR" sz="2400" b="1" dirty="0">
                  <a:solidFill>
                    <a:srgbClr val="E28700"/>
                  </a:solidFill>
                </a:rPr>
                <a:t>Counter </a:t>
              </a:r>
              <a:r>
                <a:rPr lang="tr-TR" sz="2400" b="1" dirty="0" err="1">
                  <a:solidFill>
                    <a:srgbClr val="E28700"/>
                  </a:solidFill>
                </a:rPr>
                <a:t>Table</a:t>
              </a:r>
              <a:endParaRPr lang="tr-TR" sz="2400" b="1" dirty="0">
                <a:solidFill>
                  <a:srgbClr val="E28700"/>
                </a:solidFill>
              </a:endParaRPr>
            </a:p>
          </p:txBody>
        </p:sp>
        <p:sp>
          <p:nvSpPr>
            <p:cNvPr id="13" name="Dikdörtgen 12">
              <a:extLst>
                <a:ext uri="{FF2B5EF4-FFF2-40B4-BE49-F238E27FC236}">
                  <a16:creationId xmlns:a16="http://schemas.microsoft.com/office/drawing/2014/main" id="{95D72B1B-00A7-A142-3741-D5EC8513C2B6}"/>
                </a:ext>
              </a:extLst>
            </p:cNvPr>
            <p:cNvSpPr/>
            <p:nvPr/>
          </p:nvSpPr>
          <p:spPr>
            <a:xfrm>
              <a:off x="4612759" y="2197581"/>
              <a:ext cx="3692898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Hash-based Counters</a:t>
              </a:r>
              <a:endParaRPr lang="tr-T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33E1F4C1-891F-207B-08D7-D307C5610729}"/>
              </a:ext>
            </a:extLst>
          </p:cNvPr>
          <p:cNvSpPr/>
          <p:nvPr/>
        </p:nvSpPr>
        <p:spPr>
          <a:xfrm>
            <a:off x="5336637" y="1974842"/>
            <a:ext cx="3370816" cy="1319895"/>
          </a:xfrm>
          <a:prstGeom prst="roundRect">
            <a:avLst>
              <a:gd name="adj" fmla="val 9522"/>
            </a:avLst>
          </a:prstGeom>
          <a:solidFill>
            <a:srgbClr val="DAD3F9"/>
          </a:solidFill>
          <a:ln w="38100">
            <a:solidFill>
              <a:srgbClr val="6D40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/>
          <a:lstStyle/>
          <a:p>
            <a:pPr algn="ctr"/>
            <a:r>
              <a:rPr lang="en-US" sz="2400" b="1" dirty="0">
                <a:solidFill>
                  <a:srgbClr val="6D40DC"/>
                </a:solidFill>
              </a:rPr>
              <a:t>Recent Aggressor Table</a:t>
            </a:r>
            <a:endParaRPr lang="tr-TR" sz="2400" b="1" dirty="0">
              <a:solidFill>
                <a:srgbClr val="6D40DC"/>
              </a:solidFill>
            </a:endParaRPr>
          </a:p>
        </p:txBody>
      </p:sp>
      <p:sp>
        <p:nvSpPr>
          <p:cNvPr id="64" name="Dikdörtgen 63">
            <a:extLst>
              <a:ext uri="{FF2B5EF4-FFF2-40B4-BE49-F238E27FC236}">
                <a16:creationId xmlns:a16="http://schemas.microsoft.com/office/drawing/2014/main" id="{1680F466-A8A6-2BB4-5499-2911BC623955}"/>
              </a:ext>
            </a:extLst>
          </p:cNvPr>
          <p:cNvSpPr/>
          <p:nvPr/>
        </p:nvSpPr>
        <p:spPr>
          <a:xfrm>
            <a:off x="436548" y="950804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cxnSp>
        <p:nvCxnSpPr>
          <p:cNvPr id="73" name="Bağlayıcı: Dirsek 72">
            <a:extLst>
              <a:ext uri="{FF2B5EF4-FFF2-40B4-BE49-F238E27FC236}">
                <a16:creationId xmlns:a16="http://schemas.microsoft.com/office/drawing/2014/main" id="{85B07235-D2CC-454C-C5DF-318045FC5A40}"/>
              </a:ext>
            </a:extLst>
          </p:cNvPr>
          <p:cNvCxnSpPr>
            <a:cxnSpLocks/>
            <a:stCxn id="64" idx="1"/>
            <a:endCxn id="13" idx="1"/>
          </p:cNvCxnSpPr>
          <p:nvPr/>
        </p:nvCxnSpPr>
        <p:spPr>
          <a:xfrm rot="10800000" flipH="1" flipV="1">
            <a:off x="436547" y="1122787"/>
            <a:ext cx="469599" cy="1414312"/>
          </a:xfrm>
          <a:prstGeom prst="bentConnector3">
            <a:avLst>
              <a:gd name="adj1" fmla="val -2774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Bağlayıcı: Dirsek 86">
            <a:extLst>
              <a:ext uri="{FF2B5EF4-FFF2-40B4-BE49-F238E27FC236}">
                <a16:creationId xmlns:a16="http://schemas.microsoft.com/office/drawing/2014/main" id="{0E31317A-4631-32E3-A4BC-A482FC4EA87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01752" y="1652267"/>
            <a:ext cx="5253402" cy="884832"/>
          </a:xfrm>
          <a:prstGeom prst="bentConnector3">
            <a:avLst>
              <a:gd name="adj1" fmla="val 92485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up 97">
            <a:extLst>
              <a:ext uri="{FF2B5EF4-FFF2-40B4-BE49-F238E27FC236}">
                <a16:creationId xmlns:a16="http://schemas.microsoft.com/office/drawing/2014/main" id="{71453979-3BF8-C1E2-7F42-5B5908F24015}"/>
              </a:ext>
            </a:extLst>
          </p:cNvPr>
          <p:cNvGrpSpPr/>
          <p:nvPr/>
        </p:nvGrpSpPr>
        <p:grpSpPr>
          <a:xfrm>
            <a:off x="722376" y="3563169"/>
            <a:ext cx="4025263" cy="707886"/>
            <a:chOff x="321079" y="3969129"/>
            <a:chExt cx="2572405" cy="707886"/>
          </a:xfrm>
        </p:grpSpPr>
        <p:sp>
          <p:nvSpPr>
            <p:cNvPr id="99" name="Dikdörtgen: Köşeleri Yuvarlatılmış 98">
              <a:extLst>
                <a:ext uri="{FF2B5EF4-FFF2-40B4-BE49-F238E27FC236}">
                  <a16:creationId xmlns:a16="http://schemas.microsoft.com/office/drawing/2014/main" id="{57E1A0F4-9232-6396-EFFF-DA67A1D34E9A}"/>
                </a:ext>
              </a:extLst>
            </p:cNvPr>
            <p:cNvSpPr/>
            <p:nvPr/>
          </p:nvSpPr>
          <p:spPr>
            <a:xfrm>
              <a:off x="321079" y="3975515"/>
              <a:ext cx="2572405" cy="6707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0" name="Metin kutusu 99">
              <a:extLst>
                <a:ext uri="{FF2B5EF4-FFF2-40B4-BE49-F238E27FC236}">
                  <a16:creationId xmlns:a16="http://schemas.microsoft.com/office/drawing/2014/main" id="{2E07D676-98CC-09FA-667D-36D62FDB9B81}"/>
                </a:ext>
              </a:extLst>
            </p:cNvPr>
            <p:cNvSpPr txBox="1"/>
            <p:nvPr/>
          </p:nvSpPr>
          <p:spPr>
            <a:xfrm>
              <a:off x="502728" y="3969129"/>
              <a:ext cx="22091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Counter Table-Based Estimation</a:t>
              </a:r>
              <a:endParaRPr lang="tr-TR" sz="2000" dirty="0"/>
            </a:p>
          </p:txBody>
        </p:sp>
      </p:grpSp>
      <p:grpSp>
        <p:nvGrpSpPr>
          <p:cNvPr id="102" name="Grup 101">
            <a:extLst>
              <a:ext uri="{FF2B5EF4-FFF2-40B4-BE49-F238E27FC236}">
                <a16:creationId xmlns:a16="http://schemas.microsoft.com/office/drawing/2014/main" id="{49DFFB07-8A6F-6DE8-28B0-4ED5C0DC039B}"/>
              </a:ext>
            </a:extLst>
          </p:cNvPr>
          <p:cNvGrpSpPr/>
          <p:nvPr/>
        </p:nvGrpSpPr>
        <p:grpSpPr>
          <a:xfrm>
            <a:off x="5274058" y="3548375"/>
            <a:ext cx="3490639" cy="707886"/>
            <a:chOff x="321079" y="3962047"/>
            <a:chExt cx="2615294" cy="707886"/>
          </a:xfrm>
        </p:grpSpPr>
        <p:sp>
          <p:nvSpPr>
            <p:cNvPr id="103" name="Dikdörtgen: Köşeleri Yuvarlatılmış 102">
              <a:extLst>
                <a:ext uri="{FF2B5EF4-FFF2-40B4-BE49-F238E27FC236}">
                  <a16:creationId xmlns:a16="http://schemas.microsoft.com/office/drawing/2014/main" id="{2D2A9CFF-09FD-B47C-D946-8296BC3588B8}"/>
                </a:ext>
              </a:extLst>
            </p:cNvPr>
            <p:cNvSpPr/>
            <p:nvPr/>
          </p:nvSpPr>
          <p:spPr>
            <a:xfrm>
              <a:off x="321079" y="3975515"/>
              <a:ext cx="2572405" cy="6707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4" name="Metin kutusu 103">
              <a:extLst>
                <a:ext uri="{FF2B5EF4-FFF2-40B4-BE49-F238E27FC236}">
                  <a16:creationId xmlns:a16="http://schemas.microsoft.com/office/drawing/2014/main" id="{E168CAAB-3788-467C-FFA9-A9D4BA75C7BF}"/>
                </a:ext>
              </a:extLst>
            </p:cNvPr>
            <p:cNvSpPr txBox="1"/>
            <p:nvPr/>
          </p:nvSpPr>
          <p:spPr>
            <a:xfrm>
              <a:off x="321079" y="3962047"/>
              <a:ext cx="26152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Recent Aggressor Table-Based</a:t>
              </a:r>
            </a:p>
            <a:p>
              <a:pPr algn="ctr"/>
              <a:r>
                <a:rPr lang="en-US" sz="2000" dirty="0"/>
                <a:t>Estimation</a:t>
              </a:r>
              <a:endParaRPr lang="tr-TR" sz="2000" dirty="0"/>
            </a:p>
          </p:txBody>
        </p:sp>
      </p:grpSp>
      <p:sp>
        <p:nvSpPr>
          <p:cNvPr id="106" name="Dikdörtgen 105">
            <a:extLst>
              <a:ext uri="{FF2B5EF4-FFF2-40B4-BE49-F238E27FC236}">
                <a16:creationId xmlns:a16="http://schemas.microsoft.com/office/drawing/2014/main" id="{FF03EB64-0FD8-5789-D950-821AFF34B786}"/>
              </a:ext>
            </a:extLst>
          </p:cNvPr>
          <p:cNvSpPr/>
          <p:nvPr/>
        </p:nvSpPr>
        <p:spPr>
          <a:xfrm>
            <a:off x="436547" y="3437487"/>
            <a:ext cx="4517341" cy="923330"/>
          </a:xfrm>
          <a:prstGeom prst="rect">
            <a:avLst/>
          </a:prstGeom>
          <a:solidFill>
            <a:srgbClr val="FDEDF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C3AC07B-FDA5-E6B3-CF37-5B2A4FBF79A6}"/>
              </a:ext>
            </a:extLst>
          </p:cNvPr>
          <p:cNvSpPr/>
          <p:nvPr/>
        </p:nvSpPr>
        <p:spPr>
          <a:xfrm>
            <a:off x="80790" y="1740558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tr-TR" sz="2800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8E921F8-963F-4FC3-3E39-F98DC2BB4317}"/>
              </a:ext>
            </a:extLst>
          </p:cNvPr>
          <p:cNvSpPr/>
          <p:nvPr/>
        </p:nvSpPr>
        <p:spPr>
          <a:xfrm>
            <a:off x="4934041" y="1740558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tr-TR" sz="2800" dirty="0"/>
          </a:p>
        </p:txBody>
      </p:sp>
      <p:sp>
        <p:nvSpPr>
          <p:cNvPr id="116" name="Metin kutusu 115">
            <a:extLst>
              <a:ext uri="{FF2B5EF4-FFF2-40B4-BE49-F238E27FC236}">
                <a16:creationId xmlns:a16="http://schemas.microsoft.com/office/drawing/2014/main" id="{D01070ED-0ECD-5FDF-95F2-D5435ADC68AF}"/>
              </a:ext>
            </a:extLst>
          </p:cNvPr>
          <p:cNvSpPr txBox="1"/>
          <p:nvPr/>
        </p:nvSpPr>
        <p:spPr>
          <a:xfrm>
            <a:off x="5274058" y="4240322"/>
            <a:ext cx="343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used when there is a </a:t>
            </a:r>
            <a:r>
              <a:rPr lang="en-US" i="1" dirty="0">
                <a:solidFill>
                  <a:srgbClr val="00B050"/>
                </a:solidFill>
              </a:rPr>
              <a:t>tag match</a:t>
            </a:r>
            <a:endParaRPr lang="tr-TR" i="1" dirty="0">
              <a:solidFill>
                <a:srgbClr val="00B050"/>
              </a:solidFill>
            </a:endParaRPr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485F2D20-F9B2-F93C-0A84-5BBD31A5D700}"/>
              </a:ext>
            </a:extLst>
          </p:cNvPr>
          <p:cNvSpPr/>
          <p:nvPr/>
        </p:nvSpPr>
        <p:spPr>
          <a:xfrm>
            <a:off x="5555154" y="2337044"/>
            <a:ext cx="293008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Tag-based Counters</a:t>
            </a:r>
            <a:endParaRPr lang="tr-TR" sz="2000" b="1" dirty="0">
              <a:solidFill>
                <a:schemeClr val="tx1"/>
              </a:solidFill>
            </a:endParaRP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7BD23699-F82B-44B5-4291-861205699D9F}"/>
              </a:ext>
            </a:extLst>
          </p:cNvPr>
          <p:cNvGrpSpPr/>
          <p:nvPr/>
        </p:nvGrpSpPr>
        <p:grpSpPr>
          <a:xfrm>
            <a:off x="2883725" y="4711733"/>
            <a:ext cx="3315045" cy="903510"/>
            <a:chOff x="321079" y="3851159"/>
            <a:chExt cx="2572405" cy="903510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B5EBC51B-8541-1C03-CDBF-A192369D98BE}"/>
                </a:ext>
              </a:extLst>
            </p:cNvPr>
            <p:cNvSpPr/>
            <p:nvPr/>
          </p:nvSpPr>
          <p:spPr>
            <a:xfrm>
              <a:off x="321079" y="3975515"/>
              <a:ext cx="2572405" cy="4988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2000"/>
            </a:p>
          </p:txBody>
        </p:sp>
        <p:sp>
          <p:nvSpPr>
            <p:cNvPr id="10" name="Metin kutusu 9">
              <a:extLst>
                <a:ext uri="{FF2B5EF4-FFF2-40B4-BE49-F238E27FC236}">
                  <a16:creationId xmlns:a16="http://schemas.microsoft.com/office/drawing/2014/main" id="{4478996C-6321-BD75-FA52-7576DD275FBF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Row A's </a:t>
              </a:r>
              <a:r>
                <a:rPr lang="tr-TR" sz="2000" dirty="0"/>
                <a:t>ACT</a:t>
              </a:r>
              <a:r>
                <a:rPr lang="en-US" sz="2000" dirty="0"/>
                <a:t> </a:t>
              </a:r>
              <a:r>
                <a:rPr lang="tr-TR" sz="2000" dirty="0" err="1"/>
                <a:t>Count</a:t>
              </a:r>
              <a:r>
                <a:rPr lang="en-US" sz="2000" dirty="0"/>
                <a:t> to </a:t>
              </a:r>
              <a:r>
                <a:rPr lang="en-US" sz="2000" i="1" dirty="0">
                  <a:solidFill>
                    <a:srgbClr val="316CE3"/>
                  </a:solidFill>
                </a:rPr>
                <a:t>N</a:t>
              </a:r>
              <a:r>
                <a:rPr lang="en-US" sz="2000" i="1" baseline="-25000" dirty="0">
                  <a:solidFill>
                    <a:srgbClr val="316CE3"/>
                  </a:solidFill>
                </a:rPr>
                <a:t>PR</a:t>
              </a:r>
              <a:endParaRPr lang="tr-TR" sz="2000" i="1" baseline="-25000" dirty="0">
                <a:solidFill>
                  <a:srgbClr val="316CE3"/>
                </a:solidFill>
              </a:endParaRPr>
            </a:p>
          </p:txBody>
        </p:sp>
        <p:sp>
          <p:nvSpPr>
            <p:cNvPr id="11" name="Dikdörtgen: Köşeleri Yuvarlatılmış 10">
              <a:extLst>
                <a:ext uri="{FF2B5EF4-FFF2-40B4-BE49-F238E27FC236}">
                  <a16:creationId xmlns:a16="http://schemas.microsoft.com/office/drawing/2014/main" id="{C51ED985-6761-FB90-9254-484962842CFF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COMPARE</a:t>
              </a:r>
              <a:endParaRPr lang="tr-TR" sz="2000" dirty="0"/>
            </a:p>
          </p:txBody>
        </p:sp>
      </p:grp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E6DAA00B-9F76-A7B3-55AB-F38976D69FC5}"/>
              </a:ext>
            </a:extLst>
          </p:cNvPr>
          <p:cNvSpPr txBox="1"/>
          <p:nvPr/>
        </p:nvSpPr>
        <p:spPr>
          <a:xfrm>
            <a:off x="6260276" y="5017822"/>
            <a:ext cx="2342569" cy="56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i="1" dirty="0">
                <a:solidFill>
                  <a:srgbClr val="316CE3"/>
                </a:solidFill>
              </a:rPr>
              <a:t>preventive refresh threshold</a:t>
            </a:r>
            <a:endParaRPr lang="tr-TR" sz="2000" i="1" dirty="0">
              <a:solidFill>
                <a:srgbClr val="316CE3"/>
              </a:solidFill>
            </a:endParaRPr>
          </a:p>
        </p:txBody>
      </p:sp>
      <p:sp>
        <p:nvSpPr>
          <p:cNvPr id="41" name="Serbest Form: Şekil 40">
            <a:extLst>
              <a:ext uri="{FF2B5EF4-FFF2-40B4-BE49-F238E27FC236}">
                <a16:creationId xmlns:a16="http://schemas.microsoft.com/office/drawing/2014/main" id="{336E0B65-893F-8FA1-BAC3-77CBF3BCCC5E}"/>
              </a:ext>
            </a:extLst>
          </p:cNvPr>
          <p:cNvSpPr/>
          <p:nvPr/>
        </p:nvSpPr>
        <p:spPr>
          <a:xfrm>
            <a:off x="5889523" y="5132439"/>
            <a:ext cx="698090" cy="277232"/>
          </a:xfrm>
          <a:custGeom>
            <a:avLst/>
            <a:gdLst>
              <a:gd name="connsiteX0" fmla="*/ 0 w 698090"/>
              <a:gd name="connsiteY0" fmla="*/ 0 h 277232"/>
              <a:gd name="connsiteX1" fmla="*/ 373625 w 698090"/>
              <a:gd name="connsiteY1" fmla="*/ 255638 h 277232"/>
              <a:gd name="connsiteX2" fmla="*/ 698090 w 698090"/>
              <a:gd name="connsiteY2" fmla="*/ 245806 h 27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090" h="277232">
                <a:moveTo>
                  <a:pt x="0" y="0"/>
                </a:moveTo>
                <a:cubicBezTo>
                  <a:pt x="128638" y="107335"/>
                  <a:pt x="257277" y="214670"/>
                  <a:pt x="373625" y="255638"/>
                </a:cubicBezTo>
                <a:cubicBezTo>
                  <a:pt x="489973" y="296606"/>
                  <a:pt x="594031" y="271206"/>
                  <a:pt x="698090" y="245806"/>
                </a:cubicBezTo>
              </a:path>
            </a:pathLst>
          </a:custGeom>
          <a:noFill/>
          <a:ln w="38100">
            <a:solidFill>
              <a:srgbClr val="316CE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B7402-10F5-B52A-8D32-555114BC214C}"/>
              </a:ext>
            </a:extLst>
          </p:cNvPr>
          <p:cNvSpPr/>
          <p:nvPr/>
        </p:nvSpPr>
        <p:spPr>
          <a:xfrm>
            <a:off x="2235151" y="4864565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tr-TR" sz="2800" dirty="0"/>
          </a:p>
        </p:txBody>
      </p:sp>
      <p:cxnSp>
        <p:nvCxnSpPr>
          <p:cNvPr id="14" name="Bağlayıcı: Dirsek 13">
            <a:extLst>
              <a:ext uri="{FF2B5EF4-FFF2-40B4-BE49-F238E27FC236}">
                <a16:creationId xmlns:a16="http://schemas.microsoft.com/office/drawing/2014/main" id="{CAE3663B-32A6-6482-0D4B-1D7E9A9401F0}"/>
              </a:ext>
            </a:extLst>
          </p:cNvPr>
          <p:cNvCxnSpPr>
            <a:cxnSpLocks/>
            <a:endCxn id="15" idx="0"/>
          </p:cNvCxnSpPr>
          <p:nvPr/>
        </p:nvCxnSpPr>
        <p:spPr>
          <a:xfrm rot="5400000">
            <a:off x="4315211" y="5532525"/>
            <a:ext cx="45207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FB2255E7-A98F-9BC8-BC9D-0377473ECFF8}"/>
              </a:ext>
            </a:extLst>
          </p:cNvPr>
          <p:cNvSpPr/>
          <p:nvPr/>
        </p:nvSpPr>
        <p:spPr>
          <a:xfrm>
            <a:off x="3313197" y="5758562"/>
            <a:ext cx="2456100" cy="638033"/>
          </a:xfrm>
          <a:prstGeom prst="rect">
            <a:avLst/>
          </a:prstGeom>
          <a:solidFill>
            <a:schemeClr val="bg1"/>
          </a:solidFill>
          <a:ln w="38100">
            <a:solidFill>
              <a:srgbClr val="FFA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err="1">
                <a:solidFill>
                  <a:schemeClr val="tx1"/>
                </a:solidFill>
              </a:rPr>
              <a:t>Preventively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Refresh</a:t>
            </a:r>
            <a:endParaRPr lang="tr-TR" sz="2000" dirty="0">
              <a:solidFill>
                <a:schemeClr val="tx1"/>
              </a:solidFill>
            </a:endParaRPr>
          </a:p>
          <a:p>
            <a:pPr algn="ctr"/>
            <a:r>
              <a:rPr lang="tr-TR" dirty="0" err="1">
                <a:solidFill>
                  <a:schemeClr val="tx1"/>
                </a:solidFill>
              </a:rPr>
              <a:t>A's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victim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rows</a:t>
            </a:r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3020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E8C9F7-A8C9-507B-A498-6DFA98B8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Operational Details for </a:t>
            </a:r>
            <a:r>
              <a:rPr lang="en-US" dirty="0" err="1"/>
              <a:t>CoMeT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798137-B167-4643-591D-0886D772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31025"/>
            <a:ext cx="9143999" cy="52459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Counter update policy</a:t>
            </a:r>
          </a:p>
          <a:p>
            <a:pPr>
              <a:lnSpc>
                <a:spcPct val="200000"/>
              </a:lnSpc>
            </a:pPr>
            <a:r>
              <a:rPr lang="en-US" dirty="0"/>
              <a:t>Periodic counter reset mechanism</a:t>
            </a:r>
          </a:p>
          <a:p>
            <a:pPr>
              <a:lnSpc>
                <a:spcPct val="200000"/>
              </a:lnSpc>
            </a:pPr>
            <a:r>
              <a:rPr lang="en-US" dirty="0"/>
              <a:t>Recent Aggressor Table eviction policy</a:t>
            </a:r>
          </a:p>
          <a:p>
            <a:pPr>
              <a:lnSpc>
                <a:spcPct val="200000"/>
              </a:lnSpc>
            </a:pPr>
            <a:r>
              <a:rPr lang="en-US" dirty="0"/>
              <a:t>Early preventive refresh at coarse granularity</a:t>
            </a:r>
          </a:p>
          <a:p>
            <a:pPr>
              <a:lnSpc>
                <a:spcPct val="200000"/>
              </a:lnSpc>
            </a:pPr>
            <a:r>
              <a:rPr lang="en-US" dirty="0"/>
              <a:t>Determining the preventive refresh threshold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94836B0-45C0-F1CF-B0AA-8E65B245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C089EBC-D951-6F84-54DF-DC01119E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123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21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F568-5F58-B4E4-6EA0-6FD53E3D0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5A00E0-431E-D821-85FF-F804A9BF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Operational Details for </a:t>
            </a:r>
            <a:r>
              <a:rPr lang="en-US" dirty="0" err="1"/>
              <a:t>CoMeT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8145CE-9064-9BA1-7811-D4CA57690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85002"/>
            <a:ext cx="9143999" cy="5087996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38D1C86-52B8-07FD-4CAE-3F772EF6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8BEA918-40BF-F647-DC43-03CB30DF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124</a:t>
            </a:fld>
            <a:endParaRPr lang="tr-TR"/>
          </a:p>
        </p:txBody>
      </p:sp>
      <p:sp>
        <p:nvSpPr>
          <p:cNvPr id="62" name="Dikdörtgen: Köşeleri Yuvarlatılmış 61">
            <a:extLst>
              <a:ext uri="{FF2B5EF4-FFF2-40B4-BE49-F238E27FC236}">
                <a16:creationId xmlns:a16="http://schemas.microsoft.com/office/drawing/2014/main" id="{1DA253DD-0866-09DC-6274-725015A902C1}"/>
              </a:ext>
            </a:extLst>
          </p:cNvPr>
          <p:cNvSpPr/>
          <p:nvPr/>
        </p:nvSpPr>
        <p:spPr>
          <a:xfrm>
            <a:off x="223279" y="1349027"/>
            <a:ext cx="8714068" cy="4302998"/>
          </a:xfrm>
          <a:prstGeom prst="roundRect">
            <a:avLst>
              <a:gd name="adj" fmla="val 9522"/>
            </a:avLst>
          </a:prstGeom>
          <a:solidFill>
            <a:srgbClr val="FDEDF4"/>
          </a:solidFill>
          <a:ln w="38100"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r"/>
            <a:r>
              <a:rPr lang="en-US" sz="2400" b="1" i="1" dirty="0" err="1">
                <a:solidFill>
                  <a:srgbClr val="E1257C"/>
                </a:solidFill>
              </a:rPr>
              <a:t>CoMeT</a:t>
            </a:r>
            <a:r>
              <a:rPr lang="en-US" sz="2400" b="1" i="1" dirty="0">
                <a:solidFill>
                  <a:srgbClr val="E1257C"/>
                </a:solidFill>
              </a:rPr>
              <a:t>	</a:t>
            </a:r>
            <a:r>
              <a:rPr lang="en-US" sz="2400" b="1" dirty="0">
                <a:solidFill>
                  <a:srgbClr val="E1257C"/>
                </a:solidFill>
              </a:rPr>
              <a:t>	</a:t>
            </a:r>
            <a:endParaRPr lang="tr-TR" sz="2400" b="1" dirty="0">
              <a:solidFill>
                <a:srgbClr val="E1257C"/>
              </a:solidFill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7422D30C-3663-2918-C258-414950C41170}"/>
              </a:ext>
            </a:extLst>
          </p:cNvPr>
          <p:cNvGrpSpPr/>
          <p:nvPr/>
        </p:nvGrpSpPr>
        <p:grpSpPr>
          <a:xfrm>
            <a:off x="513143" y="1974844"/>
            <a:ext cx="4440745" cy="1319894"/>
            <a:chOff x="4219755" y="1835381"/>
            <a:chExt cx="4440745" cy="1319894"/>
          </a:xfrm>
        </p:grpSpPr>
        <p:sp>
          <p:nvSpPr>
            <p:cNvPr id="7" name="Dikdörtgen: Köşeleri Yuvarlatılmış 6">
              <a:extLst>
                <a:ext uri="{FF2B5EF4-FFF2-40B4-BE49-F238E27FC236}">
                  <a16:creationId xmlns:a16="http://schemas.microsoft.com/office/drawing/2014/main" id="{89D29F89-2B08-165F-3197-CB66A75B1652}"/>
                </a:ext>
              </a:extLst>
            </p:cNvPr>
            <p:cNvSpPr/>
            <p:nvPr/>
          </p:nvSpPr>
          <p:spPr>
            <a:xfrm>
              <a:off x="4219755" y="1835381"/>
              <a:ext cx="4440745" cy="1319894"/>
            </a:xfrm>
            <a:prstGeom prst="roundRect">
              <a:avLst>
                <a:gd name="adj" fmla="val 9522"/>
              </a:avLst>
            </a:prstGeom>
            <a:solidFill>
              <a:srgbClr val="FFEBCD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b"/>
            <a:lstStyle/>
            <a:p>
              <a:pPr algn="ctr"/>
              <a:r>
                <a:rPr lang="tr-TR" sz="2400" b="1" dirty="0">
                  <a:solidFill>
                    <a:srgbClr val="E28700"/>
                  </a:solidFill>
                </a:rPr>
                <a:t>Counter </a:t>
              </a:r>
              <a:r>
                <a:rPr lang="tr-TR" sz="2400" b="1" dirty="0" err="1">
                  <a:solidFill>
                    <a:srgbClr val="E28700"/>
                  </a:solidFill>
                </a:rPr>
                <a:t>Table</a:t>
              </a:r>
              <a:endParaRPr lang="tr-TR" sz="2400" b="1" dirty="0">
                <a:solidFill>
                  <a:srgbClr val="E28700"/>
                </a:solidFill>
              </a:endParaRPr>
            </a:p>
          </p:txBody>
        </p:sp>
        <p:sp>
          <p:nvSpPr>
            <p:cNvPr id="13" name="Dikdörtgen 12">
              <a:extLst>
                <a:ext uri="{FF2B5EF4-FFF2-40B4-BE49-F238E27FC236}">
                  <a16:creationId xmlns:a16="http://schemas.microsoft.com/office/drawing/2014/main" id="{27BAEB9D-4D17-7427-3E51-FCA4871254DD}"/>
                </a:ext>
              </a:extLst>
            </p:cNvPr>
            <p:cNvSpPr/>
            <p:nvPr/>
          </p:nvSpPr>
          <p:spPr>
            <a:xfrm>
              <a:off x="4612759" y="2197581"/>
              <a:ext cx="3692898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Hash-based Counters</a:t>
              </a:r>
              <a:endParaRPr lang="tr-T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9004CAA7-BE38-ADE1-82CD-F3E38389A67D}"/>
              </a:ext>
            </a:extLst>
          </p:cNvPr>
          <p:cNvSpPr/>
          <p:nvPr/>
        </p:nvSpPr>
        <p:spPr>
          <a:xfrm>
            <a:off x="5336637" y="1974842"/>
            <a:ext cx="3370816" cy="1319895"/>
          </a:xfrm>
          <a:prstGeom prst="roundRect">
            <a:avLst>
              <a:gd name="adj" fmla="val 9522"/>
            </a:avLst>
          </a:prstGeom>
          <a:solidFill>
            <a:srgbClr val="DAD3F9"/>
          </a:solidFill>
          <a:ln w="38100">
            <a:solidFill>
              <a:srgbClr val="6D40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/>
          <a:lstStyle/>
          <a:p>
            <a:pPr algn="ctr"/>
            <a:r>
              <a:rPr lang="en-US" sz="2400" b="1" dirty="0">
                <a:solidFill>
                  <a:srgbClr val="6D40DC"/>
                </a:solidFill>
              </a:rPr>
              <a:t>Recent Aggressor Table</a:t>
            </a:r>
            <a:endParaRPr lang="tr-TR" sz="2400" b="1" dirty="0">
              <a:solidFill>
                <a:srgbClr val="6D40DC"/>
              </a:solidFill>
            </a:endParaRPr>
          </a:p>
        </p:txBody>
      </p:sp>
      <p:sp>
        <p:nvSpPr>
          <p:cNvPr id="64" name="Dikdörtgen 63">
            <a:extLst>
              <a:ext uri="{FF2B5EF4-FFF2-40B4-BE49-F238E27FC236}">
                <a16:creationId xmlns:a16="http://schemas.microsoft.com/office/drawing/2014/main" id="{5C5C4AE0-FA9E-F069-41B5-BB4DBC8B098C}"/>
              </a:ext>
            </a:extLst>
          </p:cNvPr>
          <p:cNvSpPr/>
          <p:nvPr/>
        </p:nvSpPr>
        <p:spPr>
          <a:xfrm>
            <a:off x="436548" y="950804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cxnSp>
        <p:nvCxnSpPr>
          <p:cNvPr id="73" name="Bağlayıcı: Dirsek 72">
            <a:extLst>
              <a:ext uri="{FF2B5EF4-FFF2-40B4-BE49-F238E27FC236}">
                <a16:creationId xmlns:a16="http://schemas.microsoft.com/office/drawing/2014/main" id="{476250A8-1991-FB39-DFF1-120EA6217011}"/>
              </a:ext>
            </a:extLst>
          </p:cNvPr>
          <p:cNvCxnSpPr>
            <a:cxnSpLocks/>
            <a:stCxn id="64" idx="1"/>
            <a:endCxn id="13" idx="1"/>
          </p:cNvCxnSpPr>
          <p:nvPr/>
        </p:nvCxnSpPr>
        <p:spPr>
          <a:xfrm rot="10800000" flipH="1" flipV="1">
            <a:off x="436547" y="1122787"/>
            <a:ext cx="469599" cy="1414312"/>
          </a:xfrm>
          <a:prstGeom prst="bentConnector3">
            <a:avLst>
              <a:gd name="adj1" fmla="val -2774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Bağlayıcı: Dirsek 86">
            <a:extLst>
              <a:ext uri="{FF2B5EF4-FFF2-40B4-BE49-F238E27FC236}">
                <a16:creationId xmlns:a16="http://schemas.microsoft.com/office/drawing/2014/main" id="{DBDFF9DA-F597-F080-0125-BEE800F9422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01752" y="1652267"/>
            <a:ext cx="5253402" cy="884832"/>
          </a:xfrm>
          <a:prstGeom prst="bentConnector3">
            <a:avLst>
              <a:gd name="adj1" fmla="val 92485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up 97">
            <a:extLst>
              <a:ext uri="{FF2B5EF4-FFF2-40B4-BE49-F238E27FC236}">
                <a16:creationId xmlns:a16="http://schemas.microsoft.com/office/drawing/2014/main" id="{052C1D99-C69C-A510-45D7-FDD175564F4D}"/>
              </a:ext>
            </a:extLst>
          </p:cNvPr>
          <p:cNvGrpSpPr/>
          <p:nvPr/>
        </p:nvGrpSpPr>
        <p:grpSpPr>
          <a:xfrm>
            <a:off x="722376" y="3563169"/>
            <a:ext cx="4025263" cy="707886"/>
            <a:chOff x="321079" y="3969129"/>
            <a:chExt cx="2572405" cy="707886"/>
          </a:xfrm>
        </p:grpSpPr>
        <p:sp>
          <p:nvSpPr>
            <p:cNvPr id="99" name="Dikdörtgen: Köşeleri Yuvarlatılmış 98">
              <a:extLst>
                <a:ext uri="{FF2B5EF4-FFF2-40B4-BE49-F238E27FC236}">
                  <a16:creationId xmlns:a16="http://schemas.microsoft.com/office/drawing/2014/main" id="{69FAC365-6B09-3960-D92C-2D0AB8CEF360}"/>
                </a:ext>
              </a:extLst>
            </p:cNvPr>
            <p:cNvSpPr/>
            <p:nvPr/>
          </p:nvSpPr>
          <p:spPr>
            <a:xfrm>
              <a:off x="321079" y="3975515"/>
              <a:ext cx="2572405" cy="6707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0" name="Metin kutusu 99">
              <a:extLst>
                <a:ext uri="{FF2B5EF4-FFF2-40B4-BE49-F238E27FC236}">
                  <a16:creationId xmlns:a16="http://schemas.microsoft.com/office/drawing/2014/main" id="{2F99492D-C928-E821-0C01-8CEF369DE985}"/>
                </a:ext>
              </a:extLst>
            </p:cNvPr>
            <p:cNvSpPr txBox="1"/>
            <p:nvPr/>
          </p:nvSpPr>
          <p:spPr>
            <a:xfrm>
              <a:off x="502728" y="3969129"/>
              <a:ext cx="22091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Counter Table-Based Estimation</a:t>
              </a:r>
              <a:endParaRPr lang="tr-TR" sz="2000" dirty="0"/>
            </a:p>
          </p:txBody>
        </p:sp>
      </p:grpSp>
      <p:grpSp>
        <p:nvGrpSpPr>
          <p:cNvPr id="102" name="Grup 101">
            <a:extLst>
              <a:ext uri="{FF2B5EF4-FFF2-40B4-BE49-F238E27FC236}">
                <a16:creationId xmlns:a16="http://schemas.microsoft.com/office/drawing/2014/main" id="{ADB08642-A065-99DD-1752-E2DC485F649D}"/>
              </a:ext>
            </a:extLst>
          </p:cNvPr>
          <p:cNvGrpSpPr/>
          <p:nvPr/>
        </p:nvGrpSpPr>
        <p:grpSpPr>
          <a:xfrm>
            <a:off x="5274058" y="3548375"/>
            <a:ext cx="3490639" cy="707886"/>
            <a:chOff x="321079" y="3962047"/>
            <a:chExt cx="2615294" cy="707886"/>
          </a:xfrm>
        </p:grpSpPr>
        <p:sp>
          <p:nvSpPr>
            <p:cNvPr id="103" name="Dikdörtgen: Köşeleri Yuvarlatılmış 102">
              <a:extLst>
                <a:ext uri="{FF2B5EF4-FFF2-40B4-BE49-F238E27FC236}">
                  <a16:creationId xmlns:a16="http://schemas.microsoft.com/office/drawing/2014/main" id="{081B0621-89D8-E89B-391F-1E0CC04675C2}"/>
                </a:ext>
              </a:extLst>
            </p:cNvPr>
            <p:cNvSpPr/>
            <p:nvPr/>
          </p:nvSpPr>
          <p:spPr>
            <a:xfrm>
              <a:off x="321079" y="3975515"/>
              <a:ext cx="2572405" cy="6707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4" name="Metin kutusu 103">
              <a:extLst>
                <a:ext uri="{FF2B5EF4-FFF2-40B4-BE49-F238E27FC236}">
                  <a16:creationId xmlns:a16="http://schemas.microsoft.com/office/drawing/2014/main" id="{2B327524-69E8-C7A5-2AE6-5ECCF08DEF4B}"/>
                </a:ext>
              </a:extLst>
            </p:cNvPr>
            <p:cNvSpPr txBox="1"/>
            <p:nvPr/>
          </p:nvSpPr>
          <p:spPr>
            <a:xfrm>
              <a:off x="321079" y="3962047"/>
              <a:ext cx="26152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Recent Aggressor Table-Based</a:t>
              </a:r>
            </a:p>
            <a:p>
              <a:pPr algn="ctr"/>
              <a:r>
                <a:rPr lang="en-US" sz="2000" dirty="0"/>
                <a:t>Estimation</a:t>
              </a:r>
              <a:endParaRPr lang="tr-TR" sz="2000" dirty="0"/>
            </a:p>
          </p:txBody>
        </p:sp>
      </p:grpSp>
      <p:sp>
        <p:nvSpPr>
          <p:cNvPr id="106" name="Dikdörtgen 105">
            <a:extLst>
              <a:ext uri="{FF2B5EF4-FFF2-40B4-BE49-F238E27FC236}">
                <a16:creationId xmlns:a16="http://schemas.microsoft.com/office/drawing/2014/main" id="{C1905BA0-808F-49A9-2405-2FF27A69FF84}"/>
              </a:ext>
            </a:extLst>
          </p:cNvPr>
          <p:cNvSpPr/>
          <p:nvPr/>
        </p:nvSpPr>
        <p:spPr>
          <a:xfrm>
            <a:off x="436547" y="3437487"/>
            <a:ext cx="4517341" cy="923330"/>
          </a:xfrm>
          <a:prstGeom prst="rect">
            <a:avLst/>
          </a:prstGeom>
          <a:solidFill>
            <a:srgbClr val="FDEDF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78B7886-172C-86F7-9D0E-EFE84E0961FC}"/>
              </a:ext>
            </a:extLst>
          </p:cNvPr>
          <p:cNvSpPr/>
          <p:nvPr/>
        </p:nvSpPr>
        <p:spPr>
          <a:xfrm>
            <a:off x="80790" y="1740558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tr-TR" sz="2800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DA964AF-3340-E4C7-86ED-C2BF81E053C5}"/>
              </a:ext>
            </a:extLst>
          </p:cNvPr>
          <p:cNvSpPr/>
          <p:nvPr/>
        </p:nvSpPr>
        <p:spPr>
          <a:xfrm>
            <a:off x="4934041" y="1740558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tr-TR" sz="2800" dirty="0"/>
          </a:p>
        </p:txBody>
      </p:sp>
      <p:sp>
        <p:nvSpPr>
          <p:cNvPr id="116" name="Metin kutusu 115">
            <a:extLst>
              <a:ext uri="{FF2B5EF4-FFF2-40B4-BE49-F238E27FC236}">
                <a16:creationId xmlns:a16="http://schemas.microsoft.com/office/drawing/2014/main" id="{AAB05D74-BAEE-7ACB-02FB-C69ECD562CBE}"/>
              </a:ext>
            </a:extLst>
          </p:cNvPr>
          <p:cNvSpPr txBox="1"/>
          <p:nvPr/>
        </p:nvSpPr>
        <p:spPr>
          <a:xfrm>
            <a:off x="5274058" y="4240322"/>
            <a:ext cx="343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used when there is a </a:t>
            </a:r>
            <a:r>
              <a:rPr lang="en-US" i="1" dirty="0">
                <a:solidFill>
                  <a:srgbClr val="00B050"/>
                </a:solidFill>
              </a:rPr>
              <a:t>row ID match</a:t>
            </a:r>
            <a:endParaRPr lang="tr-TR" i="1" dirty="0">
              <a:solidFill>
                <a:srgbClr val="00B050"/>
              </a:solidFill>
            </a:endParaRPr>
          </a:p>
        </p:txBody>
      </p:sp>
      <p:grpSp>
        <p:nvGrpSpPr>
          <p:cNvPr id="117" name="Grup 116">
            <a:extLst>
              <a:ext uri="{FF2B5EF4-FFF2-40B4-BE49-F238E27FC236}">
                <a16:creationId xmlns:a16="http://schemas.microsoft.com/office/drawing/2014/main" id="{F2DD698F-6479-3CAA-429D-E5B2EAA3AF04}"/>
              </a:ext>
            </a:extLst>
          </p:cNvPr>
          <p:cNvGrpSpPr/>
          <p:nvPr/>
        </p:nvGrpSpPr>
        <p:grpSpPr>
          <a:xfrm>
            <a:off x="3296508" y="4711733"/>
            <a:ext cx="2902262" cy="595734"/>
            <a:chOff x="321079" y="3851159"/>
            <a:chExt cx="2572405" cy="595734"/>
          </a:xfrm>
        </p:grpSpPr>
        <p:sp>
          <p:nvSpPr>
            <p:cNvPr id="118" name="Dikdörtgen: Köşeleri Yuvarlatılmış 117">
              <a:extLst>
                <a:ext uri="{FF2B5EF4-FFF2-40B4-BE49-F238E27FC236}">
                  <a16:creationId xmlns:a16="http://schemas.microsoft.com/office/drawing/2014/main" id="{1A0B97D2-B198-0A5D-F687-5E381A02F145}"/>
                </a:ext>
              </a:extLst>
            </p:cNvPr>
            <p:cNvSpPr/>
            <p:nvPr/>
          </p:nvSpPr>
          <p:spPr>
            <a:xfrm>
              <a:off x="321079" y="3975515"/>
              <a:ext cx="2572405" cy="4403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2000"/>
            </a:p>
          </p:txBody>
        </p:sp>
        <p:sp>
          <p:nvSpPr>
            <p:cNvPr id="119" name="Metin kutusu 118">
              <a:extLst>
                <a:ext uri="{FF2B5EF4-FFF2-40B4-BE49-F238E27FC236}">
                  <a16:creationId xmlns:a16="http://schemas.microsoft.com/office/drawing/2014/main" id="{A4237F97-FA62-DFAB-755B-519FF56A007A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 err="1"/>
                <a:t>ACT_Count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F23F00"/>
                  </a:solidFill>
                </a:rPr>
                <a:t>A</a:t>
              </a:r>
              <a:r>
                <a:rPr lang="en-US" sz="2000" dirty="0"/>
                <a:t>) == </a:t>
              </a:r>
              <a:r>
                <a:rPr lang="en-US" sz="2000" i="1" dirty="0">
                  <a:solidFill>
                    <a:srgbClr val="316CE3"/>
                  </a:solidFill>
                </a:rPr>
                <a:t>N</a:t>
              </a:r>
              <a:r>
                <a:rPr lang="en-US" sz="2000" i="1" baseline="-25000" dirty="0">
                  <a:solidFill>
                    <a:srgbClr val="316CE3"/>
                  </a:solidFill>
                </a:rPr>
                <a:t>PR</a:t>
              </a:r>
              <a:endParaRPr lang="tr-TR" sz="2000" i="1" baseline="-25000" dirty="0">
                <a:solidFill>
                  <a:srgbClr val="316CE3"/>
                </a:solidFill>
              </a:endParaRPr>
            </a:p>
          </p:txBody>
        </p:sp>
        <p:sp>
          <p:nvSpPr>
            <p:cNvPr id="120" name="Dikdörtgen: Köşeleri Yuvarlatılmış 119">
              <a:extLst>
                <a:ext uri="{FF2B5EF4-FFF2-40B4-BE49-F238E27FC236}">
                  <a16:creationId xmlns:a16="http://schemas.microsoft.com/office/drawing/2014/main" id="{498D8EC2-00E7-64B5-FB84-7B50EAF5CA35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ESTIMATION</a:t>
              </a:r>
              <a:endParaRPr lang="tr-TR" sz="2000" dirty="0"/>
            </a:p>
          </p:txBody>
        </p:sp>
      </p:grpSp>
      <p:cxnSp>
        <p:nvCxnSpPr>
          <p:cNvPr id="122" name="Bağlayıcı: Dirsek 121">
            <a:extLst>
              <a:ext uri="{FF2B5EF4-FFF2-40B4-BE49-F238E27FC236}">
                <a16:creationId xmlns:a16="http://schemas.microsoft.com/office/drawing/2014/main" id="{56CA5A17-34E6-C832-0E1F-009E6C023AD6}"/>
              </a:ext>
            </a:extLst>
          </p:cNvPr>
          <p:cNvCxnSpPr>
            <a:cxnSpLocks/>
            <a:stCxn id="119" idx="2"/>
            <a:endCxn id="123" idx="0"/>
          </p:cNvCxnSpPr>
          <p:nvPr/>
        </p:nvCxnSpPr>
        <p:spPr>
          <a:xfrm rot="5400000">
            <a:off x="4522093" y="5533014"/>
            <a:ext cx="45109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Dikdörtgen 122">
            <a:extLst>
              <a:ext uri="{FF2B5EF4-FFF2-40B4-BE49-F238E27FC236}">
                <a16:creationId xmlns:a16="http://schemas.microsoft.com/office/drawing/2014/main" id="{DB07E8A9-9147-1D42-4D44-8CB9D9D7B7C1}"/>
              </a:ext>
            </a:extLst>
          </p:cNvPr>
          <p:cNvSpPr/>
          <p:nvPr/>
        </p:nvSpPr>
        <p:spPr>
          <a:xfrm>
            <a:off x="3519589" y="5758562"/>
            <a:ext cx="2456100" cy="638033"/>
          </a:xfrm>
          <a:prstGeom prst="rect">
            <a:avLst/>
          </a:prstGeom>
          <a:solidFill>
            <a:schemeClr val="bg1"/>
          </a:solidFill>
          <a:ln w="38100">
            <a:solidFill>
              <a:srgbClr val="FFA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err="1">
                <a:solidFill>
                  <a:schemeClr val="tx1"/>
                </a:solidFill>
              </a:rPr>
              <a:t>Preventively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Refresh</a:t>
            </a:r>
            <a:endParaRPr lang="tr-TR" sz="2000" dirty="0">
              <a:solidFill>
                <a:schemeClr val="tx1"/>
              </a:solidFill>
            </a:endParaRPr>
          </a:p>
          <a:p>
            <a:pPr algn="ctr"/>
            <a:r>
              <a:rPr lang="tr-TR" dirty="0" err="1">
                <a:solidFill>
                  <a:schemeClr val="tx1"/>
                </a:solidFill>
              </a:rPr>
              <a:t>A's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victim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rows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10DBB27A-75DA-3CCA-B884-6A0D6DBCAB36}"/>
              </a:ext>
            </a:extLst>
          </p:cNvPr>
          <p:cNvSpPr txBox="1"/>
          <p:nvPr/>
        </p:nvSpPr>
        <p:spPr>
          <a:xfrm>
            <a:off x="6260276" y="5017822"/>
            <a:ext cx="2342569" cy="56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i="1" dirty="0">
                <a:solidFill>
                  <a:srgbClr val="316CE3"/>
                </a:solidFill>
              </a:rPr>
              <a:t>preventive refresh threshold</a:t>
            </a:r>
            <a:endParaRPr lang="tr-TR" sz="2000" i="1" dirty="0">
              <a:solidFill>
                <a:srgbClr val="316CE3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E707EEE-F9EB-B5F7-B2AD-8244D44CAE2A}"/>
              </a:ext>
            </a:extLst>
          </p:cNvPr>
          <p:cNvSpPr/>
          <p:nvPr/>
        </p:nvSpPr>
        <p:spPr>
          <a:xfrm>
            <a:off x="2753032" y="4785482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tr-TR" sz="2800" dirty="0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B5A5E610-9FA8-A781-0853-E51FE6981A47}"/>
              </a:ext>
            </a:extLst>
          </p:cNvPr>
          <p:cNvSpPr/>
          <p:nvPr/>
        </p:nvSpPr>
        <p:spPr>
          <a:xfrm>
            <a:off x="5555154" y="2337044"/>
            <a:ext cx="293008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Tag-based Counters</a:t>
            </a:r>
            <a:endParaRPr lang="tr-TR" sz="2000" b="1" dirty="0">
              <a:solidFill>
                <a:schemeClr val="tx1"/>
              </a:solidFill>
            </a:endParaRPr>
          </a:p>
        </p:txBody>
      </p:sp>
      <p:sp>
        <p:nvSpPr>
          <p:cNvPr id="41" name="Serbest Form: Şekil 40">
            <a:extLst>
              <a:ext uri="{FF2B5EF4-FFF2-40B4-BE49-F238E27FC236}">
                <a16:creationId xmlns:a16="http://schemas.microsoft.com/office/drawing/2014/main" id="{836B3AD1-A4DE-CBD5-C14D-5278454C114E}"/>
              </a:ext>
            </a:extLst>
          </p:cNvPr>
          <p:cNvSpPr/>
          <p:nvPr/>
        </p:nvSpPr>
        <p:spPr>
          <a:xfrm>
            <a:off x="5889523" y="5132439"/>
            <a:ext cx="698090" cy="277232"/>
          </a:xfrm>
          <a:custGeom>
            <a:avLst/>
            <a:gdLst>
              <a:gd name="connsiteX0" fmla="*/ 0 w 698090"/>
              <a:gd name="connsiteY0" fmla="*/ 0 h 277232"/>
              <a:gd name="connsiteX1" fmla="*/ 373625 w 698090"/>
              <a:gd name="connsiteY1" fmla="*/ 255638 h 277232"/>
              <a:gd name="connsiteX2" fmla="*/ 698090 w 698090"/>
              <a:gd name="connsiteY2" fmla="*/ 245806 h 27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090" h="277232">
                <a:moveTo>
                  <a:pt x="0" y="0"/>
                </a:moveTo>
                <a:cubicBezTo>
                  <a:pt x="128638" y="107335"/>
                  <a:pt x="257277" y="214670"/>
                  <a:pt x="373625" y="255638"/>
                </a:cubicBezTo>
                <a:cubicBezTo>
                  <a:pt x="489973" y="296606"/>
                  <a:pt x="594031" y="271206"/>
                  <a:pt x="698090" y="245806"/>
                </a:cubicBezTo>
              </a:path>
            </a:pathLst>
          </a:custGeom>
          <a:noFill/>
          <a:ln w="38100">
            <a:solidFill>
              <a:srgbClr val="316CE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233A6E0E-336F-C3D2-013E-C37FF57EE663}"/>
              </a:ext>
            </a:extLst>
          </p:cNvPr>
          <p:cNvSpPr/>
          <p:nvPr/>
        </p:nvSpPr>
        <p:spPr>
          <a:xfrm>
            <a:off x="-1" y="885002"/>
            <a:ext cx="9144001" cy="5632176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04CDAF21-7DA1-C39F-083A-0940FB75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80" y="1141374"/>
            <a:ext cx="8170466" cy="39115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5C09BBB9-A996-3111-98AB-AAF7A2D23962}"/>
              </a:ext>
            </a:extLst>
          </p:cNvPr>
          <p:cNvSpPr txBox="1"/>
          <p:nvPr/>
        </p:nvSpPr>
        <p:spPr>
          <a:xfrm>
            <a:off x="1582991" y="5227345"/>
            <a:ext cx="597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rgbClr val="0563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https://arxiv.org/abs/2402.18769</a:t>
            </a:r>
            <a:endParaRPr lang="tr-TR" sz="2400" dirty="0">
              <a:solidFill>
                <a:srgbClr val="0563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71F2795B-4163-A461-08A5-122B3787428E}"/>
              </a:ext>
            </a:extLst>
          </p:cNvPr>
          <p:cNvSpPr txBox="1">
            <a:spLocks/>
          </p:cNvSpPr>
          <p:nvPr/>
        </p:nvSpPr>
        <p:spPr>
          <a:xfrm>
            <a:off x="394283" y="5863470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299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D71B0-B3CB-6806-DAB2-90D5E795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5F04CD-813F-2A93-3860-2EB8508A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210DAC1-170E-1CC8-40BC-A81E9706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874FE00-AF70-558A-9CF0-85F68806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125</a:t>
            </a:fld>
            <a:endParaRPr lang="tr-TR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755BDB91-EA93-34A1-460F-8A9FB8D91580}"/>
              </a:ext>
            </a:extLst>
          </p:cNvPr>
          <p:cNvSpPr/>
          <p:nvPr/>
        </p:nvSpPr>
        <p:spPr>
          <a:xfrm>
            <a:off x="235868" y="1311231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Background and Problem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7AAD0A5-C41C-6BC6-C96A-201732AC09F7}"/>
              </a:ext>
            </a:extLst>
          </p:cNvPr>
          <p:cNvSpPr/>
          <p:nvPr/>
        </p:nvSpPr>
        <p:spPr>
          <a:xfrm>
            <a:off x="235868" y="2273463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Goal and Key Idea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00CA4C3-4E3B-D00A-C647-460227DFC9EA}"/>
              </a:ext>
            </a:extLst>
          </p:cNvPr>
          <p:cNvSpPr/>
          <p:nvPr/>
        </p:nvSpPr>
        <p:spPr>
          <a:xfrm>
            <a:off x="235868" y="5160159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B7A22F6A-83E1-A34B-14EA-BE24F7A6F7D4}"/>
              </a:ext>
            </a:extLst>
          </p:cNvPr>
          <p:cNvSpPr/>
          <p:nvPr/>
        </p:nvSpPr>
        <p:spPr>
          <a:xfrm>
            <a:off x="235868" y="3235695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atin typeface="Cambria" panose="02040503050406030204" pitchFamily="18" charset="0"/>
              </a:rPr>
              <a:t>CoMeT</a:t>
            </a:r>
            <a:r>
              <a:rPr lang="en-US" sz="3200" dirty="0">
                <a:latin typeface="Cambria" panose="02040503050406030204" pitchFamily="18" charset="0"/>
              </a:rPr>
              <a:t>: Count-Min-Sketch-based Row Tracking</a:t>
            </a: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0C2BBB08-74CA-C256-AF8D-9E6A72FBEAAE}"/>
              </a:ext>
            </a:extLst>
          </p:cNvPr>
          <p:cNvSpPr/>
          <p:nvPr/>
        </p:nvSpPr>
        <p:spPr>
          <a:xfrm>
            <a:off x="235868" y="4197927"/>
            <a:ext cx="8672264" cy="810132"/>
          </a:xfrm>
          <a:prstGeom prst="rect">
            <a:avLst/>
          </a:prstGeom>
          <a:solidFill>
            <a:srgbClr val="296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2021505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Methodology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88966"/>
            <a:ext cx="9143999" cy="5320977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E1257C"/>
                </a:solidFill>
                <a:latin typeface="+mj-lt"/>
              </a:rPr>
              <a:t>Performance and energy consumption evaluation: </a:t>
            </a:r>
            <a:r>
              <a:rPr lang="en-US" sz="2400" dirty="0">
                <a:latin typeface="+mj-lt"/>
              </a:rPr>
              <a:t>cycle-level simulations using </a:t>
            </a:r>
            <a:r>
              <a:rPr lang="en-US" sz="2400" dirty="0" err="1">
                <a:solidFill>
                  <a:srgbClr val="316CE3"/>
                </a:solidFill>
                <a:latin typeface="+mj-lt"/>
              </a:rPr>
              <a:t>Ramulator</a:t>
            </a:r>
            <a:r>
              <a:rPr lang="en-US" sz="2400" dirty="0">
                <a:latin typeface="+mj-lt"/>
              </a:rPr>
              <a:t> [Kim+, CAL 2015]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and </a:t>
            </a:r>
            <a:r>
              <a:rPr lang="en-US" sz="2400" dirty="0" err="1">
                <a:solidFill>
                  <a:srgbClr val="316CE3"/>
                </a:solidFill>
                <a:latin typeface="+mj-lt"/>
              </a:rPr>
              <a:t>DRAMPower</a:t>
            </a:r>
            <a:r>
              <a:rPr lang="en-US" sz="2400" dirty="0">
                <a:latin typeface="+mj-lt"/>
              </a:rPr>
              <a:t> [Chandrasekar+, DATE 2013]</a:t>
            </a:r>
          </a:p>
          <a:p>
            <a:r>
              <a:rPr lang="en-US" sz="2400" b="1" dirty="0">
                <a:solidFill>
                  <a:srgbClr val="6D40DC"/>
                </a:solidFill>
                <a:latin typeface="+mj-lt"/>
              </a:rPr>
              <a:t>System Configuration:</a:t>
            </a:r>
          </a:p>
          <a:p>
            <a:pPr marL="457200" lvl="1" indent="0">
              <a:buNone/>
            </a:pPr>
            <a:r>
              <a:rPr lang="en-US" sz="1900" b="1" dirty="0">
                <a:latin typeface="+mj-lt"/>
              </a:rPr>
              <a:t>Processor</a:t>
            </a:r>
            <a:r>
              <a:rPr lang="en-US" sz="1900" dirty="0">
                <a:latin typeface="+mj-lt"/>
              </a:rPr>
              <a:t> 		1 or 8 cores, 3.6GHz clock frequency,</a:t>
            </a:r>
          </a:p>
          <a:p>
            <a:pPr marL="457200" lvl="1" indent="0">
              <a:buNone/>
            </a:pPr>
            <a:r>
              <a:rPr lang="en-US" sz="1900" dirty="0">
                <a:latin typeface="+mj-lt"/>
              </a:rPr>
              <a:t>			4-wide issue, 128-entry instruction window</a:t>
            </a:r>
          </a:p>
          <a:p>
            <a:pPr marL="457200" lvl="1" indent="0">
              <a:buNone/>
            </a:pPr>
            <a:r>
              <a:rPr lang="en-US" sz="1900" b="1" dirty="0">
                <a:latin typeface="+mj-lt"/>
              </a:rPr>
              <a:t>DRAM</a:t>
            </a:r>
            <a:r>
              <a:rPr lang="en-US" sz="1900" dirty="0">
                <a:latin typeface="+mj-lt"/>
              </a:rPr>
              <a:t> 		DDR4, 1 channel, 2 rank/channel, 4 bank groups,</a:t>
            </a:r>
          </a:p>
          <a:p>
            <a:pPr marL="457200" lvl="1" indent="0">
              <a:buNone/>
            </a:pPr>
            <a:r>
              <a:rPr lang="en-US" sz="1900" dirty="0">
                <a:latin typeface="+mj-lt"/>
              </a:rPr>
              <a:t>			4 banks/bank group, 128K rows/bank</a:t>
            </a:r>
          </a:p>
          <a:p>
            <a:pPr marL="457200" lvl="1" indent="0">
              <a:buNone/>
            </a:pPr>
            <a:r>
              <a:rPr lang="en-US" sz="1900" b="1" dirty="0">
                <a:latin typeface="+mj-lt"/>
              </a:rPr>
              <a:t>Memory Ctrl.</a:t>
            </a:r>
            <a:r>
              <a:rPr lang="en-US" sz="1900" dirty="0">
                <a:latin typeface="+mj-lt"/>
              </a:rPr>
              <a:t>		64-entry read and write requests queues,</a:t>
            </a:r>
          </a:p>
          <a:p>
            <a:pPr marL="457200" lvl="1" indent="0">
              <a:buNone/>
            </a:pPr>
            <a:r>
              <a:rPr lang="en-US" sz="1900" dirty="0">
                <a:latin typeface="+mj-lt"/>
              </a:rPr>
              <a:t>			Scheduling policy: FR-FCFS with a column cap of 16 				Last-Level Cache 8 MiB (single-core), 16 MiB (8-core)</a:t>
            </a:r>
          </a:p>
          <a:p>
            <a:pPr marL="457200" lvl="1" indent="0">
              <a:buNone/>
            </a:pPr>
            <a:r>
              <a:rPr lang="en-US" sz="1900" b="1" dirty="0" err="1">
                <a:latin typeface="+mj-lt"/>
              </a:rPr>
              <a:t>CoMeT</a:t>
            </a:r>
            <a:r>
              <a:rPr lang="en-US" sz="1900" dirty="0">
                <a:latin typeface="+mj-lt"/>
              </a:rPr>
              <a:t>		</a:t>
            </a:r>
            <a:r>
              <a:rPr lang="en-US" sz="1900" i="1" dirty="0">
                <a:latin typeface="+mj-lt"/>
              </a:rPr>
              <a:t>Counter Table:</a:t>
            </a:r>
            <a:r>
              <a:rPr lang="en-US" sz="1900" dirty="0">
                <a:latin typeface="+mj-lt"/>
              </a:rPr>
              <a:t> 4 </a:t>
            </a:r>
            <a:r>
              <a:rPr lang="en-US" sz="1900" dirty="0"/>
              <a:t>h</a:t>
            </a:r>
            <a:r>
              <a:rPr lang="en-US" sz="1900" dirty="0">
                <a:latin typeface="+mj-lt"/>
              </a:rPr>
              <a:t>ash functions 512 counters per hash</a:t>
            </a:r>
            <a:br>
              <a:rPr lang="en-US" sz="1900" dirty="0">
                <a:latin typeface="+mj-lt"/>
              </a:rPr>
            </a:br>
            <a:r>
              <a:rPr lang="en-US" sz="1900" dirty="0">
                <a:latin typeface="+mj-lt"/>
              </a:rPr>
              <a:t>			</a:t>
            </a:r>
            <a:r>
              <a:rPr lang="en-US" sz="1900" i="1" dirty="0">
                <a:latin typeface="+mj-lt"/>
              </a:rPr>
              <a:t>Recent Aggressor Table:</a:t>
            </a:r>
            <a:r>
              <a:rPr lang="en-US" sz="1900" dirty="0">
                <a:latin typeface="+mj-lt"/>
              </a:rPr>
              <a:t> 128 entries</a:t>
            </a:r>
            <a:endParaRPr lang="tr-TR" sz="1900" dirty="0">
              <a:latin typeface="+mj-lt"/>
            </a:endParaRPr>
          </a:p>
          <a:p>
            <a:r>
              <a:rPr lang="tr-TR" sz="2400" b="1" dirty="0" err="1">
                <a:solidFill>
                  <a:srgbClr val="E28700"/>
                </a:solidFill>
                <a:latin typeface="+mj-lt"/>
              </a:rPr>
              <a:t>Comparison</a:t>
            </a:r>
            <a:r>
              <a:rPr lang="tr-TR" sz="2400" b="1" dirty="0">
                <a:solidFill>
                  <a:srgbClr val="E28700"/>
                </a:solidFill>
                <a:latin typeface="+mj-lt"/>
              </a:rPr>
              <a:t> </a:t>
            </a:r>
            <a:r>
              <a:rPr lang="tr-TR" sz="2400" b="1" dirty="0" err="1">
                <a:solidFill>
                  <a:srgbClr val="E28700"/>
                </a:solidFill>
                <a:latin typeface="+mj-lt"/>
              </a:rPr>
              <a:t>Points</a:t>
            </a:r>
            <a:r>
              <a:rPr lang="en-US" sz="2400" b="1" dirty="0">
                <a:solidFill>
                  <a:srgbClr val="E28700"/>
                </a:solidFill>
                <a:latin typeface="+mj-lt"/>
              </a:rPr>
              <a:t>: </a:t>
            </a:r>
            <a:r>
              <a:rPr lang="en-US" sz="2400" dirty="0">
                <a:latin typeface="+mj-lt"/>
              </a:rPr>
              <a:t>4 state-of-the-art </a:t>
            </a:r>
            <a:r>
              <a:rPr lang="en-US" sz="2400" dirty="0" err="1">
                <a:latin typeface="+mj-lt"/>
              </a:rPr>
              <a:t>RowHammer</a:t>
            </a:r>
            <a:r>
              <a:rPr lang="en-US" sz="2400" dirty="0">
                <a:latin typeface="+mj-lt"/>
              </a:rPr>
              <a:t> mitigations</a:t>
            </a:r>
          </a:p>
          <a:p>
            <a:pPr lvl="1"/>
            <a:r>
              <a:rPr lang="en-US" sz="1900" dirty="0">
                <a:latin typeface="+mj-lt"/>
              </a:rPr>
              <a:t>Graphene (best performing), Hydra (area-optimized best performing), </a:t>
            </a:r>
            <a:br>
              <a:rPr lang="en-US" sz="1900" dirty="0">
                <a:latin typeface="+mj-lt"/>
              </a:rPr>
            </a:br>
            <a:r>
              <a:rPr lang="en-US" sz="1900" dirty="0">
                <a:latin typeface="+mj-lt"/>
              </a:rPr>
              <a:t>Low Processor Chip </a:t>
            </a:r>
            <a:r>
              <a:rPr lang="en-US" sz="1900" dirty="0"/>
              <a:t>A</a:t>
            </a:r>
            <a:r>
              <a:rPr lang="en-US" sz="1900" dirty="0">
                <a:latin typeface="+mj-lt"/>
              </a:rPr>
              <a:t>rea </a:t>
            </a:r>
            <a:r>
              <a:rPr lang="en-US" sz="1900" dirty="0"/>
              <a:t>C</a:t>
            </a:r>
            <a:r>
              <a:rPr lang="en-US" sz="1900" dirty="0">
                <a:latin typeface="+mj-lt"/>
              </a:rPr>
              <a:t>ost: REGA, PARA</a:t>
            </a:r>
          </a:p>
          <a:p>
            <a:r>
              <a:rPr lang="en-US" sz="2400" b="1" dirty="0">
                <a:solidFill>
                  <a:srgbClr val="316CE3"/>
                </a:solidFill>
                <a:latin typeface="+mj-lt"/>
              </a:rPr>
              <a:t>Workloads: </a:t>
            </a:r>
            <a:r>
              <a:rPr lang="en-US" sz="2400" dirty="0">
                <a:latin typeface="+mj-lt"/>
              </a:rPr>
              <a:t>61 single-core applications and 56 8-core workload mixes</a:t>
            </a:r>
          </a:p>
          <a:p>
            <a:pPr lvl="1"/>
            <a:r>
              <a:rPr lang="en-US" sz="1900" dirty="0">
                <a:latin typeface="+mj-lt"/>
              </a:rPr>
              <a:t>SPEC CPU2006, SPEC CPU2017, TPC, </a:t>
            </a:r>
            <a:r>
              <a:rPr lang="en-US" sz="1900" dirty="0" err="1">
                <a:latin typeface="+mj-lt"/>
              </a:rPr>
              <a:t>MediaBench</a:t>
            </a:r>
            <a:r>
              <a:rPr lang="en-US" sz="1900" dirty="0">
                <a:latin typeface="+mj-lt"/>
              </a:rPr>
              <a:t>, YCSB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126</a:t>
            </a:fld>
            <a:endParaRPr lang="tr-TR"/>
          </a:p>
        </p:txBody>
      </p:sp>
      <p:sp>
        <p:nvSpPr>
          <p:cNvPr id="6" name="Alt Başlık 2">
            <a:extLst>
              <a:ext uri="{FF2B5EF4-FFF2-40B4-BE49-F238E27FC236}">
                <a16:creationId xmlns:a16="http://schemas.microsoft.com/office/drawing/2014/main" id="{E0560244-DDC5-7C11-E333-9CD4F6ACE584}"/>
              </a:ext>
            </a:extLst>
          </p:cNvPr>
          <p:cNvSpPr txBox="1">
            <a:spLocks/>
          </p:cNvSpPr>
          <p:nvPr/>
        </p:nvSpPr>
        <p:spPr>
          <a:xfrm>
            <a:off x="788566" y="6385321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81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4BF0-4A87-1483-FDA8-A0DDC2F2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F5181F-3829-EFA9-872B-F4CE8D3E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Implementation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B1AE1D-C148-A568-655C-1634FDC23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31025"/>
            <a:ext cx="9143999" cy="5245938"/>
          </a:xfrm>
        </p:spPr>
        <p:txBody>
          <a:bodyPr>
            <a:normAutofit/>
          </a:bodyPr>
          <a:lstStyle/>
          <a:p>
            <a:r>
              <a:rPr lang="en-US" sz="2400" b="1" dirty="0"/>
              <a:t>Storage and area overhead analysis: </a:t>
            </a:r>
            <a:r>
              <a:rPr lang="en-US" sz="2400" dirty="0">
                <a:solidFill>
                  <a:srgbClr val="316CE3"/>
                </a:solidFill>
              </a:rPr>
              <a:t>CACTI</a:t>
            </a:r>
          </a:p>
          <a:p>
            <a:r>
              <a:rPr lang="en-US" sz="2400" b="1" dirty="0"/>
              <a:t>Dual-rank area overhead comparison: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BA8D8D9-7FF6-6BA4-52A2-421373BD6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5FDD6A0-D237-03ED-E8A6-FBA69B56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127</a:t>
            </a:fld>
            <a:endParaRPr lang="tr-TR"/>
          </a:p>
        </p:txBody>
      </p:sp>
      <p:graphicFrame>
        <p:nvGraphicFramePr>
          <p:cNvPr id="11" name="Grafik 10">
            <a:extLst>
              <a:ext uri="{FF2B5EF4-FFF2-40B4-BE49-F238E27FC236}">
                <a16:creationId xmlns:a16="http://schemas.microsoft.com/office/drawing/2014/main" id="{D4341FFB-DFEC-DD89-65BA-D7B2093F679E}"/>
              </a:ext>
            </a:extLst>
          </p:cNvPr>
          <p:cNvGraphicFramePr/>
          <p:nvPr/>
        </p:nvGraphicFramePr>
        <p:xfrm>
          <a:off x="1096805" y="1644678"/>
          <a:ext cx="6523195" cy="3678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Metin kutusu 11">
            <a:extLst>
              <a:ext uri="{FF2B5EF4-FFF2-40B4-BE49-F238E27FC236}">
                <a16:creationId xmlns:a16="http://schemas.microsoft.com/office/drawing/2014/main" id="{3555C89A-1A81-13C2-D1DE-52F577B4C00F}"/>
              </a:ext>
            </a:extLst>
          </p:cNvPr>
          <p:cNvSpPr txBox="1"/>
          <p:nvPr/>
        </p:nvSpPr>
        <p:spPr>
          <a:xfrm>
            <a:off x="5856420" y="2247922"/>
            <a:ext cx="6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4.89</a:t>
            </a:r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471E4943-301E-592A-5ACA-9AF417B12C5C}"/>
              </a:ext>
            </a:extLst>
          </p:cNvPr>
          <p:cNvSpPr txBox="1"/>
          <p:nvPr/>
        </p:nvSpPr>
        <p:spPr>
          <a:xfrm>
            <a:off x="3150956" y="2247922"/>
            <a:ext cx="6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0.89</a:t>
            </a:r>
            <a:endParaRPr lang="tr-TR" dirty="0"/>
          </a:p>
        </p:txBody>
      </p:sp>
      <p:grpSp>
        <p:nvGrpSpPr>
          <p:cNvPr id="19" name="Grup 18">
            <a:extLst>
              <a:ext uri="{FF2B5EF4-FFF2-40B4-BE49-F238E27FC236}">
                <a16:creationId xmlns:a16="http://schemas.microsoft.com/office/drawing/2014/main" id="{7F072894-D428-C9EB-FDFB-2EDF314A8516}"/>
              </a:ext>
            </a:extLst>
          </p:cNvPr>
          <p:cNvGrpSpPr/>
          <p:nvPr/>
        </p:nvGrpSpPr>
        <p:grpSpPr>
          <a:xfrm>
            <a:off x="160123" y="4416749"/>
            <a:ext cx="5493917" cy="907895"/>
            <a:chOff x="160123" y="4634121"/>
            <a:chExt cx="5493917" cy="907895"/>
          </a:xfrm>
        </p:grpSpPr>
        <p:sp>
          <p:nvSpPr>
            <p:cNvPr id="16" name="Metin kutusu 15">
              <a:extLst>
                <a:ext uri="{FF2B5EF4-FFF2-40B4-BE49-F238E27FC236}">
                  <a16:creationId xmlns:a16="http://schemas.microsoft.com/office/drawing/2014/main" id="{15F04100-E075-F83C-D88B-3C92D033808D}"/>
                </a:ext>
              </a:extLst>
            </p:cNvPr>
            <p:cNvSpPr txBox="1"/>
            <p:nvPr/>
          </p:nvSpPr>
          <p:spPr>
            <a:xfrm>
              <a:off x="160123" y="4743336"/>
              <a:ext cx="2838796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i="1" dirty="0" err="1">
                  <a:solidFill>
                    <a:srgbClr val="00B050"/>
                  </a:solidFill>
                  <a:latin typeface="+mj-lt"/>
                </a:rPr>
                <a:t>CoMeT</a:t>
              </a:r>
              <a:r>
                <a:rPr lang="en-US" i="1" dirty="0">
                  <a:solidFill>
                    <a:srgbClr val="00B050"/>
                  </a:solidFill>
                  <a:latin typeface="+mj-lt"/>
                </a:rPr>
                <a:t> stores </a:t>
              </a:r>
              <a:r>
                <a:rPr lang="en-US" b="1" i="1" dirty="0">
                  <a:solidFill>
                    <a:srgbClr val="00B050"/>
                  </a:solidFill>
                  <a:latin typeface="+mj-lt"/>
                </a:rPr>
                <a:t>fewer bits </a:t>
              </a:r>
              <a:br>
                <a:rPr lang="en-US" i="1" dirty="0">
                  <a:solidFill>
                    <a:srgbClr val="00B050"/>
                  </a:solidFill>
                  <a:latin typeface="+mj-lt"/>
                </a:rPr>
              </a:br>
              <a:r>
                <a:rPr lang="en-US" i="1" dirty="0">
                  <a:solidFill>
                    <a:srgbClr val="00B050"/>
                  </a:solidFill>
                  <a:latin typeface="+mj-lt"/>
                </a:rPr>
                <a:t>as the </a:t>
              </a:r>
              <a:r>
                <a:rPr lang="en-US" i="1" dirty="0" err="1">
                  <a:solidFill>
                    <a:srgbClr val="00B050"/>
                  </a:solidFill>
                  <a:latin typeface="+mj-lt"/>
                </a:rPr>
                <a:t>RowHammer</a:t>
              </a:r>
              <a:r>
                <a:rPr lang="en-US" i="1" dirty="0">
                  <a:solidFill>
                    <a:srgbClr val="00B050"/>
                  </a:solidFill>
                  <a:latin typeface="+mj-lt"/>
                </a:rPr>
                <a:t> threshold decreases</a:t>
              </a:r>
              <a:endParaRPr lang="tr-TR" i="1" dirty="0">
                <a:solidFill>
                  <a:srgbClr val="00B050"/>
                </a:solidFill>
                <a:latin typeface="+mj-lt"/>
              </a:endParaRPr>
            </a:p>
          </p:txBody>
        </p:sp>
        <p:cxnSp>
          <p:nvCxnSpPr>
            <p:cNvPr id="18" name="Düz Ok Bağlayıcısı 17">
              <a:extLst>
                <a:ext uri="{FF2B5EF4-FFF2-40B4-BE49-F238E27FC236}">
                  <a16:creationId xmlns:a16="http://schemas.microsoft.com/office/drawing/2014/main" id="{E6D48293-1710-3A1C-A7C3-84DE1CE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2856814" y="4634121"/>
              <a:ext cx="2797226" cy="15038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 32">
            <a:extLst>
              <a:ext uri="{FF2B5EF4-FFF2-40B4-BE49-F238E27FC236}">
                <a16:creationId xmlns:a16="http://schemas.microsoft.com/office/drawing/2014/main" id="{371A38FD-2E04-BBB0-B7BE-53B30FC89906}"/>
              </a:ext>
            </a:extLst>
          </p:cNvPr>
          <p:cNvGrpSpPr/>
          <p:nvPr/>
        </p:nvGrpSpPr>
        <p:grpSpPr>
          <a:xfrm>
            <a:off x="2126514" y="2247922"/>
            <a:ext cx="3651236" cy="1653518"/>
            <a:chOff x="2126514" y="2465294"/>
            <a:chExt cx="3651236" cy="1653518"/>
          </a:xfrm>
        </p:grpSpPr>
        <p:cxnSp>
          <p:nvCxnSpPr>
            <p:cNvPr id="21" name="Düz Ok Bağlayıcısı 20">
              <a:extLst>
                <a:ext uri="{FF2B5EF4-FFF2-40B4-BE49-F238E27FC236}">
                  <a16:creationId xmlns:a16="http://schemas.microsoft.com/office/drawing/2014/main" id="{F13C4434-7FE0-64B0-5FA7-46C67022E219}"/>
                </a:ext>
              </a:extLst>
            </p:cNvPr>
            <p:cNvCxnSpPr>
              <a:cxnSpLocks/>
            </p:cNvCxnSpPr>
            <p:nvPr/>
          </p:nvCxnSpPr>
          <p:spPr>
            <a:xfrm>
              <a:off x="2841811" y="2465294"/>
              <a:ext cx="0" cy="151664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Düz Ok Bağlayıcısı 21">
              <a:extLst>
                <a:ext uri="{FF2B5EF4-FFF2-40B4-BE49-F238E27FC236}">
                  <a16:creationId xmlns:a16="http://schemas.microsoft.com/office/drawing/2014/main" id="{D4CBC5A4-86A5-D2B6-F8A6-7C5845DEB954}"/>
                </a:ext>
              </a:extLst>
            </p:cNvPr>
            <p:cNvCxnSpPr>
              <a:cxnSpLocks/>
            </p:cNvCxnSpPr>
            <p:nvPr/>
          </p:nvCxnSpPr>
          <p:spPr>
            <a:xfrm>
              <a:off x="5549153" y="2532529"/>
              <a:ext cx="10517" cy="158628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Metin kutusu 23">
              <a:extLst>
                <a:ext uri="{FF2B5EF4-FFF2-40B4-BE49-F238E27FC236}">
                  <a16:creationId xmlns:a16="http://schemas.microsoft.com/office/drawing/2014/main" id="{B013AC22-18BB-337A-967B-904ECE89D9A7}"/>
                </a:ext>
              </a:extLst>
            </p:cNvPr>
            <p:cNvSpPr txBox="1"/>
            <p:nvPr/>
          </p:nvSpPr>
          <p:spPr>
            <a:xfrm>
              <a:off x="4753308" y="2837519"/>
              <a:ext cx="10244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+mj-lt"/>
                </a:rPr>
                <a:t>74.2×</a:t>
              </a:r>
              <a:endParaRPr lang="tr-TR" sz="2000" b="1" dirty="0">
                <a:solidFill>
                  <a:srgbClr val="00B050"/>
                </a:solidFill>
              </a:endParaRPr>
            </a:p>
          </p:txBody>
        </p:sp>
        <p:sp>
          <p:nvSpPr>
            <p:cNvPr id="32" name="Metin kutusu 31">
              <a:extLst>
                <a:ext uri="{FF2B5EF4-FFF2-40B4-BE49-F238E27FC236}">
                  <a16:creationId xmlns:a16="http://schemas.microsoft.com/office/drawing/2014/main" id="{F0259016-73D7-72E8-810E-C3D07726D687}"/>
                </a:ext>
              </a:extLst>
            </p:cNvPr>
            <p:cNvSpPr txBox="1"/>
            <p:nvPr/>
          </p:nvSpPr>
          <p:spPr>
            <a:xfrm>
              <a:off x="2126514" y="2837519"/>
              <a:ext cx="10244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+mj-lt"/>
                </a:rPr>
                <a:t>5.4×</a:t>
              </a:r>
              <a:endParaRPr lang="tr-TR" sz="20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44" name="Dikdörtgen 43">
            <a:extLst>
              <a:ext uri="{FF2B5EF4-FFF2-40B4-BE49-F238E27FC236}">
                <a16:creationId xmlns:a16="http://schemas.microsoft.com/office/drawing/2014/main" id="{E00E6501-667B-4A5A-1F97-A1285FBAD8E6}"/>
              </a:ext>
            </a:extLst>
          </p:cNvPr>
          <p:cNvSpPr/>
          <p:nvPr/>
        </p:nvSpPr>
        <p:spPr>
          <a:xfrm>
            <a:off x="-125506" y="5566221"/>
            <a:ext cx="9359153" cy="854147"/>
          </a:xfrm>
          <a:prstGeom prst="rect">
            <a:avLst/>
          </a:prstGeom>
          <a:solidFill>
            <a:srgbClr val="FFEBCD"/>
          </a:solidFill>
          <a:ln w="5715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incurs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a significantly less area overhead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than Graphene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and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a similar area overhead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to Hydra</a:t>
            </a:r>
            <a:endParaRPr lang="tr-TR" sz="2400" baseline="-25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7" name="Dikdörtgen 46">
            <a:extLst>
              <a:ext uri="{FF2B5EF4-FFF2-40B4-BE49-F238E27FC236}">
                <a16:creationId xmlns:a16="http://schemas.microsoft.com/office/drawing/2014/main" id="{8E3CA959-F765-A104-5224-5BC436002064}"/>
              </a:ext>
            </a:extLst>
          </p:cNvPr>
          <p:cNvSpPr/>
          <p:nvPr/>
        </p:nvSpPr>
        <p:spPr>
          <a:xfrm>
            <a:off x="2638735" y="3971365"/>
            <a:ext cx="436159" cy="46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8" name="Dikdörtgen 47">
            <a:extLst>
              <a:ext uri="{FF2B5EF4-FFF2-40B4-BE49-F238E27FC236}">
                <a16:creationId xmlns:a16="http://schemas.microsoft.com/office/drawing/2014/main" id="{0F978568-62F2-21EC-3433-B4573A493D9E}"/>
              </a:ext>
            </a:extLst>
          </p:cNvPr>
          <p:cNvSpPr/>
          <p:nvPr/>
        </p:nvSpPr>
        <p:spPr>
          <a:xfrm>
            <a:off x="5341591" y="3971365"/>
            <a:ext cx="436159" cy="46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7" name="Metin kutusu 76">
            <a:extLst>
              <a:ext uri="{FF2B5EF4-FFF2-40B4-BE49-F238E27FC236}">
                <a16:creationId xmlns:a16="http://schemas.microsoft.com/office/drawing/2014/main" id="{9BB7A7B0-55B5-342A-E06B-EA161FC82800}"/>
              </a:ext>
            </a:extLst>
          </p:cNvPr>
          <p:cNvSpPr txBox="1"/>
          <p:nvPr/>
        </p:nvSpPr>
        <p:spPr>
          <a:xfrm>
            <a:off x="5936022" y="4510844"/>
            <a:ext cx="336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  <a:latin typeface="+mj-lt"/>
              </a:rPr>
              <a:t>Similar area overheads</a:t>
            </a:r>
            <a:endParaRPr lang="tr-TR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6" name="Metin kutusu 95">
            <a:extLst>
              <a:ext uri="{FF2B5EF4-FFF2-40B4-BE49-F238E27FC236}">
                <a16:creationId xmlns:a16="http://schemas.microsoft.com/office/drawing/2014/main" id="{A3F196F7-43DF-9B84-9F65-2E6AE73E23F4}"/>
              </a:ext>
            </a:extLst>
          </p:cNvPr>
          <p:cNvSpPr txBox="1"/>
          <p:nvPr/>
        </p:nvSpPr>
        <p:spPr>
          <a:xfrm>
            <a:off x="3288411" y="2897332"/>
            <a:ext cx="2311505" cy="56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i="1" spc="-30" dirty="0">
                <a:solidFill>
                  <a:srgbClr val="00B050"/>
                </a:solidFill>
              </a:rPr>
              <a:t>Significantly </a:t>
            </a:r>
            <a:br>
              <a:rPr lang="en-US" i="1" spc="-30" dirty="0">
                <a:solidFill>
                  <a:srgbClr val="00B050"/>
                </a:solidFill>
              </a:rPr>
            </a:br>
            <a:r>
              <a:rPr lang="en-US" i="1" spc="-30" dirty="0">
                <a:solidFill>
                  <a:srgbClr val="00B050"/>
                </a:solidFill>
              </a:rPr>
              <a:t>less area overhead</a:t>
            </a:r>
            <a:endParaRPr lang="tr-TR" i="1" spc="-30" dirty="0">
              <a:solidFill>
                <a:srgbClr val="00B050"/>
              </a:solidFill>
            </a:endParaRPr>
          </a:p>
        </p:txBody>
      </p:sp>
      <p:sp>
        <p:nvSpPr>
          <p:cNvPr id="106" name="Dikdörtgen 105">
            <a:extLst>
              <a:ext uri="{FF2B5EF4-FFF2-40B4-BE49-F238E27FC236}">
                <a16:creationId xmlns:a16="http://schemas.microsoft.com/office/drawing/2014/main" id="{D49375FA-8F1C-1F9D-DB73-769210360D73}"/>
              </a:ext>
            </a:extLst>
          </p:cNvPr>
          <p:cNvSpPr/>
          <p:nvPr/>
        </p:nvSpPr>
        <p:spPr>
          <a:xfrm>
            <a:off x="5194824" y="3813818"/>
            <a:ext cx="1983216" cy="602932"/>
          </a:xfrm>
          <a:prstGeom prst="rect">
            <a:avLst/>
          </a:prstGeom>
          <a:solidFill>
            <a:srgbClr val="00B050">
              <a:alpha val="24000"/>
            </a:srgbClr>
          </a:solidFill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2" name="Bağlayıcı: Dirsek 81">
            <a:extLst>
              <a:ext uri="{FF2B5EF4-FFF2-40B4-BE49-F238E27FC236}">
                <a16:creationId xmlns:a16="http://schemas.microsoft.com/office/drawing/2014/main" id="{6E38501E-5F12-8C6C-0B8E-2F49C59FA66B}"/>
              </a:ext>
            </a:extLst>
          </p:cNvPr>
          <p:cNvCxnSpPr>
            <a:cxnSpLocks/>
          </p:cNvCxnSpPr>
          <p:nvPr/>
        </p:nvCxnSpPr>
        <p:spPr>
          <a:xfrm>
            <a:off x="6856706" y="3806024"/>
            <a:ext cx="763294" cy="648377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93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series"/>
        </p:bldSub>
      </p:bldGraphic>
      <p:bldP spid="12" grpId="0"/>
      <p:bldP spid="13" grpId="0"/>
      <p:bldP spid="44" grpId="0" animBg="1"/>
      <p:bldP spid="77" grpId="0"/>
      <p:bldP spid="96" grpId="0"/>
      <p:bldP spid="10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B5AE0-0D7F-44FA-2118-2AC1D54A7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E113F7-B66E-1725-5CA2-6A4A7F1A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and DRAM Energy</a:t>
            </a:r>
            <a:endParaRPr lang="tr-TR" dirty="0"/>
          </a:p>
        </p:txBody>
      </p:sp>
      <p:graphicFrame>
        <p:nvGraphicFramePr>
          <p:cNvPr id="8" name="İçerik Yer Tutucusu 7">
            <a:extLst>
              <a:ext uri="{FF2B5EF4-FFF2-40B4-BE49-F238E27FC236}">
                <a16:creationId xmlns:a16="http://schemas.microsoft.com/office/drawing/2014/main" id="{661786C9-4D9E-4528-382E-0CD3983D2C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37072" y="1607097"/>
          <a:ext cx="4665305" cy="4035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707BA3-F56D-3AA4-97FB-0009951E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DF8D0EC-FF45-3D94-ADBF-166E4BA5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128</a:t>
            </a:fld>
            <a:endParaRPr lang="tr-TR"/>
          </a:p>
        </p:txBody>
      </p:sp>
      <p:graphicFrame>
        <p:nvGraphicFramePr>
          <p:cNvPr id="9" name="İçerik Yer Tutucusu 7">
            <a:extLst>
              <a:ext uri="{FF2B5EF4-FFF2-40B4-BE49-F238E27FC236}">
                <a16:creationId xmlns:a16="http://schemas.microsoft.com/office/drawing/2014/main" id="{B2847148-E807-35C9-3A2B-05179308103D}"/>
              </a:ext>
            </a:extLst>
          </p:cNvPr>
          <p:cNvGraphicFramePr>
            <a:graphicFrameLocks/>
          </p:cNvGraphicFramePr>
          <p:nvPr/>
        </p:nvGraphicFramePr>
        <p:xfrm>
          <a:off x="4665305" y="1607097"/>
          <a:ext cx="4518970" cy="4035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809095F6-27C4-B930-1060-4B253DD38D16}"/>
              </a:ext>
            </a:extLst>
          </p:cNvPr>
          <p:cNvCxnSpPr>
            <a:cxnSpLocks/>
          </p:cNvCxnSpPr>
          <p:nvPr/>
        </p:nvCxnSpPr>
        <p:spPr>
          <a:xfrm>
            <a:off x="1327833" y="2740726"/>
            <a:ext cx="310709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36AE866B-8C24-E93E-2AD9-D9872DACDE8A}"/>
              </a:ext>
            </a:extLst>
          </p:cNvPr>
          <p:cNvCxnSpPr>
            <a:cxnSpLocks/>
          </p:cNvCxnSpPr>
          <p:nvPr/>
        </p:nvCxnSpPr>
        <p:spPr>
          <a:xfrm>
            <a:off x="6228843" y="2740726"/>
            <a:ext cx="295543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4A8501B3-DA15-D081-29CE-26EB701AE0FE}"/>
              </a:ext>
            </a:extLst>
          </p:cNvPr>
          <p:cNvSpPr txBox="1"/>
          <p:nvPr/>
        </p:nvSpPr>
        <p:spPr>
          <a:xfrm>
            <a:off x="3651223" y="2340616"/>
            <a:ext cx="90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4.01%</a:t>
            </a:r>
            <a:endParaRPr lang="tr-TR" sz="2000" b="1" dirty="0">
              <a:solidFill>
                <a:srgbClr val="FF0000"/>
              </a:solidFill>
            </a:endParaRP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4E276D17-4174-BC8F-D40E-2F5703139362}"/>
              </a:ext>
            </a:extLst>
          </p:cNvPr>
          <p:cNvCxnSpPr>
            <a:cxnSpLocks/>
          </p:cNvCxnSpPr>
          <p:nvPr/>
        </p:nvCxnSpPr>
        <p:spPr>
          <a:xfrm>
            <a:off x="3986872" y="2700590"/>
            <a:ext cx="0" cy="409467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68614D32-8473-4BEE-5612-B33F71D7E81A}"/>
              </a:ext>
            </a:extLst>
          </p:cNvPr>
          <p:cNvSpPr txBox="1"/>
          <p:nvPr/>
        </p:nvSpPr>
        <p:spPr>
          <a:xfrm>
            <a:off x="8335209" y="2152803"/>
            <a:ext cx="849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2.07%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BC0B5372-FF13-038D-F512-3A8DAB0A08FE}"/>
              </a:ext>
            </a:extLst>
          </p:cNvPr>
          <p:cNvSpPr/>
          <p:nvPr/>
        </p:nvSpPr>
        <p:spPr>
          <a:xfrm>
            <a:off x="-125506" y="5642958"/>
            <a:ext cx="9359153" cy="775519"/>
          </a:xfrm>
          <a:prstGeom prst="rect">
            <a:avLst/>
          </a:prstGeom>
          <a:solidFill>
            <a:srgbClr val="FFEBCD"/>
          </a:solidFill>
          <a:ln w="5715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prevents bitflips with </a:t>
            </a:r>
            <a:r>
              <a:rPr lang="en-US" sz="2000" dirty="0">
                <a:solidFill>
                  <a:srgbClr val="00B050"/>
                </a:solidFill>
                <a:latin typeface="+mj-lt"/>
              </a:rPr>
              <a:t>very small average performance and DRAM energy overheads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compared to a baseline system with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no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mitigation</a:t>
            </a:r>
            <a:endParaRPr lang="tr-TR" sz="2000" baseline="-25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FFAFC0EA-A21B-BB02-C490-F31582373D39}"/>
              </a:ext>
            </a:extLst>
          </p:cNvPr>
          <p:cNvSpPr txBox="1"/>
          <p:nvPr/>
        </p:nvSpPr>
        <p:spPr>
          <a:xfrm>
            <a:off x="0" y="93102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63E3"/>
                </a:solidFill>
                <a:latin typeface="+mj-lt"/>
              </a:rPr>
              <a:t>Average performance and DRAM energy overheads </a:t>
            </a:r>
            <a:r>
              <a:rPr lang="en-US" sz="2400" dirty="0">
                <a:latin typeface="+mj-lt"/>
              </a:rPr>
              <a:t>of </a:t>
            </a:r>
            <a:r>
              <a:rPr lang="en-US" sz="2400" dirty="0" err="1">
                <a:latin typeface="+mj-lt"/>
              </a:rPr>
              <a:t>CoMeT</a:t>
            </a:r>
            <a:r>
              <a:rPr lang="en-US" sz="2400" dirty="0">
                <a:latin typeface="+mj-lt"/>
              </a:rPr>
              <a:t>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across </a:t>
            </a:r>
            <a:r>
              <a:rPr lang="en-US" sz="2400" b="1" dirty="0">
                <a:latin typeface="+mj-lt"/>
              </a:rPr>
              <a:t>single-core applications</a:t>
            </a:r>
            <a:endParaRPr lang="tr-T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8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  <p:bldGraphic spid="9" grpId="0" uiExpand="1">
        <p:bldSub>
          <a:bldChart bld="series"/>
        </p:bldSub>
      </p:bldGraphic>
      <p:bldP spid="19" grpId="0"/>
      <p:bldP spid="26" grpId="0"/>
      <p:bldP spid="3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2FB175-2E7C-BCDC-EC75-58934B2B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Comparison:</a:t>
            </a:r>
            <a:br>
              <a:rPr lang="en-US" dirty="0"/>
            </a:br>
            <a:r>
              <a:rPr lang="en-US" sz="2800" dirty="0"/>
              <a:t>Single-Core Applications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3F44DC7-F43D-8756-535A-7A7B9B79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CC4DED-B9A6-4262-9246-CF0F97E4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129</a:t>
            </a:fld>
            <a:endParaRPr lang="tr-TR"/>
          </a:p>
        </p:txBody>
      </p:sp>
      <p:sp>
        <p:nvSpPr>
          <p:cNvPr id="14" name="İçerik Yer Tutucusu 13">
            <a:extLst>
              <a:ext uri="{FF2B5EF4-FFF2-40B4-BE49-F238E27FC236}">
                <a16:creationId xmlns:a16="http://schemas.microsoft.com/office/drawing/2014/main" id="{68D5DF6E-4E01-0896-EF5D-37D3D07CB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31" name="Resim 30">
            <a:extLst>
              <a:ext uri="{FF2B5EF4-FFF2-40B4-BE49-F238E27FC236}">
                <a16:creationId xmlns:a16="http://schemas.microsoft.com/office/drawing/2014/main" id="{8DA3437E-8C3E-5B96-FA79-4432A399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5070"/>
            <a:ext cx="9144000" cy="3467859"/>
          </a:xfrm>
          <a:prstGeom prst="rect">
            <a:avLst/>
          </a:prstGeom>
        </p:spPr>
      </p:pic>
      <p:sp>
        <p:nvSpPr>
          <p:cNvPr id="9" name="Serbest Form: Şekil 8">
            <a:extLst>
              <a:ext uri="{FF2B5EF4-FFF2-40B4-BE49-F238E27FC236}">
                <a16:creationId xmlns:a16="http://schemas.microsoft.com/office/drawing/2014/main" id="{36945B87-290A-0479-05EF-06E1D79E8E12}"/>
              </a:ext>
            </a:extLst>
          </p:cNvPr>
          <p:cNvSpPr/>
          <p:nvPr/>
        </p:nvSpPr>
        <p:spPr>
          <a:xfrm>
            <a:off x="7707071" y="3658881"/>
            <a:ext cx="365760" cy="325825"/>
          </a:xfrm>
          <a:custGeom>
            <a:avLst/>
            <a:gdLst>
              <a:gd name="connsiteX0" fmla="*/ 0 w 365760"/>
              <a:gd name="connsiteY0" fmla="*/ 0 h 270961"/>
              <a:gd name="connsiteX1" fmla="*/ 91440 w 365760"/>
              <a:gd name="connsiteY1" fmla="*/ 246888 h 270961"/>
              <a:gd name="connsiteX2" fmla="*/ 310896 w 365760"/>
              <a:gd name="connsiteY2" fmla="*/ 237744 h 270961"/>
              <a:gd name="connsiteX3" fmla="*/ 365760 w 365760"/>
              <a:gd name="connsiteY3" fmla="*/ 36576 h 2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70961">
                <a:moveTo>
                  <a:pt x="0" y="0"/>
                </a:moveTo>
                <a:cubicBezTo>
                  <a:pt x="19812" y="103632"/>
                  <a:pt x="39624" y="207264"/>
                  <a:pt x="91440" y="246888"/>
                </a:cubicBezTo>
                <a:cubicBezTo>
                  <a:pt x="143256" y="286512"/>
                  <a:pt x="265176" y="272796"/>
                  <a:pt x="310896" y="237744"/>
                </a:cubicBezTo>
                <a:cubicBezTo>
                  <a:pt x="356616" y="202692"/>
                  <a:pt x="361188" y="119634"/>
                  <a:pt x="365760" y="36576"/>
                </a:cubicBezTo>
              </a:path>
            </a:pathLst>
          </a:custGeom>
          <a:noFill/>
          <a:ln w="38100">
            <a:solidFill>
              <a:srgbClr val="E1257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E1257C"/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D4A09E1-2EE9-CF4E-C45B-55948DA05B04}"/>
              </a:ext>
            </a:extLst>
          </p:cNvPr>
          <p:cNvSpPr txBox="1"/>
          <p:nvPr/>
        </p:nvSpPr>
        <p:spPr>
          <a:xfrm>
            <a:off x="6993838" y="3683676"/>
            <a:ext cx="86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1257C"/>
                </a:solidFill>
              </a:rPr>
              <a:t>1.75%</a:t>
            </a:r>
            <a:endParaRPr lang="tr-TR" b="1" dirty="0">
              <a:solidFill>
                <a:srgbClr val="E1257C"/>
              </a:solidFill>
            </a:endParaRPr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9B2C7474-D63A-777D-192E-B1815B973B93}"/>
              </a:ext>
            </a:extLst>
          </p:cNvPr>
          <p:cNvGrpSpPr/>
          <p:nvPr/>
        </p:nvGrpSpPr>
        <p:grpSpPr>
          <a:xfrm>
            <a:off x="6993839" y="2868419"/>
            <a:ext cx="896112" cy="695157"/>
            <a:chOff x="6993839" y="2184798"/>
            <a:chExt cx="896112" cy="695157"/>
          </a:xfrm>
        </p:grpSpPr>
        <p:sp>
          <p:nvSpPr>
            <p:cNvPr id="39" name="Serbest Form: Şekil 38">
              <a:extLst>
                <a:ext uri="{FF2B5EF4-FFF2-40B4-BE49-F238E27FC236}">
                  <a16:creationId xmlns:a16="http://schemas.microsoft.com/office/drawing/2014/main" id="{DBE3695B-6A4E-04C1-945B-5015E3A34F69}"/>
                </a:ext>
              </a:extLst>
            </p:cNvPr>
            <p:cNvSpPr/>
            <p:nvPr/>
          </p:nvSpPr>
          <p:spPr>
            <a:xfrm>
              <a:off x="7333488" y="2184798"/>
              <a:ext cx="365760" cy="325825"/>
            </a:xfrm>
            <a:custGeom>
              <a:avLst/>
              <a:gdLst>
                <a:gd name="connsiteX0" fmla="*/ 0 w 365760"/>
                <a:gd name="connsiteY0" fmla="*/ 0 h 270961"/>
                <a:gd name="connsiteX1" fmla="*/ 91440 w 365760"/>
                <a:gd name="connsiteY1" fmla="*/ 246888 h 270961"/>
                <a:gd name="connsiteX2" fmla="*/ 310896 w 365760"/>
                <a:gd name="connsiteY2" fmla="*/ 237744 h 270961"/>
                <a:gd name="connsiteX3" fmla="*/ 365760 w 365760"/>
                <a:gd name="connsiteY3" fmla="*/ 36576 h 27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70961">
                  <a:moveTo>
                    <a:pt x="0" y="0"/>
                  </a:moveTo>
                  <a:cubicBezTo>
                    <a:pt x="19812" y="103632"/>
                    <a:pt x="39624" y="207264"/>
                    <a:pt x="91440" y="246888"/>
                  </a:cubicBezTo>
                  <a:cubicBezTo>
                    <a:pt x="143256" y="286512"/>
                    <a:pt x="265176" y="272796"/>
                    <a:pt x="310896" y="237744"/>
                  </a:cubicBezTo>
                  <a:cubicBezTo>
                    <a:pt x="356616" y="202692"/>
                    <a:pt x="361188" y="119634"/>
                    <a:pt x="365760" y="36576"/>
                  </a:cubicBezTo>
                </a:path>
              </a:pathLst>
            </a:custGeom>
            <a:noFill/>
            <a:ln w="38100">
              <a:solidFill>
                <a:srgbClr val="316CE3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0" name="Metin kutusu 39">
              <a:extLst>
                <a:ext uri="{FF2B5EF4-FFF2-40B4-BE49-F238E27FC236}">
                  <a16:creationId xmlns:a16="http://schemas.microsoft.com/office/drawing/2014/main" id="{D9371529-E6B3-13A6-71CC-CF2A0E5CB4CE}"/>
                </a:ext>
              </a:extLst>
            </p:cNvPr>
            <p:cNvSpPr txBox="1"/>
            <p:nvPr/>
          </p:nvSpPr>
          <p:spPr>
            <a:xfrm>
              <a:off x="6993839" y="2510623"/>
              <a:ext cx="8961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316CE3"/>
                  </a:solidFill>
                </a:rPr>
                <a:t>  1.75%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</p:grp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CE1E412B-F8BA-8258-9ECE-848BD125E57C}"/>
              </a:ext>
            </a:extLst>
          </p:cNvPr>
          <p:cNvSpPr txBox="1"/>
          <p:nvPr/>
        </p:nvSpPr>
        <p:spPr>
          <a:xfrm>
            <a:off x="6946094" y="3895345"/>
            <a:ext cx="11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E1257C"/>
                </a:solidFill>
              </a:rPr>
              <a:t>(average)</a:t>
            </a:r>
            <a:endParaRPr lang="tr-TR" i="1" dirty="0">
              <a:solidFill>
                <a:srgbClr val="E1257C"/>
              </a:solidFill>
            </a:endParaRPr>
          </a:p>
        </p:txBody>
      </p:sp>
      <p:sp>
        <p:nvSpPr>
          <p:cNvPr id="48" name="Dikdörtgen 47">
            <a:extLst>
              <a:ext uri="{FF2B5EF4-FFF2-40B4-BE49-F238E27FC236}">
                <a16:creationId xmlns:a16="http://schemas.microsoft.com/office/drawing/2014/main" id="{700CC8C0-4938-FA48-54DA-A3AA6E3AA169}"/>
              </a:ext>
            </a:extLst>
          </p:cNvPr>
          <p:cNvSpPr/>
          <p:nvPr/>
        </p:nvSpPr>
        <p:spPr>
          <a:xfrm>
            <a:off x="5862273" y="2380229"/>
            <a:ext cx="1143737" cy="2140619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Dikdörtgen 48">
            <a:extLst>
              <a:ext uri="{FF2B5EF4-FFF2-40B4-BE49-F238E27FC236}">
                <a16:creationId xmlns:a16="http://schemas.microsoft.com/office/drawing/2014/main" id="{C4D66E38-B283-84F4-673F-9FA56F9B59ED}"/>
              </a:ext>
            </a:extLst>
          </p:cNvPr>
          <p:cNvSpPr/>
          <p:nvPr/>
        </p:nvSpPr>
        <p:spPr>
          <a:xfrm>
            <a:off x="7883884" y="2387555"/>
            <a:ext cx="1143738" cy="2128323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Dikdörtgen 49">
            <a:extLst>
              <a:ext uri="{FF2B5EF4-FFF2-40B4-BE49-F238E27FC236}">
                <a16:creationId xmlns:a16="http://schemas.microsoft.com/office/drawing/2014/main" id="{B1F3C30D-A1A5-69D0-4B0B-FA1B24A61DA2}"/>
              </a:ext>
            </a:extLst>
          </p:cNvPr>
          <p:cNvSpPr/>
          <p:nvPr/>
        </p:nvSpPr>
        <p:spPr>
          <a:xfrm>
            <a:off x="3861786" y="2375260"/>
            <a:ext cx="1143737" cy="2140618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E1B13BF9-6B90-1471-A0E7-9C20CEA15A39}"/>
              </a:ext>
            </a:extLst>
          </p:cNvPr>
          <p:cNvSpPr txBox="1"/>
          <p:nvPr/>
        </p:nvSpPr>
        <p:spPr>
          <a:xfrm>
            <a:off x="1055076" y="3869790"/>
            <a:ext cx="48071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spc="-20" dirty="0" err="1">
                <a:solidFill>
                  <a:srgbClr val="FF0000"/>
                </a:solidFill>
              </a:rPr>
              <a:t>CoMeT</a:t>
            </a:r>
            <a:r>
              <a:rPr lang="en-US" i="1" spc="-20" dirty="0">
                <a:solidFill>
                  <a:srgbClr val="FF0000"/>
                </a:solidFill>
              </a:rPr>
              <a:t> </a:t>
            </a:r>
            <a:r>
              <a:rPr lang="en-US" b="1" i="1" spc="-20" dirty="0">
                <a:solidFill>
                  <a:srgbClr val="FF0000"/>
                </a:solidFill>
              </a:rPr>
              <a:t>outperforms</a:t>
            </a:r>
            <a:r>
              <a:rPr lang="en-US" i="1" spc="-20" dirty="0">
                <a:solidFill>
                  <a:srgbClr val="FF0000"/>
                </a:solidFill>
              </a:rPr>
              <a:t> </a:t>
            </a:r>
            <a:r>
              <a:rPr lang="en-US" b="1" i="1" spc="-20" dirty="0">
                <a:solidFill>
                  <a:srgbClr val="FF0000"/>
                </a:solidFill>
              </a:rPr>
              <a:t>all low-area-cost mitigations </a:t>
            </a:r>
            <a:r>
              <a:rPr lang="en-US" i="1" spc="-20" dirty="0">
                <a:solidFill>
                  <a:srgbClr val="FF0000"/>
                </a:solidFill>
              </a:rPr>
              <a:t>starting from the </a:t>
            </a:r>
            <a:r>
              <a:rPr lang="en-US" i="1" spc="-20" dirty="0" err="1">
                <a:solidFill>
                  <a:srgbClr val="FF0000"/>
                </a:solidFill>
              </a:rPr>
              <a:t>RowHammer</a:t>
            </a:r>
            <a:r>
              <a:rPr lang="en-US" i="1" spc="-20" dirty="0">
                <a:solidFill>
                  <a:srgbClr val="FF0000"/>
                </a:solidFill>
              </a:rPr>
              <a:t> threshold of 500</a:t>
            </a:r>
            <a:endParaRPr lang="tr-TR" i="1" spc="-20" dirty="0">
              <a:solidFill>
                <a:srgbClr val="FF0000"/>
              </a:solidFill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B3B66F6B-A437-3716-47B7-6390D2179D5A}"/>
              </a:ext>
            </a:extLst>
          </p:cNvPr>
          <p:cNvSpPr/>
          <p:nvPr/>
        </p:nvSpPr>
        <p:spPr>
          <a:xfrm>
            <a:off x="1021251" y="2185027"/>
            <a:ext cx="1962661" cy="2312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E70E48BF-2196-DE3E-945B-FBF31E9CCB3B}"/>
              </a:ext>
            </a:extLst>
          </p:cNvPr>
          <p:cNvSpPr/>
          <p:nvPr/>
        </p:nvSpPr>
        <p:spPr>
          <a:xfrm>
            <a:off x="2979636" y="2192042"/>
            <a:ext cx="6047986" cy="2312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A8D21F3-AA17-9C09-91A2-070A395D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" y="1694518"/>
            <a:ext cx="9144000" cy="3467859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422DA585-B6BA-9D51-2E36-D9CDE0CD5A25}"/>
              </a:ext>
            </a:extLst>
          </p:cNvPr>
          <p:cNvSpPr/>
          <p:nvPr/>
        </p:nvSpPr>
        <p:spPr>
          <a:xfrm>
            <a:off x="-112385" y="5069255"/>
            <a:ext cx="9359153" cy="1319377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400" spc="-10" dirty="0">
                <a:solidFill>
                  <a:schemeClr val="tx1"/>
                </a:solidFill>
                <a:latin typeface="+mj-lt"/>
              </a:rPr>
              <a:t> incurs </a:t>
            </a:r>
            <a:r>
              <a:rPr lang="en-US" sz="2400" spc="-10" dirty="0">
                <a:solidFill>
                  <a:srgbClr val="00B050"/>
                </a:solidFill>
                <a:latin typeface="+mj-lt"/>
              </a:rPr>
              <a:t>a small performance overhead (≤ 1.75%) </a:t>
            </a:r>
            <a:r>
              <a:rPr lang="en-US" sz="2400" spc="-10" dirty="0">
                <a:solidFill>
                  <a:schemeClr val="tx1"/>
                </a:solidFill>
                <a:latin typeface="+mj-lt"/>
              </a:rPr>
              <a:t>over </a:t>
            </a:r>
            <a:r>
              <a:rPr lang="en-US" sz="2400" spc="-10" dirty="0">
                <a:solidFill>
                  <a:srgbClr val="316CE3"/>
                </a:solidFill>
                <a:latin typeface="+mj-lt"/>
              </a:rPr>
              <a:t>Graphene</a:t>
            </a:r>
            <a:r>
              <a:rPr lang="en-US" sz="2400" spc="-10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US" sz="2400" spc="-10" dirty="0">
                <a:solidFill>
                  <a:schemeClr val="tx1"/>
                </a:solidFill>
                <a:latin typeface="+mj-lt"/>
              </a:rPr>
            </a:br>
            <a:r>
              <a:rPr lang="en-US" sz="2400" spc="-10" dirty="0">
                <a:solidFill>
                  <a:schemeClr val="tx1"/>
                </a:solidFill>
                <a:latin typeface="+mj-lt"/>
              </a:rPr>
              <a:t>and </a:t>
            </a:r>
            <a:r>
              <a:rPr lang="en-US" sz="2400" spc="-10" dirty="0">
                <a:solidFill>
                  <a:srgbClr val="00B050"/>
                </a:solidFill>
                <a:latin typeface="+mj-lt"/>
              </a:rPr>
              <a:t>outperforms</a:t>
            </a:r>
            <a:r>
              <a:rPr lang="en-US" sz="2400" spc="-1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spc="-10" dirty="0">
                <a:solidFill>
                  <a:srgbClr val="E1257C"/>
                </a:solidFill>
                <a:latin typeface="+mj-lt"/>
              </a:rPr>
              <a:t>Hydra</a:t>
            </a:r>
            <a:r>
              <a:rPr lang="en-US" sz="2400" spc="-1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spc="-10" dirty="0">
                <a:solidFill>
                  <a:srgbClr val="00B050"/>
                </a:solidFill>
                <a:latin typeface="+mj-lt"/>
              </a:rPr>
              <a:t>(by up to 39.1%)</a:t>
            </a:r>
            <a:r>
              <a:rPr lang="en-US" sz="2400" spc="-10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US" sz="2400" spc="-10" dirty="0">
                <a:solidFill>
                  <a:schemeClr val="tx1"/>
                </a:solidFill>
                <a:latin typeface="+mj-lt"/>
              </a:rPr>
            </a:br>
            <a:r>
              <a:rPr lang="en-US" sz="2400" spc="-10" dirty="0">
                <a:solidFill>
                  <a:schemeClr val="tx1"/>
                </a:solidFill>
                <a:latin typeface="+mj-lt"/>
              </a:rPr>
              <a:t>at all </a:t>
            </a:r>
            <a:r>
              <a:rPr lang="en-US" sz="2400" spc="-1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spc="-10" dirty="0">
                <a:solidFill>
                  <a:schemeClr val="tx1"/>
                </a:solidFill>
                <a:latin typeface="+mj-lt"/>
              </a:rPr>
              <a:t> thresholds</a:t>
            </a:r>
            <a:endParaRPr lang="tr-TR" sz="2400" spc="-1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234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33" grpId="0"/>
      <p:bldP spid="48" grpId="0" animBg="1"/>
      <p:bldP spid="49" grpId="0" animBg="1"/>
      <p:bldP spid="50" grpId="0" animBg="1"/>
      <p:bldP spid="51" grpId="0" animBg="1"/>
      <p:bldP spid="3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(II)</a:t>
            </a:r>
          </a:p>
        </p:txBody>
      </p:sp>
      <p:pic>
        <p:nvPicPr>
          <p:cNvPr id="257027" name="Picture 4" descr="drammer-attack-andro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028" name="TextBox 5"/>
          <p:cNvSpPr txBox="1">
            <a:spLocks noChangeArrowheads="1"/>
          </p:cNvSpPr>
          <p:nvPr/>
        </p:nvSpPr>
        <p:spPr bwMode="auto">
          <a:xfrm>
            <a:off x="2184400" y="6476897"/>
            <a:ext cx="4775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fossbytes.com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drammer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rowhammer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-attack-android-root-devices/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0021" y="6210775"/>
            <a:ext cx="6843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Deterministic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Attacks on Mobile Platforms, CCS’16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874524"/>
            <a:ext cx="759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“Can gain control of a smart phone deterministically”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A5F378FD-30B9-955D-9050-FC230B6A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018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Comparison:</a:t>
            </a:r>
            <a:br>
              <a:rPr lang="en-US" dirty="0"/>
            </a:br>
            <a:r>
              <a:rPr lang="en-US" sz="2800" dirty="0"/>
              <a:t>8-Core Workloads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E62BDE-8447-6627-A13F-88E7373AC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130</a:t>
            </a:fld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35EB2C7A-15DF-F8B7-4695-72ECC688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448"/>
            <a:ext cx="9144000" cy="3435700"/>
          </a:xfrm>
          <a:prstGeom prst="rect">
            <a:avLst/>
          </a:prstGeom>
        </p:spPr>
      </p:pic>
      <p:sp>
        <p:nvSpPr>
          <p:cNvPr id="15" name="Dikdörtgen 14">
            <a:extLst>
              <a:ext uri="{FF2B5EF4-FFF2-40B4-BE49-F238E27FC236}">
                <a16:creationId xmlns:a16="http://schemas.microsoft.com/office/drawing/2014/main" id="{A36753AB-5B55-1F22-3C67-234B4585477B}"/>
              </a:ext>
            </a:extLst>
          </p:cNvPr>
          <p:cNvSpPr/>
          <p:nvPr/>
        </p:nvSpPr>
        <p:spPr>
          <a:xfrm>
            <a:off x="-112386" y="548036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Trends are similar to single-core application evaluation trends</a:t>
            </a:r>
            <a:endParaRPr lang="tr-TR" sz="2400" baseline="-25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6F648F32-7B43-5791-2C3C-09EAB814BD7D}"/>
              </a:ext>
            </a:extLst>
          </p:cNvPr>
          <p:cNvSpPr/>
          <p:nvPr/>
        </p:nvSpPr>
        <p:spPr>
          <a:xfrm>
            <a:off x="5989320" y="4781543"/>
            <a:ext cx="594360" cy="294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61582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6313C6-26AE-5922-A21A-12810A06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Energy Comparison:</a:t>
            </a:r>
            <a:br>
              <a:rPr lang="en-US" dirty="0"/>
            </a:br>
            <a:r>
              <a:rPr lang="en-US" sz="2800" dirty="0"/>
              <a:t>Single-Core Applications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B784C4-2D32-6A36-CA10-762993ECD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0FB6CDB-64C3-D06F-C3A3-D6CA96C3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C7A439C-4610-C55B-765F-6BDCBE55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131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3C4B4A1-C459-791F-7513-F342054E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849"/>
            <a:ext cx="9144000" cy="3441752"/>
          </a:xfrm>
          <a:prstGeom prst="rect">
            <a:avLst/>
          </a:prstGeom>
        </p:spPr>
      </p:pic>
      <p:grpSp>
        <p:nvGrpSpPr>
          <p:cNvPr id="19" name="Grup 18">
            <a:extLst>
              <a:ext uri="{FF2B5EF4-FFF2-40B4-BE49-F238E27FC236}">
                <a16:creationId xmlns:a16="http://schemas.microsoft.com/office/drawing/2014/main" id="{73020386-72DE-1403-7679-608E29AE1304}"/>
              </a:ext>
            </a:extLst>
          </p:cNvPr>
          <p:cNvGrpSpPr/>
          <p:nvPr/>
        </p:nvGrpSpPr>
        <p:grpSpPr>
          <a:xfrm>
            <a:off x="802949" y="3117769"/>
            <a:ext cx="7149458" cy="795511"/>
            <a:chOff x="802949" y="2506887"/>
            <a:chExt cx="7149458" cy="795511"/>
          </a:xfrm>
        </p:grpSpPr>
        <p:sp>
          <p:nvSpPr>
            <p:cNvPr id="15" name="Metin kutusu 14">
              <a:extLst>
                <a:ext uri="{FF2B5EF4-FFF2-40B4-BE49-F238E27FC236}">
                  <a16:creationId xmlns:a16="http://schemas.microsoft.com/office/drawing/2014/main" id="{0A66309D-A701-0C19-9236-1A6C748380DC}"/>
                </a:ext>
              </a:extLst>
            </p:cNvPr>
            <p:cNvSpPr txBox="1"/>
            <p:nvPr/>
          </p:nvSpPr>
          <p:spPr>
            <a:xfrm>
              <a:off x="7056295" y="2506887"/>
              <a:ext cx="896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316CE3"/>
                  </a:solidFill>
                </a:rPr>
                <a:t>0.96%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  <p:sp>
          <p:nvSpPr>
            <p:cNvPr id="16" name="Serbest Form: Şekil 15">
              <a:extLst>
                <a:ext uri="{FF2B5EF4-FFF2-40B4-BE49-F238E27FC236}">
                  <a16:creationId xmlns:a16="http://schemas.microsoft.com/office/drawing/2014/main" id="{0356086F-DA07-F3A2-0FC9-71D5BA32E172}"/>
                </a:ext>
              </a:extLst>
            </p:cNvPr>
            <p:cNvSpPr/>
            <p:nvPr/>
          </p:nvSpPr>
          <p:spPr>
            <a:xfrm>
              <a:off x="7324531" y="2884755"/>
              <a:ext cx="359641" cy="326752"/>
            </a:xfrm>
            <a:custGeom>
              <a:avLst/>
              <a:gdLst>
                <a:gd name="connsiteX0" fmla="*/ 0 w 359641"/>
                <a:gd name="connsiteY0" fmla="*/ 326752 h 326752"/>
                <a:gd name="connsiteX1" fmla="*/ 27991 w 359641"/>
                <a:gd name="connsiteY1" fmla="*/ 102818 h 326752"/>
                <a:gd name="connsiteX2" fmla="*/ 167951 w 359641"/>
                <a:gd name="connsiteY2" fmla="*/ 181 h 326752"/>
                <a:gd name="connsiteX3" fmla="*/ 335902 w 359641"/>
                <a:gd name="connsiteY3" fmla="*/ 84157 h 326752"/>
                <a:gd name="connsiteX4" fmla="*/ 354563 w 359641"/>
                <a:gd name="connsiteY4" fmla="*/ 298761 h 32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41" h="326752">
                  <a:moveTo>
                    <a:pt x="0" y="326752"/>
                  </a:moveTo>
                  <a:cubicBezTo>
                    <a:pt x="-1" y="241999"/>
                    <a:pt x="-1" y="157246"/>
                    <a:pt x="27991" y="102818"/>
                  </a:cubicBezTo>
                  <a:cubicBezTo>
                    <a:pt x="55983" y="48390"/>
                    <a:pt x="116633" y="3291"/>
                    <a:pt x="167951" y="181"/>
                  </a:cubicBezTo>
                  <a:cubicBezTo>
                    <a:pt x="219269" y="-2929"/>
                    <a:pt x="304800" y="34394"/>
                    <a:pt x="335902" y="84157"/>
                  </a:cubicBezTo>
                  <a:cubicBezTo>
                    <a:pt x="367004" y="133920"/>
                    <a:pt x="360783" y="216340"/>
                    <a:pt x="354563" y="298761"/>
                  </a:cubicBezTo>
                </a:path>
              </a:pathLst>
            </a:custGeom>
            <a:noFill/>
            <a:ln w="38100">
              <a:solidFill>
                <a:srgbClr val="316CE3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E90E9FCC-8C2A-E488-27D2-6F39B7207AC5}"/>
                </a:ext>
              </a:extLst>
            </p:cNvPr>
            <p:cNvSpPr txBox="1"/>
            <p:nvPr/>
          </p:nvSpPr>
          <p:spPr>
            <a:xfrm>
              <a:off x="802949" y="2597778"/>
              <a:ext cx="896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316CE3"/>
                  </a:solidFill>
                </a:rPr>
                <a:t>0.04%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  <p:sp>
          <p:nvSpPr>
            <p:cNvPr id="18" name="Serbest Form: Şekil 17">
              <a:extLst>
                <a:ext uri="{FF2B5EF4-FFF2-40B4-BE49-F238E27FC236}">
                  <a16:creationId xmlns:a16="http://schemas.microsoft.com/office/drawing/2014/main" id="{16326488-B7A5-FFF9-2669-E53AC97426AA}"/>
                </a:ext>
              </a:extLst>
            </p:cNvPr>
            <p:cNvSpPr/>
            <p:nvPr/>
          </p:nvSpPr>
          <p:spPr>
            <a:xfrm>
              <a:off x="1071185" y="2975646"/>
              <a:ext cx="359641" cy="326752"/>
            </a:xfrm>
            <a:custGeom>
              <a:avLst/>
              <a:gdLst>
                <a:gd name="connsiteX0" fmla="*/ 0 w 359641"/>
                <a:gd name="connsiteY0" fmla="*/ 326752 h 326752"/>
                <a:gd name="connsiteX1" fmla="*/ 27991 w 359641"/>
                <a:gd name="connsiteY1" fmla="*/ 102818 h 326752"/>
                <a:gd name="connsiteX2" fmla="*/ 167951 w 359641"/>
                <a:gd name="connsiteY2" fmla="*/ 181 h 326752"/>
                <a:gd name="connsiteX3" fmla="*/ 335902 w 359641"/>
                <a:gd name="connsiteY3" fmla="*/ 84157 h 326752"/>
                <a:gd name="connsiteX4" fmla="*/ 354563 w 359641"/>
                <a:gd name="connsiteY4" fmla="*/ 298761 h 32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41" h="326752">
                  <a:moveTo>
                    <a:pt x="0" y="326752"/>
                  </a:moveTo>
                  <a:cubicBezTo>
                    <a:pt x="-1" y="241999"/>
                    <a:pt x="-1" y="157246"/>
                    <a:pt x="27991" y="102818"/>
                  </a:cubicBezTo>
                  <a:cubicBezTo>
                    <a:pt x="55983" y="48390"/>
                    <a:pt x="116633" y="3291"/>
                    <a:pt x="167951" y="181"/>
                  </a:cubicBezTo>
                  <a:cubicBezTo>
                    <a:pt x="219269" y="-2929"/>
                    <a:pt x="304800" y="34394"/>
                    <a:pt x="335902" y="84157"/>
                  </a:cubicBezTo>
                  <a:cubicBezTo>
                    <a:pt x="367004" y="133920"/>
                    <a:pt x="360783" y="216340"/>
                    <a:pt x="354563" y="298761"/>
                  </a:cubicBezTo>
                </a:path>
              </a:pathLst>
            </a:custGeom>
            <a:noFill/>
            <a:ln w="38100">
              <a:solidFill>
                <a:srgbClr val="316CE3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0" name="Dikdörtgen 19">
            <a:extLst>
              <a:ext uri="{FF2B5EF4-FFF2-40B4-BE49-F238E27FC236}">
                <a16:creationId xmlns:a16="http://schemas.microsoft.com/office/drawing/2014/main" id="{DC799280-447C-EFCA-26FC-A42E128DFAE9}"/>
              </a:ext>
            </a:extLst>
          </p:cNvPr>
          <p:cNvSpPr/>
          <p:nvPr/>
        </p:nvSpPr>
        <p:spPr>
          <a:xfrm>
            <a:off x="-112385" y="5405497"/>
            <a:ext cx="9359153" cy="986202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316CE3"/>
                </a:solidFill>
                <a:latin typeface="+mj-lt"/>
              </a:rPr>
              <a:t>incurs a small DRAM energy overhead (</a:t>
            </a:r>
            <a:r>
              <a:rPr lang="en-US" sz="2400" b="1" dirty="0">
                <a:solidFill>
                  <a:srgbClr val="316CE3"/>
                </a:solidFill>
                <a:latin typeface="+mj-lt"/>
              </a:rPr>
              <a:t>&lt;1%</a:t>
            </a:r>
            <a:r>
              <a:rPr lang="en-US" sz="2400" dirty="0">
                <a:solidFill>
                  <a:srgbClr val="316CE3"/>
                </a:solidFill>
                <a:latin typeface="+mj-lt"/>
              </a:rPr>
              <a:t>)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over Graphene and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consumes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less DRAM energy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than Hydra</a:t>
            </a:r>
            <a:endParaRPr lang="tr-TR" sz="2400" baseline="-250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66821A91-8918-CAEF-162C-12C83EC96424}"/>
              </a:ext>
            </a:extLst>
          </p:cNvPr>
          <p:cNvGrpSpPr/>
          <p:nvPr/>
        </p:nvGrpSpPr>
        <p:grpSpPr>
          <a:xfrm>
            <a:off x="779362" y="2186284"/>
            <a:ext cx="8319193" cy="2315489"/>
            <a:chOff x="779362" y="1575402"/>
            <a:chExt cx="8319193" cy="2315489"/>
          </a:xfrm>
        </p:grpSpPr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A82E2421-188B-CE8E-080B-C236D85146BD}"/>
                </a:ext>
              </a:extLst>
            </p:cNvPr>
            <p:cNvSpPr/>
            <p:nvPr/>
          </p:nvSpPr>
          <p:spPr>
            <a:xfrm>
              <a:off x="1591056" y="1575403"/>
              <a:ext cx="1247394" cy="2315488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 w="57150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Dikdörtgen 8">
              <a:extLst>
                <a:ext uri="{FF2B5EF4-FFF2-40B4-BE49-F238E27FC236}">
                  <a16:creationId xmlns:a16="http://schemas.microsoft.com/office/drawing/2014/main" id="{444F239F-0874-3733-1FBA-041FBFAF4A7D}"/>
                </a:ext>
              </a:extLst>
            </p:cNvPr>
            <p:cNvSpPr/>
            <p:nvPr/>
          </p:nvSpPr>
          <p:spPr>
            <a:xfrm>
              <a:off x="3708792" y="1575402"/>
              <a:ext cx="1187058" cy="231548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 w="57150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" name="Dikdörtgen 9">
              <a:extLst>
                <a:ext uri="{FF2B5EF4-FFF2-40B4-BE49-F238E27FC236}">
                  <a16:creationId xmlns:a16="http://schemas.microsoft.com/office/drawing/2014/main" id="{D747D387-E22C-5716-01FF-2590F9C936FA}"/>
                </a:ext>
              </a:extLst>
            </p:cNvPr>
            <p:cNvSpPr/>
            <p:nvPr/>
          </p:nvSpPr>
          <p:spPr>
            <a:xfrm>
              <a:off x="5725181" y="1575402"/>
              <a:ext cx="1247394" cy="231548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 w="57150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" name="Dikdörtgen 10">
              <a:extLst>
                <a:ext uri="{FF2B5EF4-FFF2-40B4-BE49-F238E27FC236}">
                  <a16:creationId xmlns:a16="http://schemas.microsoft.com/office/drawing/2014/main" id="{674F1CC1-4F63-C9B9-443A-A15ABED18EDB}"/>
                </a:ext>
              </a:extLst>
            </p:cNvPr>
            <p:cNvSpPr/>
            <p:nvPr/>
          </p:nvSpPr>
          <p:spPr>
            <a:xfrm>
              <a:off x="7851161" y="1575403"/>
              <a:ext cx="1247394" cy="2315486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 w="57150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Metin kutusu 5">
              <a:extLst>
                <a:ext uri="{FF2B5EF4-FFF2-40B4-BE49-F238E27FC236}">
                  <a16:creationId xmlns:a16="http://schemas.microsoft.com/office/drawing/2014/main" id="{18224C3D-6E16-6DDD-065F-8DD74F687C07}"/>
                </a:ext>
              </a:extLst>
            </p:cNvPr>
            <p:cNvSpPr txBox="1"/>
            <p:nvPr/>
          </p:nvSpPr>
          <p:spPr>
            <a:xfrm>
              <a:off x="779362" y="1587910"/>
              <a:ext cx="494581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i="1" spc="-50" dirty="0" err="1">
                  <a:solidFill>
                    <a:srgbClr val="FF0000"/>
                  </a:solidFill>
                </a:rPr>
                <a:t>CoMeT</a:t>
              </a:r>
              <a:r>
                <a:rPr lang="en-US" i="1" spc="-50" dirty="0">
                  <a:solidFill>
                    <a:srgbClr val="FF0000"/>
                  </a:solidFill>
                </a:rPr>
                <a:t> </a:t>
              </a:r>
              <a:r>
                <a:rPr lang="en-US" b="1" i="1" spc="-50" dirty="0">
                  <a:solidFill>
                    <a:srgbClr val="FF0000"/>
                  </a:solidFill>
                </a:rPr>
                <a:t>consumes less DRAM energy than</a:t>
              </a:r>
              <a:r>
                <a:rPr lang="en-US" i="1" spc="-50" dirty="0">
                  <a:solidFill>
                    <a:srgbClr val="FF0000"/>
                  </a:solidFill>
                </a:rPr>
                <a:t> </a:t>
              </a:r>
              <a:r>
                <a:rPr lang="en-US" b="1" i="1" spc="-50" dirty="0">
                  <a:solidFill>
                    <a:srgbClr val="FF0000"/>
                  </a:solidFill>
                </a:rPr>
                <a:t>all low-area-cost mitigations </a:t>
              </a:r>
              <a:r>
                <a:rPr lang="en-US" i="1" spc="-50" dirty="0">
                  <a:solidFill>
                    <a:srgbClr val="FF0000"/>
                  </a:solidFill>
                </a:rPr>
                <a:t>for all </a:t>
              </a:r>
              <a:r>
                <a:rPr lang="en-US" i="1" spc="-50" dirty="0" err="1">
                  <a:solidFill>
                    <a:srgbClr val="FF0000"/>
                  </a:solidFill>
                </a:rPr>
                <a:t>RowHammer</a:t>
              </a:r>
              <a:r>
                <a:rPr lang="en-US" i="1" spc="-50" dirty="0">
                  <a:solidFill>
                    <a:srgbClr val="FF0000"/>
                  </a:solidFill>
                </a:rPr>
                <a:t> thresholds</a:t>
              </a:r>
              <a:endParaRPr lang="tr-TR" i="1" spc="-5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7A5F9D2-DD56-B451-4237-8CDA6294FF0B}"/>
              </a:ext>
            </a:extLst>
          </p:cNvPr>
          <p:cNvSpPr/>
          <p:nvPr/>
        </p:nvSpPr>
        <p:spPr>
          <a:xfrm>
            <a:off x="5858227" y="4792826"/>
            <a:ext cx="647700" cy="29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21" name="Grup 20">
            <a:extLst>
              <a:ext uri="{FF2B5EF4-FFF2-40B4-BE49-F238E27FC236}">
                <a16:creationId xmlns:a16="http://schemas.microsoft.com/office/drawing/2014/main" id="{4D22E2D5-A717-CBF6-F84D-642C1D455934}"/>
              </a:ext>
            </a:extLst>
          </p:cNvPr>
          <p:cNvGrpSpPr/>
          <p:nvPr/>
        </p:nvGrpSpPr>
        <p:grpSpPr>
          <a:xfrm>
            <a:off x="771245" y="2424810"/>
            <a:ext cx="7273377" cy="846706"/>
            <a:chOff x="410795" y="2455692"/>
            <a:chExt cx="7273377" cy="846706"/>
          </a:xfrm>
        </p:grpSpPr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6E7FEB58-E647-7A27-D4EF-60C7321B1459}"/>
                </a:ext>
              </a:extLst>
            </p:cNvPr>
            <p:cNvSpPr txBox="1"/>
            <p:nvPr/>
          </p:nvSpPr>
          <p:spPr>
            <a:xfrm>
              <a:off x="6612125" y="2455692"/>
              <a:ext cx="896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1257C"/>
                  </a:solidFill>
                </a:rPr>
                <a:t>1.88%</a:t>
              </a:r>
              <a:endParaRPr lang="tr-TR" b="1" dirty="0">
                <a:solidFill>
                  <a:srgbClr val="E1257C"/>
                </a:solidFill>
              </a:endParaRPr>
            </a:p>
          </p:txBody>
        </p:sp>
        <p:sp>
          <p:nvSpPr>
            <p:cNvPr id="23" name="Serbest Form: Şekil 22">
              <a:extLst>
                <a:ext uri="{FF2B5EF4-FFF2-40B4-BE49-F238E27FC236}">
                  <a16:creationId xmlns:a16="http://schemas.microsoft.com/office/drawing/2014/main" id="{60E13063-663A-8679-EF19-100EB6C3B29D}"/>
                </a:ext>
              </a:extLst>
            </p:cNvPr>
            <p:cNvSpPr/>
            <p:nvPr/>
          </p:nvSpPr>
          <p:spPr>
            <a:xfrm>
              <a:off x="7324531" y="2648894"/>
              <a:ext cx="359641" cy="326752"/>
            </a:xfrm>
            <a:custGeom>
              <a:avLst/>
              <a:gdLst>
                <a:gd name="connsiteX0" fmla="*/ 0 w 359641"/>
                <a:gd name="connsiteY0" fmla="*/ 326752 h 326752"/>
                <a:gd name="connsiteX1" fmla="*/ 27991 w 359641"/>
                <a:gd name="connsiteY1" fmla="*/ 102818 h 326752"/>
                <a:gd name="connsiteX2" fmla="*/ 167951 w 359641"/>
                <a:gd name="connsiteY2" fmla="*/ 181 h 326752"/>
                <a:gd name="connsiteX3" fmla="*/ 335902 w 359641"/>
                <a:gd name="connsiteY3" fmla="*/ 84157 h 326752"/>
                <a:gd name="connsiteX4" fmla="*/ 354563 w 359641"/>
                <a:gd name="connsiteY4" fmla="*/ 298761 h 32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41" h="326752">
                  <a:moveTo>
                    <a:pt x="0" y="326752"/>
                  </a:moveTo>
                  <a:cubicBezTo>
                    <a:pt x="-1" y="241999"/>
                    <a:pt x="-1" y="157246"/>
                    <a:pt x="27991" y="102818"/>
                  </a:cubicBezTo>
                  <a:cubicBezTo>
                    <a:pt x="55983" y="48390"/>
                    <a:pt x="116633" y="3291"/>
                    <a:pt x="167951" y="181"/>
                  </a:cubicBezTo>
                  <a:cubicBezTo>
                    <a:pt x="219269" y="-2929"/>
                    <a:pt x="304800" y="34394"/>
                    <a:pt x="335902" y="84157"/>
                  </a:cubicBezTo>
                  <a:cubicBezTo>
                    <a:pt x="367004" y="133920"/>
                    <a:pt x="360783" y="216340"/>
                    <a:pt x="354563" y="298761"/>
                  </a:cubicBezTo>
                </a:path>
              </a:pathLst>
            </a:custGeom>
            <a:noFill/>
            <a:ln w="38100">
              <a:solidFill>
                <a:srgbClr val="E1257C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4" name="Metin kutusu 23">
              <a:extLst>
                <a:ext uri="{FF2B5EF4-FFF2-40B4-BE49-F238E27FC236}">
                  <a16:creationId xmlns:a16="http://schemas.microsoft.com/office/drawing/2014/main" id="{C6782434-38C8-18C8-075E-2F93B37C0610}"/>
                </a:ext>
              </a:extLst>
            </p:cNvPr>
            <p:cNvSpPr txBox="1"/>
            <p:nvPr/>
          </p:nvSpPr>
          <p:spPr>
            <a:xfrm>
              <a:off x="410795" y="2793744"/>
              <a:ext cx="896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1257C"/>
                  </a:solidFill>
                </a:rPr>
                <a:t>0.39%</a:t>
              </a:r>
              <a:endParaRPr lang="tr-TR" b="1" dirty="0">
                <a:solidFill>
                  <a:srgbClr val="E1257C"/>
                </a:solidFill>
              </a:endParaRPr>
            </a:p>
          </p:txBody>
        </p:sp>
        <p:sp>
          <p:nvSpPr>
            <p:cNvPr id="25" name="Serbest Form: Şekil 24">
              <a:extLst>
                <a:ext uri="{FF2B5EF4-FFF2-40B4-BE49-F238E27FC236}">
                  <a16:creationId xmlns:a16="http://schemas.microsoft.com/office/drawing/2014/main" id="{729DA8B0-F33C-72FA-2EDB-85FE23D9B7B5}"/>
                </a:ext>
              </a:extLst>
            </p:cNvPr>
            <p:cNvSpPr/>
            <p:nvPr/>
          </p:nvSpPr>
          <p:spPr>
            <a:xfrm>
              <a:off x="1071185" y="2975646"/>
              <a:ext cx="359641" cy="326752"/>
            </a:xfrm>
            <a:custGeom>
              <a:avLst/>
              <a:gdLst>
                <a:gd name="connsiteX0" fmla="*/ 0 w 359641"/>
                <a:gd name="connsiteY0" fmla="*/ 326752 h 326752"/>
                <a:gd name="connsiteX1" fmla="*/ 27991 w 359641"/>
                <a:gd name="connsiteY1" fmla="*/ 102818 h 326752"/>
                <a:gd name="connsiteX2" fmla="*/ 167951 w 359641"/>
                <a:gd name="connsiteY2" fmla="*/ 181 h 326752"/>
                <a:gd name="connsiteX3" fmla="*/ 335902 w 359641"/>
                <a:gd name="connsiteY3" fmla="*/ 84157 h 326752"/>
                <a:gd name="connsiteX4" fmla="*/ 354563 w 359641"/>
                <a:gd name="connsiteY4" fmla="*/ 298761 h 32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41" h="326752">
                  <a:moveTo>
                    <a:pt x="0" y="326752"/>
                  </a:moveTo>
                  <a:cubicBezTo>
                    <a:pt x="-1" y="241999"/>
                    <a:pt x="-1" y="157246"/>
                    <a:pt x="27991" y="102818"/>
                  </a:cubicBezTo>
                  <a:cubicBezTo>
                    <a:pt x="55983" y="48390"/>
                    <a:pt x="116633" y="3291"/>
                    <a:pt x="167951" y="181"/>
                  </a:cubicBezTo>
                  <a:cubicBezTo>
                    <a:pt x="219269" y="-2929"/>
                    <a:pt x="304800" y="34394"/>
                    <a:pt x="335902" y="84157"/>
                  </a:cubicBezTo>
                  <a:cubicBezTo>
                    <a:pt x="367004" y="133920"/>
                    <a:pt x="360783" y="216340"/>
                    <a:pt x="354563" y="298761"/>
                  </a:cubicBezTo>
                </a:path>
              </a:pathLst>
            </a:custGeom>
            <a:noFill/>
            <a:ln w="38100">
              <a:solidFill>
                <a:srgbClr val="E1257C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2" name="Dikdörtgen 11">
            <a:extLst>
              <a:ext uri="{FF2B5EF4-FFF2-40B4-BE49-F238E27FC236}">
                <a16:creationId xmlns:a16="http://schemas.microsoft.com/office/drawing/2014/main" id="{0962B58A-EFC8-D870-17F6-502E9B13A7C1}"/>
              </a:ext>
            </a:extLst>
          </p:cNvPr>
          <p:cNvSpPr/>
          <p:nvPr/>
        </p:nvSpPr>
        <p:spPr>
          <a:xfrm>
            <a:off x="790249" y="2187454"/>
            <a:ext cx="8308306" cy="2288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93076921-2075-FE5E-45D1-834DCC7B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29" y="1699849"/>
            <a:ext cx="9144000" cy="34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CD733A-6786-811F-30B0-CCA9E7A4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Energy Comparison:</a:t>
            </a:r>
            <a:br>
              <a:rPr lang="en-US" dirty="0"/>
            </a:br>
            <a:r>
              <a:rPr lang="en-US" sz="2800" dirty="0"/>
              <a:t>8-Core Workloads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95ABD5-B7A6-5C27-3BF1-34498128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57C6CA5-4A67-CE9E-73C9-59FBF750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82A60CD-DE54-2DE7-A05C-0FE0632D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132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0B813CD-6E6E-88E3-DA49-7CF01582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833"/>
            <a:ext cx="9144000" cy="3310335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566309A0-5705-3826-A432-07E8DD4A4071}"/>
              </a:ext>
            </a:extLst>
          </p:cNvPr>
          <p:cNvSpPr/>
          <p:nvPr/>
        </p:nvSpPr>
        <p:spPr>
          <a:xfrm>
            <a:off x="-112385" y="5321422"/>
            <a:ext cx="9359153" cy="683766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Multicore energy trends are similar to single core energy trends</a:t>
            </a:r>
            <a:endParaRPr lang="tr-TR" sz="2400" baseline="-25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458D6C77-3F71-1042-73DB-73E5E5766D5C}"/>
              </a:ext>
            </a:extLst>
          </p:cNvPr>
          <p:cNvSpPr/>
          <p:nvPr/>
        </p:nvSpPr>
        <p:spPr>
          <a:xfrm>
            <a:off x="5895975" y="4739157"/>
            <a:ext cx="666750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167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31FBD8-A44A-4383-978E-E54974A4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More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Paper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F38C63-4890-4036-A9AE-60419661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88966"/>
            <a:ext cx="9143999" cy="531183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16CE3"/>
                </a:solidFill>
              </a:rPr>
              <a:t>Security Analysis of </a:t>
            </a:r>
            <a:r>
              <a:rPr lang="en-US" dirty="0" err="1">
                <a:solidFill>
                  <a:srgbClr val="316CE3"/>
                </a:solidFill>
              </a:rPr>
              <a:t>CoMeT</a:t>
            </a:r>
            <a:endParaRPr lang="en-US" dirty="0">
              <a:solidFill>
                <a:srgbClr val="316CE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Sensitivity Analysis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Counter Table Configurations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Recent Aggressor Table Configurations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Counter Reset Period and Preventive Refresh Threshold Values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E1257C"/>
                </a:solidFill>
              </a:rPr>
              <a:t>CoMeT's</a:t>
            </a:r>
            <a:r>
              <a:rPr lang="en-US" dirty="0">
                <a:solidFill>
                  <a:srgbClr val="E1257C"/>
                </a:solidFill>
              </a:rPr>
              <a:t> Performance under Adversarial Workloads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23F00"/>
                </a:solidFill>
              </a:rPr>
              <a:t>Comparison against Throttling-Based Mitigation Techniques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E28700"/>
                </a:solidFill>
              </a:rPr>
              <a:t>CoMeT's</a:t>
            </a:r>
            <a:r>
              <a:rPr lang="en-US" dirty="0">
                <a:solidFill>
                  <a:srgbClr val="E28700"/>
                </a:solidFill>
              </a:rPr>
              <a:t> Performance at High </a:t>
            </a:r>
            <a:r>
              <a:rPr lang="en-US" dirty="0" err="1">
                <a:solidFill>
                  <a:srgbClr val="E28700"/>
                </a:solidFill>
              </a:rPr>
              <a:t>RowHammer</a:t>
            </a:r>
            <a:r>
              <a:rPr lang="en-US" dirty="0">
                <a:solidFill>
                  <a:srgbClr val="E28700"/>
                </a:solidFill>
              </a:rPr>
              <a:t> Thresholds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7CB51A6-33EB-4849-B433-15A3C105E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7868591-14E9-465A-9C10-D577045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197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FF0A0-31B4-FFDA-6093-0857E18B0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0A83DD-26D7-892D-C743-5818782D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More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Paper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CFE9D66-95D1-6912-A5DE-366E31F01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88966"/>
            <a:ext cx="9143999" cy="531183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16CE3"/>
                </a:solidFill>
              </a:rPr>
              <a:t>Security Analysis of </a:t>
            </a:r>
            <a:r>
              <a:rPr lang="en-US" dirty="0" err="1">
                <a:solidFill>
                  <a:srgbClr val="316CE3"/>
                </a:solidFill>
              </a:rPr>
              <a:t>CoMeT</a:t>
            </a:r>
            <a:endParaRPr lang="en-US" dirty="0">
              <a:solidFill>
                <a:srgbClr val="316CE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Sensitivity Analysis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Counter Table Configurations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Recent Aggressor Table Configurations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Counter Reset Period and Preventive Refresh Threshold values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E1257C"/>
                </a:solidFill>
              </a:rPr>
              <a:t>Performance Evaluation under Adversarial Workloads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23F00"/>
                </a:solidFill>
              </a:rPr>
              <a:t>Performance Evaluation Comparison against </a:t>
            </a:r>
            <a:br>
              <a:rPr lang="en-US" dirty="0">
                <a:solidFill>
                  <a:srgbClr val="F23F00"/>
                </a:solidFill>
              </a:rPr>
            </a:br>
            <a:r>
              <a:rPr lang="en-US" dirty="0">
                <a:solidFill>
                  <a:srgbClr val="F23F00"/>
                </a:solidFill>
              </a:rPr>
              <a:t>Throttling-Based Mitigation Techniques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E28700"/>
                </a:solidFill>
              </a:rPr>
              <a:t>Performance Evaluation at High </a:t>
            </a:r>
            <a:r>
              <a:rPr lang="en-US" dirty="0" err="1">
                <a:solidFill>
                  <a:srgbClr val="E28700"/>
                </a:solidFill>
              </a:rPr>
              <a:t>RowHammer</a:t>
            </a:r>
            <a:r>
              <a:rPr lang="en-US" dirty="0">
                <a:solidFill>
                  <a:srgbClr val="E28700"/>
                </a:solidFill>
              </a:rPr>
              <a:t> Thresholds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65B75A3-7C69-0A92-F471-6C6B90FB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0540378-90EA-2BFF-2767-DEC7E2C9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134</a:t>
            </a:fld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748641C9-A9D9-F9FA-94E9-ED69E60F46BD}"/>
              </a:ext>
            </a:extLst>
          </p:cNvPr>
          <p:cNvSpPr/>
          <p:nvPr/>
        </p:nvSpPr>
        <p:spPr>
          <a:xfrm>
            <a:off x="28575" y="931025"/>
            <a:ext cx="9144000" cy="558615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2DDC663-ED68-78C0-4CEA-FFE4BAA1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80" y="1541476"/>
            <a:ext cx="8170466" cy="39115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4CF3957-947F-F34A-6069-44A0A1BA5E7E}"/>
              </a:ext>
            </a:extLst>
          </p:cNvPr>
          <p:cNvSpPr txBox="1"/>
          <p:nvPr/>
        </p:nvSpPr>
        <p:spPr>
          <a:xfrm>
            <a:off x="1582991" y="5758562"/>
            <a:ext cx="597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rgbClr val="0563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https://arxiv.org/abs/2402.18769</a:t>
            </a:r>
            <a:endParaRPr lang="tr-TR" sz="2400" dirty="0">
              <a:solidFill>
                <a:srgbClr val="0563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886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1694D-9EFB-5249-A7EC-A97C27EFB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92D93E-7A45-E98F-E1B8-26B0D805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CoMeT</a:t>
            </a:r>
            <a:r>
              <a:rPr lang="en-US" dirty="0"/>
              <a:t> is Open Source and Artifact Evaluated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FDC4EA5-F289-5343-EE01-2684C750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8299" y="6499149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5604E5A-B977-C529-28DF-A2A10BF7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135</a:t>
            </a:fld>
            <a:endParaRPr lang="tr-TR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FEFD3832-A0C0-5FB2-53E2-07CD4E1C1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" name="Resim 9" descr="grafik, tasarım, yaratıcılık içeren bir resim&#10;&#10;Açıklama otomatik olarak oluşturuldu">
            <a:extLst>
              <a:ext uri="{FF2B5EF4-FFF2-40B4-BE49-F238E27FC236}">
                <a16:creationId xmlns:a16="http://schemas.microsoft.com/office/drawing/2014/main" id="{6C0C2E19-00F8-2360-3B5D-4A9A62D69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618" y="997400"/>
            <a:ext cx="1251452" cy="1014143"/>
          </a:xfrm>
          <a:prstGeom prst="rect">
            <a:avLst/>
          </a:prstGeom>
        </p:spPr>
      </p:pic>
      <p:pic>
        <p:nvPicPr>
          <p:cNvPr id="11" name="Resim 10" descr="daire, grafik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57EE626C-7E53-41C7-AF7D-EE050FC4C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31" y="1188256"/>
            <a:ext cx="1460147" cy="769309"/>
          </a:xfrm>
          <a:prstGeom prst="rect">
            <a:avLst/>
          </a:prstGeom>
        </p:spPr>
      </p:pic>
      <p:pic>
        <p:nvPicPr>
          <p:cNvPr id="12" name="Resim 11" descr="logo, grafik, kırpıntı çizim, simge, sembol içeren bir resim&#10;&#10;Açıklama otomatik olarak oluşturuldu">
            <a:extLst>
              <a:ext uri="{FF2B5EF4-FFF2-40B4-BE49-F238E27FC236}">
                <a16:creationId xmlns:a16="http://schemas.microsoft.com/office/drawing/2014/main" id="{2359115B-0F32-B333-3B10-DF1D30D93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39" y="954002"/>
            <a:ext cx="913781" cy="110094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5941568-8D64-CB5F-B5BF-F73507961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18" y="2212884"/>
            <a:ext cx="8834963" cy="35097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Alt Başlık 2">
            <a:extLst>
              <a:ext uri="{FF2B5EF4-FFF2-40B4-BE49-F238E27FC236}">
                <a16:creationId xmlns:a16="http://schemas.microsoft.com/office/drawing/2014/main" id="{5360E25D-51FB-1EE4-A434-60008D952C22}"/>
              </a:ext>
            </a:extLst>
          </p:cNvPr>
          <p:cNvSpPr txBox="1">
            <a:spLocks/>
          </p:cNvSpPr>
          <p:nvPr/>
        </p:nvSpPr>
        <p:spPr>
          <a:xfrm>
            <a:off x="394283" y="5935829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3029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2192-555A-45F6-D7AE-DDEC66301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99035C-25B5-294A-52C3-80284F35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C0ABD0F-9B35-DAE1-3315-875CBB98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4FA6E16-36DC-625A-945B-EB3C781F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136</a:t>
            </a:fld>
            <a:endParaRPr lang="tr-TR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AB2E51FC-25B7-3685-E0CC-7636BDD8CB85}"/>
              </a:ext>
            </a:extLst>
          </p:cNvPr>
          <p:cNvSpPr/>
          <p:nvPr/>
        </p:nvSpPr>
        <p:spPr>
          <a:xfrm>
            <a:off x="235868" y="1311231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Background and Problem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81512014-8296-3678-9914-D04AD1A248D4}"/>
              </a:ext>
            </a:extLst>
          </p:cNvPr>
          <p:cNvSpPr/>
          <p:nvPr/>
        </p:nvSpPr>
        <p:spPr>
          <a:xfrm>
            <a:off x="235868" y="2273463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Goal and Key Idea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D9BFC20-43A3-71EF-7AD0-6E2CB3FA4B8C}"/>
              </a:ext>
            </a:extLst>
          </p:cNvPr>
          <p:cNvSpPr/>
          <p:nvPr/>
        </p:nvSpPr>
        <p:spPr>
          <a:xfrm>
            <a:off x="235868" y="5160159"/>
            <a:ext cx="8672264" cy="810132"/>
          </a:xfrm>
          <a:prstGeom prst="rect">
            <a:avLst/>
          </a:prstGeom>
          <a:solidFill>
            <a:srgbClr val="296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88AAC019-2886-F26F-D5D1-C58E5BF4C657}"/>
              </a:ext>
            </a:extLst>
          </p:cNvPr>
          <p:cNvSpPr/>
          <p:nvPr/>
        </p:nvSpPr>
        <p:spPr>
          <a:xfrm>
            <a:off x="235868" y="3235695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atin typeface="Cambria" panose="02040503050406030204" pitchFamily="18" charset="0"/>
              </a:rPr>
              <a:t>CoMeT</a:t>
            </a:r>
            <a:r>
              <a:rPr lang="en-US" sz="3200" dirty="0">
                <a:latin typeface="Cambria" panose="02040503050406030204" pitchFamily="18" charset="0"/>
              </a:rPr>
              <a:t>: Count-Min-Sketch-based Row Tracking</a:t>
            </a: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4B22B95C-8E42-779B-1263-F6484F8207D2}"/>
              </a:ext>
            </a:extLst>
          </p:cNvPr>
          <p:cNvSpPr/>
          <p:nvPr/>
        </p:nvSpPr>
        <p:spPr>
          <a:xfrm>
            <a:off x="235868" y="4197927"/>
            <a:ext cx="8672264" cy="8101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Cambria" panose="02040503050406030204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0284036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9999-5BBE-1503-7024-032CFD744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258B25-47B3-650E-9756-13F5E79F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7C31DFF-3EB9-4637-56DD-3C86FA46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54BC7CB-73B9-C68E-5A68-C27E3D77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137</a:t>
            </a:fld>
            <a:endParaRPr lang="tr-TR"/>
          </a:p>
        </p:txBody>
      </p:sp>
      <p:sp>
        <p:nvSpPr>
          <p:cNvPr id="6" name="Alt Başlık 2">
            <a:extLst>
              <a:ext uri="{FF2B5EF4-FFF2-40B4-BE49-F238E27FC236}">
                <a16:creationId xmlns:a16="http://schemas.microsoft.com/office/drawing/2014/main" id="{2EF73767-BE27-317D-36EA-662925C69AAA}"/>
              </a:ext>
            </a:extLst>
          </p:cNvPr>
          <p:cNvSpPr txBox="1">
            <a:spLocks/>
          </p:cNvSpPr>
          <p:nvPr/>
        </p:nvSpPr>
        <p:spPr>
          <a:xfrm>
            <a:off x="394283" y="5842960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D2CB6FD6-C5A2-F279-BDCD-ECBF86F06153}"/>
              </a:ext>
            </a:extLst>
          </p:cNvPr>
          <p:cNvSpPr/>
          <p:nvPr/>
        </p:nvSpPr>
        <p:spPr bwMode="auto">
          <a:xfrm>
            <a:off x="128874" y="4533918"/>
            <a:ext cx="8886249" cy="11582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Evaluation: </a:t>
            </a:r>
            <a:r>
              <a:rPr lang="en-US" kern="0" spc="-5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kern="0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achieves a good trade-off between area, performance and energy costs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incurs significantly less area overhead 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74.2×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compared to the state-of-the-art technique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outperforms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the state-of-the-art technique (by up to </a:t>
            </a: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39.1%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B109CE38-C37E-2ACF-06AC-486B6C541F4F}"/>
              </a:ext>
            </a:extLst>
          </p:cNvPr>
          <p:cNvSpPr/>
          <p:nvPr/>
        </p:nvSpPr>
        <p:spPr bwMode="auto">
          <a:xfrm>
            <a:off x="128875" y="2756021"/>
            <a:ext cx="8886249" cy="1627107"/>
          </a:xfrm>
          <a:prstGeom prst="rect">
            <a:avLst/>
          </a:prstGeom>
          <a:solidFill>
            <a:srgbClr val="F9CFE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most DRAM rows with </a:t>
            </a: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by employing </a:t>
            </a:r>
            <a:b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Count-Min-Sketch technique </a:t>
            </a: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achieve a low area cost</a:t>
            </a:r>
            <a:endParaRPr lang="en-US" spc="-10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only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small set of DRAM rows that are activated many times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highly accurate per-DRAM-row activation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reduce performance penalties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CA201C3B-054D-16E7-1042-6CC89F52B2D8}"/>
              </a:ext>
            </a:extLst>
          </p:cNvPr>
          <p:cNvSpPr/>
          <p:nvPr/>
        </p:nvSpPr>
        <p:spPr bwMode="auto">
          <a:xfrm>
            <a:off x="128875" y="2076894"/>
            <a:ext cx="8886249" cy="528337"/>
          </a:xfrm>
          <a:prstGeom prst="rect">
            <a:avLst/>
          </a:prstGeom>
          <a:solidFill>
            <a:srgbClr val="CFDEF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Key Idea: 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low-cost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accurately track DRAM rows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3566714A-BB1E-EEF3-A7B7-6A51DE1009A0}"/>
              </a:ext>
            </a:extLst>
          </p:cNvPr>
          <p:cNvSpPr/>
          <p:nvPr/>
        </p:nvSpPr>
        <p:spPr bwMode="auto">
          <a:xfrm>
            <a:off x="128875" y="1149883"/>
            <a:ext cx="8886249" cy="776221"/>
          </a:xfrm>
          <a:prstGeom prst="rect">
            <a:avLst/>
          </a:prstGeom>
          <a:solidFill>
            <a:srgbClr val="D5CDF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bitflips </a:t>
            </a:r>
            <a: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low area, performance, and energy overheads </a:t>
            </a:r>
            <a:b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highly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-vulnerable DRAM-based systems</a:t>
            </a:r>
          </a:p>
        </p:txBody>
      </p:sp>
    </p:spTree>
    <p:extLst>
      <p:ext uri="{BB962C8B-B14F-4D97-AF65-F5344CB8AC3E}">
        <p14:creationId xmlns:p14="http://schemas.microsoft.com/office/powerpoint/2010/main" val="6621443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F6D09-2FFD-0161-AB64-AA97E92F3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69CB2449-7F89-B01A-0978-4DD25C0992EB}"/>
              </a:ext>
            </a:extLst>
          </p:cNvPr>
          <p:cNvSpPr/>
          <p:nvPr/>
        </p:nvSpPr>
        <p:spPr>
          <a:xfrm>
            <a:off x="0" y="0"/>
            <a:ext cx="9144000" cy="3428999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B555098-DC44-B971-7ADE-3485220FA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pic>
        <p:nvPicPr>
          <p:cNvPr id="13" name="Graphic 2">
            <a:extLst>
              <a:ext uri="{FF2B5EF4-FFF2-40B4-BE49-F238E27FC236}">
                <a16:creationId xmlns:a16="http://schemas.microsoft.com/office/drawing/2014/main" id="{A0E34C2E-BF07-531B-3522-B1D403256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716" y="6162073"/>
            <a:ext cx="2251491" cy="433144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F23E233-C627-B35D-0296-CD3781B680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848868" y="6170229"/>
            <a:ext cx="2665416" cy="458568"/>
          </a:xfrm>
          <a:prstGeom prst="rect">
            <a:avLst/>
          </a:prstGeom>
        </p:spPr>
      </p:pic>
      <p:pic>
        <p:nvPicPr>
          <p:cNvPr id="10" name="Resim 9" descr="grafik, tasarım, yaratıcılık içeren bir resim&#10;&#10;Açıklama otomatik olarak oluşturuldu">
            <a:extLst>
              <a:ext uri="{FF2B5EF4-FFF2-40B4-BE49-F238E27FC236}">
                <a16:creationId xmlns:a16="http://schemas.microsoft.com/office/drawing/2014/main" id="{81F75EE6-C508-0BB7-82C6-ABF66CE4A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52" y="173434"/>
            <a:ext cx="687166" cy="556862"/>
          </a:xfrm>
          <a:prstGeom prst="rect">
            <a:avLst/>
          </a:prstGeom>
        </p:spPr>
      </p:pic>
      <p:pic>
        <p:nvPicPr>
          <p:cNvPr id="12" name="Resim 11" descr="daire, grafik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2E27B123-F244-CDEC-A374-9EA19AF19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33" y="305900"/>
            <a:ext cx="801760" cy="422424"/>
          </a:xfrm>
          <a:prstGeom prst="rect">
            <a:avLst/>
          </a:prstGeom>
        </p:spPr>
      </p:pic>
      <p:pic>
        <p:nvPicPr>
          <p:cNvPr id="15" name="Resim 14" descr="logo, grafik, kırpıntı çizim, simge, sembol içeren bir resim&#10;&#10;Açıklama otomatik olarak oluşturuldu">
            <a:extLst>
              <a:ext uri="{FF2B5EF4-FFF2-40B4-BE49-F238E27FC236}">
                <a16:creationId xmlns:a16="http://schemas.microsoft.com/office/drawing/2014/main" id="{46828507-5E52-1BBB-497A-00389CC06D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841" y="126474"/>
            <a:ext cx="501752" cy="604520"/>
          </a:xfrm>
          <a:prstGeom prst="rect">
            <a:avLst/>
          </a:prstGeom>
        </p:spPr>
      </p:pic>
      <p:sp>
        <p:nvSpPr>
          <p:cNvPr id="31" name="Serbest Form: Şekil 30">
            <a:extLst>
              <a:ext uri="{FF2B5EF4-FFF2-40B4-BE49-F238E27FC236}">
                <a16:creationId xmlns:a16="http://schemas.microsoft.com/office/drawing/2014/main" id="{1676F9BE-2C28-7CFC-0EFC-7B94525928C0}"/>
              </a:ext>
            </a:extLst>
          </p:cNvPr>
          <p:cNvSpPr/>
          <p:nvPr/>
        </p:nvSpPr>
        <p:spPr>
          <a:xfrm>
            <a:off x="3949417" y="572252"/>
            <a:ext cx="955315" cy="1041621"/>
          </a:xfrm>
          <a:custGeom>
            <a:avLst/>
            <a:gdLst>
              <a:gd name="connsiteX0" fmla="*/ 773776 w 955315"/>
              <a:gd name="connsiteY0" fmla="*/ 263381 h 1041621"/>
              <a:gd name="connsiteX1" fmla="*/ 955315 w 955315"/>
              <a:gd name="connsiteY1" fmla="*/ 0 h 1041621"/>
              <a:gd name="connsiteX2" fmla="*/ 395816 w 955315"/>
              <a:gd name="connsiteY2" fmla="*/ 559499 h 1041621"/>
              <a:gd name="connsiteX3" fmla="*/ 775264 w 955315"/>
              <a:gd name="connsiteY3" fmla="*/ 32737 h 1041621"/>
              <a:gd name="connsiteX4" fmla="*/ 395816 w 955315"/>
              <a:gd name="connsiteY4" fmla="*/ 428553 h 1041621"/>
              <a:gd name="connsiteX5" fmla="*/ 494026 w 955315"/>
              <a:gd name="connsiteY5" fmla="*/ 247013 h 1041621"/>
              <a:gd name="connsiteX6" fmla="*/ 263381 w 955315"/>
              <a:gd name="connsiteY6" fmla="*/ 510394 h 1041621"/>
              <a:gd name="connsiteX7" fmla="*/ 296118 w 955315"/>
              <a:gd name="connsiteY7" fmla="*/ 412184 h 1041621"/>
              <a:gd name="connsiteX8" fmla="*/ 0 w 955315"/>
              <a:gd name="connsiteY8" fmla="*/ 665150 h 1041621"/>
              <a:gd name="connsiteX9" fmla="*/ 77378 w 955315"/>
              <a:gd name="connsiteY9" fmla="*/ 654733 h 1041621"/>
              <a:gd name="connsiteX10" fmla="*/ 360103 w 955315"/>
              <a:gd name="connsiteY10" fmla="*/ 937459 h 1041621"/>
              <a:gd name="connsiteX11" fmla="*/ 340759 w 955315"/>
              <a:gd name="connsiteY11" fmla="*/ 1041621 h 1041621"/>
              <a:gd name="connsiteX12" fmla="*/ 642829 w 955315"/>
              <a:gd name="connsiteY12" fmla="*/ 708302 h 1041621"/>
              <a:gd name="connsiteX13" fmla="*/ 560987 w 955315"/>
              <a:gd name="connsiteY13" fmla="*/ 724671 h 1041621"/>
              <a:gd name="connsiteX14" fmla="*/ 791632 w 955315"/>
              <a:gd name="connsiteY14" fmla="*/ 526763 h 1041621"/>
              <a:gd name="connsiteX15" fmla="*/ 592236 w 955315"/>
              <a:gd name="connsiteY15" fmla="*/ 610092 h 1041621"/>
              <a:gd name="connsiteX16" fmla="*/ 889842 w 955315"/>
              <a:gd name="connsiteY16" fmla="*/ 312486 h 1041621"/>
              <a:gd name="connsiteX17" fmla="*/ 675566 w 955315"/>
              <a:gd name="connsiteY17" fmla="*/ 444921 h 1041621"/>
              <a:gd name="connsiteX18" fmla="*/ 955315 w 955315"/>
              <a:gd name="connsiteY18" fmla="*/ 148803 h 1041621"/>
              <a:gd name="connsiteX19" fmla="*/ 773776 w 955315"/>
              <a:gd name="connsiteY19" fmla="*/ 263381 h 104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55315" h="1041621">
                <a:moveTo>
                  <a:pt x="773776" y="263381"/>
                </a:moveTo>
                <a:lnTo>
                  <a:pt x="955315" y="0"/>
                </a:lnTo>
                <a:lnTo>
                  <a:pt x="395816" y="559499"/>
                </a:lnTo>
                <a:lnTo>
                  <a:pt x="775264" y="32737"/>
                </a:lnTo>
                <a:lnTo>
                  <a:pt x="395816" y="428553"/>
                </a:lnTo>
                <a:lnTo>
                  <a:pt x="494026" y="247013"/>
                </a:lnTo>
                <a:lnTo>
                  <a:pt x="263381" y="510394"/>
                </a:lnTo>
                <a:lnTo>
                  <a:pt x="296118" y="412184"/>
                </a:lnTo>
                <a:lnTo>
                  <a:pt x="0" y="665150"/>
                </a:lnTo>
                <a:cubicBezTo>
                  <a:pt x="25297" y="657709"/>
                  <a:pt x="50593" y="654733"/>
                  <a:pt x="77378" y="654733"/>
                </a:cubicBezTo>
                <a:cubicBezTo>
                  <a:pt x="233621" y="654733"/>
                  <a:pt x="360103" y="781216"/>
                  <a:pt x="360103" y="937459"/>
                </a:cubicBezTo>
                <a:cubicBezTo>
                  <a:pt x="360103" y="974660"/>
                  <a:pt x="352663" y="1008885"/>
                  <a:pt x="340759" y="1041621"/>
                </a:cubicBezTo>
                <a:lnTo>
                  <a:pt x="642829" y="708302"/>
                </a:lnTo>
                <a:lnTo>
                  <a:pt x="560987" y="724671"/>
                </a:lnTo>
                <a:lnTo>
                  <a:pt x="791632" y="526763"/>
                </a:lnTo>
                <a:lnTo>
                  <a:pt x="592236" y="610092"/>
                </a:lnTo>
                <a:lnTo>
                  <a:pt x="889842" y="312486"/>
                </a:lnTo>
                <a:lnTo>
                  <a:pt x="675566" y="444921"/>
                </a:lnTo>
                <a:lnTo>
                  <a:pt x="955315" y="148803"/>
                </a:lnTo>
                <a:lnTo>
                  <a:pt x="773776" y="263381"/>
                </a:lnTo>
                <a:close/>
              </a:path>
            </a:pathLst>
          </a:custGeom>
          <a:solidFill>
            <a:srgbClr val="FFAE3C"/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  <p:sp>
        <p:nvSpPr>
          <p:cNvPr id="32" name="Başlık 1">
            <a:extLst>
              <a:ext uri="{FF2B5EF4-FFF2-40B4-BE49-F238E27FC236}">
                <a16:creationId xmlns:a16="http://schemas.microsoft.com/office/drawing/2014/main" id="{A704CA0B-7816-940B-E1CA-5928E84ED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3149"/>
            <a:ext cx="9144000" cy="192509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</a:t>
            </a:r>
            <a:br>
              <a:rPr lang="en-US" sz="4400" b="1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Count-Min-Sketch-based Row Tracking</a:t>
            </a:r>
            <a:b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Mitigate </a:t>
            </a:r>
            <a:r>
              <a:rPr lang="en-US" sz="4400" dirty="0" err="1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Low Cost</a:t>
            </a:r>
            <a:endParaRPr lang="tr-TR" sz="4400" dirty="0">
              <a:solidFill>
                <a:srgbClr val="2963E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Alt Başlık 2">
            <a:extLst>
              <a:ext uri="{FF2B5EF4-FFF2-40B4-BE49-F238E27FC236}">
                <a16:creationId xmlns:a16="http://schemas.microsoft.com/office/drawing/2014/main" id="{6C85644D-E4C8-2CEB-B513-C5A7E2002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83" y="3674107"/>
            <a:ext cx="8355434" cy="11891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tr-TR" b="1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F. Nisa Bostancı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E. Y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ü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ksel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A.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K.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Kanellopoulos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Y. C. Tu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ğ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 G.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Yağlıkçı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M.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Sadrosadati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O.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Mutlu</a:t>
            </a:r>
          </a:p>
        </p:txBody>
      </p:sp>
      <p:sp>
        <p:nvSpPr>
          <p:cNvPr id="34" name="Serbest Form: Şekil 33">
            <a:extLst>
              <a:ext uri="{FF2B5EF4-FFF2-40B4-BE49-F238E27FC236}">
                <a16:creationId xmlns:a16="http://schemas.microsoft.com/office/drawing/2014/main" id="{FDFE7953-1B4A-AF6C-FE99-E32611186AAB}"/>
              </a:ext>
            </a:extLst>
          </p:cNvPr>
          <p:cNvSpPr/>
          <p:nvPr/>
        </p:nvSpPr>
        <p:spPr>
          <a:xfrm>
            <a:off x="3805561" y="1280831"/>
            <a:ext cx="446409" cy="446409"/>
          </a:xfrm>
          <a:custGeom>
            <a:avLst/>
            <a:gdLst>
              <a:gd name="connsiteX0" fmla="*/ 446409 w 446409"/>
              <a:gd name="connsiteY0" fmla="*/ 223205 h 446409"/>
              <a:gd name="connsiteX1" fmla="*/ 223205 w 446409"/>
              <a:gd name="connsiteY1" fmla="*/ 446409 h 446409"/>
              <a:gd name="connsiteX2" fmla="*/ 0 w 446409"/>
              <a:gd name="connsiteY2" fmla="*/ 223205 h 446409"/>
              <a:gd name="connsiteX3" fmla="*/ 223205 w 446409"/>
              <a:gd name="connsiteY3" fmla="*/ 0 h 446409"/>
              <a:gd name="connsiteX4" fmla="*/ 446409 w 446409"/>
              <a:gd name="connsiteY4" fmla="*/ 223205 h 44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9" h="446409">
                <a:moveTo>
                  <a:pt x="446409" y="223205"/>
                </a:moveTo>
                <a:cubicBezTo>
                  <a:pt x="446409" y="346477"/>
                  <a:pt x="346477" y="446409"/>
                  <a:pt x="223205" y="446409"/>
                </a:cubicBezTo>
                <a:cubicBezTo>
                  <a:pt x="99932" y="446409"/>
                  <a:pt x="0" y="346477"/>
                  <a:pt x="0" y="223205"/>
                </a:cubicBezTo>
                <a:cubicBezTo>
                  <a:pt x="0" y="99932"/>
                  <a:pt x="99932" y="0"/>
                  <a:pt x="223205" y="0"/>
                </a:cubicBezTo>
                <a:cubicBezTo>
                  <a:pt x="346477" y="0"/>
                  <a:pt x="446409" y="99932"/>
                  <a:pt x="446409" y="223205"/>
                </a:cubicBezTo>
                <a:close/>
              </a:path>
            </a:pathLst>
          </a:custGeom>
          <a:solidFill>
            <a:srgbClr val="FF0000"/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  <p:sp>
        <p:nvSpPr>
          <p:cNvPr id="35" name="Serbest Form: Şekil 34">
            <a:extLst>
              <a:ext uri="{FF2B5EF4-FFF2-40B4-BE49-F238E27FC236}">
                <a16:creationId xmlns:a16="http://schemas.microsoft.com/office/drawing/2014/main" id="{7947D280-85D8-51FF-F5A6-A154AB9C1A31}"/>
              </a:ext>
            </a:extLst>
          </p:cNvPr>
          <p:cNvSpPr/>
          <p:nvPr/>
        </p:nvSpPr>
        <p:spPr>
          <a:xfrm>
            <a:off x="4427074" y="682568"/>
            <a:ext cx="67385" cy="102901"/>
          </a:xfrm>
          <a:custGeom>
            <a:avLst/>
            <a:gdLst>
              <a:gd name="connsiteX0" fmla="*/ 10841 w 67385"/>
              <a:gd name="connsiteY0" fmla="*/ 99698 h 102901"/>
              <a:gd name="connsiteX1" fmla="*/ 46553 w 67385"/>
              <a:gd name="connsiteY1" fmla="*/ 86306 h 102901"/>
              <a:gd name="connsiteX2" fmla="*/ 67386 w 67385"/>
              <a:gd name="connsiteY2" fmla="*/ 0 h 102901"/>
              <a:gd name="connsiteX3" fmla="*/ 3401 w 67385"/>
              <a:gd name="connsiteY3" fmla="*/ 61009 h 102901"/>
              <a:gd name="connsiteX4" fmla="*/ 10841 w 67385"/>
              <a:gd name="connsiteY4" fmla="*/ 99698 h 1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85" h="102901">
                <a:moveTo>
                  <a:pt x="10841" y="99698"/>
                </a:moveTo>
                <a:cubicBezTo>
                  <a:pt x="22745" y="107138"/>
                  <a:pt x="39113" y="101186"/>
                  <a:pt x="46553" y="86306"/>
                </a:cubicBezTo>
                <a:cubicBezTo>
                  <a:pt x="56970" y="68449"/>
                  <a:pt x="55482" y="71425"/>
                  <a:pt x="67386" y="0"/>
                </a:cubicBezTo>
                <a:cubicBezTo>
                  <a:pt x="67386" y="0"/>
                  <a:pt x="12329" y="46129"/>
                  <a:pt x="3401" y="61009"/>
                </a:cubicBezTo>
                <a:cubicBezTo>
                  <a:pt x="-2552" y="75890"/>
                  <a:pt x="-1064" y="92258"/>
                  <a:pt x="10841" y="99698"/>
                </a:cubicBezTo>
                <a:close/>
              </a:path>
            </a:pathLst>
          </a:custGeom>
          <a:solidFill>
            <a:srgbClr val="FFAE3C">
              <a:alpha val="71000"/>
            </a:srgbClr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  <p:grpSp>
        <p:nvGrpSpPr>
          <p:cNvPr id="41" name="Grup 40">
            <a:extLst>
              <a:ext uri="{FF2B5EF4-FFF2-40B4-BE49-F238E27FC236}">
                <a16:creationId xmlns:a16="http://schemas.microsoft.com/office/drawing/2014/main" id="{F42FA00E-C7B7-313B-D237-BFD012E378D4}"/>
              </a:ext>
            </a:extLst>
          </p:cNvPr>
          <p:cNvGrpSpPr/>
          <p:nvPr/>
        </p:nvGrpSpPr>
        <p:grpSpPr>
          <a:xfrm>
            <a:off x="3285471" y="4920199"/>
            <a:ext cx="1237307" cy="1378306"/>
            <a:chOff x="3285471" y="4920199"/>
            <a:chExt cx="1237307" cy="1378306"/>
          </a:xfrm>
        </p:grpSpPr>
        <p:pic>
          <p:nvPicPr>
            <p:cNvPr id="8" name="Resim 7" descr="kalıp, desen, düzen, kare, piksel, tasarım içeren bir resim&#10;&#10;Açıklama otomatik olarak oluşturuldu">
              <a:extLst>
                <a:ext uri="{FF2B5EF4-FFF2-40B4-BE49-F238E27FC236}">
                  <a16:creationId xmlns:a16="http://schemas.microsoft.com/office/drawing/2014/main" id="{9FA33199-8FE4-FA20-EE8A-7302DB8DE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471" y="4920199"/>
              <a:ext cx="1141603" cy="1141603"/>
            </a:xfrm>
            <a:prstGeom prst="rect">
              <a:avLst/>
            </a:prstGeom>
          </p:spPr>
        </p:pic>
        <p:sp>
          <p:nvSpPr>
            <p:cNvPr id="38" name="Metin kutusu 37">
              <a:extLst>
                <a:ext uri="{FF2B5EF4-FFF2-40B4-BE49-F238E27FC236}">
                  <a16:creationId xmlns:a16="http://schemas.microsoft.com/office/drawing/2014/main" id="{9973AA32-9E81-F05B-2308-08AFF836B09F}"/>
                </a:ext>
              </a:extLst>
            </p:cNvPr>
            <p:cNvSpPr txBox="1"/>
            <p:nvPr/>
          </p:nvSpPr>
          <p:spPr>
            <a:xfrm>
              <a:off x="3285471" y="5959951"/>
              <a:ext cx="12373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Paper Link</a:t>
              </a:r>
              <a:endParaRPr lang="tr-TR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Grup 39">
            <a:extLst>
              <a:ext uri="{FF2B5EF4-FFF2-40B4-BE49-F238E27FC236}">
                <a16:creationId xmlns:a16="http://schemas.microsoft.com/office/drawing/2014/main" id="{028D48EF-21CC-186B-EF9C-DFD6747BD666}"/>
              </a:ext>
            </a:extLst>
          </p:cNvPr>
          <p:cNvGrpSpPr/>
          <p:nvPr/>
        </p:nvGrpSpPr>
        <p:grpSpPr>
          <a:xfrm>
            <a:off x="4654094" y="4908611"/>
            <a:ext cx="1389977" cy="1377137"/>
            <a:chOff x="4458891" y="4908611"/>
            <a:chExt cx="1389977" cy="1377137"/>
          </a:xfrm>
        </p:grpSpPr>
        <p:pic>
          <p:nvPicPr>
            <p:cNvPr id="37" name="Resim 36" descr="kalıp, desen, düzen, piksel içeren bir resim&#10;&#10;Açıklama otomatik olarak oluşturuldu">
              <a:extLst>
                <a:ext uri="{FF2B5EF4-FFF2-40B4-BE49-F238E27FC236}">
                  <a16:creationId xmlns:a16="http://schemas.microsoft.com/office/drawing/2014/main" id="{DFE25BAF-6BA9-4C74-FCDE-5FC81D795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908611"/>
              <a:ext cx="1141603" cy="1141603"/>
            </a:xfrm>
            <a:prstGeom prst="rect">
              <a:avLst/>
            </a:prstGeom>
          </p:spPr>
        </p:pic>
        <p:sp>
          <p:nvSpPr>
            <p:cNvPr id="39" name="Metin kutusu 38">
              <a:extLst>
                <a:ext uri="{FF2B5EF4-FFF2-40B4-BE49-F238E27FC236}">
                  <a16:creationId xmlns:a16="http://schemas.microsoft.com/office/drawing/2014/main" id="{46EC59E0-E961-92A2-0FD9-782C54D9A4DC}"/>
                </a:ext>
              </a:extLst>
            </p:cNvPr>
            <p:cNvSpPr txBox="1"/>
            <p:nvPr/>
          </p:nvSpPr>
          <p:spPr>
            <a:xfrm>
              <a:off x="4458891" y="5947194"/>
              <a:ext cx="13899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GitHub Repo</a:t>
              </a:r>
              <a:endParaRPr lang="tr-TR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1934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2B964-6046-48BF-3E17-A2DBBC71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479EE894-4CB0-BB15-688C-7FE462FF6BED}"/>
              </a:ext>
            </a:extLst>
          </p:cNvPr>
          <p:cNvSpPr/>
          <p:nvPr/>
        </p:nvSpPr>
        <p:spPr>
          <a:xfrm>
            <a:off x="0" y="0"/>
            <a:ext cx="9144000" cy="3428999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4CD52F8-136B-1F0E-02C4-AE236AD3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pic>
        <p:nvPicPr>
          <p:cNvPr id="13" name="Graphic 2">
            <a:extLst>
              <a:ext uri="{FF2B5EF4-FFF2-40B4-BE49-F238E27FC236}">
                <a16:creationId xmlns:a16="http://schemas.microsoft.com/office/drawing/2014/main" id="{41F9B6CF-0DB2-3199-41E5-01E4D037D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716" y="6162073"/>
            <a:ext cx="2251491" cy="433144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58E4DD4C-7A49-DDB1-8176-7B38CBD39E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848868" y="6170229"/>
            <a:ext cx="2665416" cy="458568"/>
          </a:xfrm>
          <a:prstGeom prst="rect">
            <a:avLst/>
          </a:prstGeom>
        </p:spPr>
      </p:pic>
      <p:pic>
        <p:nvPicPr>
          <p:cNvPr id="10" name="Resim 9" descr="grafik, tasarım, yaratıcılık içeren bir resim&#10;&#10;Açıklama otomatik olarak oluşturuldu">
            <a:extLst>
              <a:ext uri="{FF2B5EF4-FFF2-40B4-BE49-F238E27FC236}">
                <a16:creationId xmlns:a16="http://schemas.microsoft.com/office/drawing/2014/main" id="{9BE4A68C-2D31-F865-6A15-7998A86E7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52" y="173434"/>
            <a:ext cx="687166" cy="556862"/>
          </a:xfrm>
          <a:prstGeom prst="rect">
            <a:avLst/>
          </a:prstGeom>
        </p:spPr>
      </p:pic>
      <p:pic>
        <p:nvPicPr>
          <p:cNvPr id="12" name="Resim 11" descr="daire, grafik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92AB12F7-8E7C-6DC8-5EAE-020A41B604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33" y="305900"/>
            <a:ext cx="801760" cy="422424"/>
          </a:xfrm>
          <a:prstGeom prst="rect">
            <a:avLst/>
          </a:prstGeom>
        </p:spPr>
      </p:pic>
      <p:pic>
        <p:nvPicPr>
          <p:cNvPr id="15" name="Resim 14" descr="logo, grafik, kırpıntı çizim, simge, sembol içeren bir resim&#10;&#10;Açıklama otomatik olarak oluşturuldu">
            <a:extLst>
              <a:ext uri="{FF2B5EF4-FFF2-40B4-BE49-F238E27FC236}">
                <a16:creationId xmlns:a16="http://schemas.microsoft.com/office/drawing/2014/main" id="{09F689C5-3F84-0CB7-56D0-33494241FD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841" y="126474"/>
            <a:ext cx="501752" cy="604520"/>
          </a:xfrm>
          <a:prstGeom prst="rect">
            <a:avLst/>
          </a:prstGeom>
        </p:spPr>
      </p:pic>
      <p:sp>
        <p:nvSpPr>
          <p:cNvPr id="31" name="Serbest Form: Şekil 30">
            <a:extLst>
              <a:ext uri="{FF2B5EF4-FFF2-40B4-BE49-F238E27FC236}">
                <a16:creationId xmlns:a16="http://schemas.microsoft.com/office/drawing/2014/main" id="{0C422133-8BF4-F3A1-041C-6831DB4C7F50}"/>
              </a:ext>
            </a:extLst>
          </p:cNvPr>
          <p:cNvSpPr/>
          <p:nvPr/>
        </p:nvSpPr>
        <p:spPr>
          <a:xfrm>
            <a:off x="3949417" y="572252"/>
            <a:ext cx="955315" cy="1041621"/>
          </a:xfrm>
          <a:custGeom>
            <a:avLst/>
            <a:gdLst>
              <a:gd name="connsiteX0" fmla="*/ 773776 w 955315"/>
              <a:gd name="connsiteY0" fmla="*/ 263381 h 1041621"/>
              <a:gd name="connsiteX1" fmla="*/ 955315 w 955315"/>
              <a:gd name="connsiteY1" fmla="*/ 0 h 1041621"/>
              <a:gd name="connsiteX2" fmla="*/ 395816 w 955315"/>
              <a:gd name="connsiteY2" fmla="*/ 559499 h 1041621"/>
              <a:gd name="connsiteX3" fmla="*/ 775264 w 955315"/>
              <a:gd name="connsiteY3" fmla="*/ 32737 h 1041621"/>
              <a:gd name="connsiteX4" fmla="*/ 395816 w 955315"/>
              <a:gd name="connsiteY4" fmla="*/ 428553 h 1041621"/>
              <a:gd name="connsiteX5" fmla="*/ 494026 w 955315"/>
              <a:gd name="connsiteY5" fmla="*/ 247013 h 1041621"/>
              <a:gd name="connsiteX6" fmla="*/ 263381 w 955315"/>
              <a:gd name="connsiteY6" fmla="*/ 510394 h 1041621"/>
              <a:gd name="connsiteX7" fmla="*/ 296118 w 955315"/>
              <a:gd name="connsiteY7" fmla="*/ 412184 h 1041621"/>
              <a:gd name="connsiteX8" fmla="*/ 0 w 955315"/>
              <a:gd name="connsiteY8" fmla="*/ 665150 h 1041621"/>
              <a:gd name="connsiteX9" fmla="*/ 77378 w 955315"/>
              <a:gd name="connsiteY9" fmla="*/ 654733 h 1041621"/>
              <a:gd name="connsiteX10" fmla="*/ 360103 w 955315"/>
              <a:gd name="connsiteY10" fmla="*/ 937459 h 1041621"/>
              <a:gd name="connsiteX11" fmla="*/ 340759 w 955315"/>
              <a:gd name="connsiteY11" fmla="*/ 1041621 h 1041621"/>
              <a:gd name="connsiteX12" fmla="*/ 642829 w 955315"/>
              <a:gd name="connsiteY12" fmla="*/ 708302 h 1041621"/>
              <a:gd name="connsiteX13" fmla="*/ 560987 w 955315"/>
              <a:gd name="connsiteY13" fmla="*/ 724671 h 1041621"/>
              <a:gd name="connsiteX14" fmla="*/ 791632 w 955315"/>
              <a:gd name="connsiteY14" fmla="*/ 526763 h 1041621"/>
              <a:gd name="connsiteX15" fmla="*/ 592236 w 955315"/>
              <a:gd name="connsiteY15" fmla="*/ 610092 h 1041621"/>
              <a:gd name="connsiteX16" fmla="*/ 889842 w 955315"/>
              <a:gd name="connsiteY16" fmla="*/ 312486 h 1041621"/>
              <a:gd name="connsiteX17" fmla="*/ 675566 w 955315"/>
              <a:gd name="connsiteY17" fmla="*/ 444921 h 1041621"/>
              <a:gd name="connsiteX18" fmla="*/ 955315 w 955315"/>
              <a:gd name="connsiteY18" fmla="*/ 148803 h 1041621"/>
              <a:gd name="connsiteX19" fmla="*/ 773776 w 955315"/>
              <a:gd name="connsiteY19" fmla="*/ 263381 h 104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55315" h="1041621">
                <a:moveTo>
                  <a:pt x="773776" y="263381"/>
                </a:moveTo>
                <a:lnTo>
                  <a:pt x="955315" y="0"/>
                </a:lnTo>
                <a:lnTo>
                  <a:pt x="395816" y="559499"/>
                </a:lnTo>
                <a:lnTo>
                  <a:pt x="775264" y="32737"/>
                </a:lnTo>
                <a:lnTo>
                  <a:pt x="395816" y="428553"/>
                </a:lnTo>
                <a:lnTo>
                  <a:pt x="494026" y="247013"/>
                </a:lnTo>
                <a:lnTo>
                  <a:pt x="263381" y="510394"/>
                </a:lnTo>
                <a:lnTo>
                  <a:pt x="296118" y="412184"/>
                </a:lnTo>
                <a:lnTo>
                  <a:pt x="0" y="665150"/>
                </a:lnTo>
                <a:cubicBezTo>
                  <a:pt x="25297" y="657709"/>
                  <a:pt x="50593" y="654733"/>
                  <a:pt x="77378" y="654733"/>
                </a:cubicBezTo>
                <a:cubicBezTo>
                  <a:pt x="233621" y="654733"/>
                  <a:pt x="360103" y="781216"/>
                  <a:pt x="360103" y="937459"/>
                </a:cubicBezTo>
                <a:cubicBezTo>
                  <a:pt x="360103" y="974660"/>
                  <a:pt x="352663" y="1008885"/>
                  <a:pt x="340759" y="1041621"/>
                </a:cubicBezTo>
                <a:lnTo>
                  <a:pt x="642829" y="708302"/>
                </a:lnTo>
                <a:lnTo>
                  <a:pt x="560987" y="724671"/>
                </a:lnTo>
                <a:lnTo>
                  <a:pt x="791632" y="526763"/>
                </a:lnTo>
                <a:lnTo>
                  <a:pt x="592236" y="610092"/>
                </a:lnTo>
                <a:lnTo>
                  <a:pt x="889842" y="312486"/>
                </a:lnTo>
                <a:lnTo>
                  <a:pt x="675566" y="444921"/>
                </a:lnTo>
                <a:lnTo>
                  <a:pt x="955315" y="148803"/>
                </a:lnTo>
                <a:lnTo>
                  <a:pt x="773776" y="263381"/>
                </a:lnTo>
                <a:close/>
              </a:path>
            </a:pathLst>
          </a:custGeom>
          <a:solidFill>
            <a:srgbClr val="FFAE3C"/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  <p:sp>
        <p:nvSpPr>
          <p:cNvPr id="32" name="Başlık 1">
            <a:extLst>
              <a:ext uri="{FF2B5EF4-FFF2-40B4-BE49-F238E27FC236}">
                <a16:creationId xmlns:a16="http://schemas.microsoft.com/office/drawing/2014/main" id="{EB63CD23-122E-D1F0-4412-6B76E9B9D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3149"/>
            <a:ext cx="9144000" cy="192509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</a:t>
            </a:r>
            <a:br>
              <a:rPr lang="en-US" sz="4400" b="1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Count-Min-Sketch-based Row Tracking</a:t>
            </a:r>
            <a:b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Mitigate </a:t>
            </a:r>
            <a:r>
              <a:rPr lang="en-US" sz="4400" dirty="0" err="1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Low Cost</a:t>
            </a:r>
            <a:endParaRPr lang="tr-TR" sz="4400" dirty="0">
              <a:solidFill>
                <a:srgbClr val="2963E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Alt Başlık 2">
            <a:extLst>
              <a:ext uri="{FF2B5EF4-FFF2-40B4-BE49-F238E27FC236}">
                <a16:creationId xmlns:a16="http://schemas.microsoft.com/office/drawing/2014/main" id="{546F638B-B115-FC31-63E5-2C922EBA5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83" y="3674107"/>
            <a:ext cx="8355434" cy="11891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tr-TR" b="1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F. Nisa Bostancı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E. Y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ü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ksel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A.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K.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Kanellopoulos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Y. C. Tu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ğ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 G.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Yağlıkçı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M.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Sadrosadati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O.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Mutlu</a:t>
            </a:r>
          </a:p>
        </p:txBody>
      </p:sp>
      <p:sp>
        <p:nvSpPr>
          <p:cNvPr id="34" name="Serbest Form: Şekil 33">
            <a:extLst>
              <a:ext uri="{FF2B5EF4-FFF2-40B4-BE49-F238E27FC236}">
                <a16:creationId xmlns:a16="http://schemas.microsoft.com/office/drawing/2014/main" id="{1A8F6A5F-C349-39B6-11AB-514CC5F445F0}"/>
              </a:ext>
            </a:extLst>
          </p:cNvPr>
          <p:cNvSpPr/>
          <p:nvPr/>
        </p:nvSpPr>
        <p:spPr>
          <a:xfrm>
            <a:off x="3805561" y="1280831"/>
            <a:ext cx="446409" cy="446409"/>
          </a:xfrm>
          <a:custGeom>
            <a:avLst/>
            <a:gdLst>
              <a:gd name="connsiteX0" fmla="*/ 446409 w 446409"/>
              <a:gd name="connsiteY0" fmla="*/ 223205 h 446409"/>
              <a:gd name="connsiteX1" fmla="*/ 223205 w 446409"/>
              <a:gd name="connsiteY1" fmla="*/ 446409 h 446409"/>
              <a:gd name="connsiteX2" fmla="*/ 0 w 446409"/>
              <a:gd name="connsiteY2" fmla="*/ 223205 h 446409"/>
              <a:gd name="connsiteX3" fmla="*/ 223205 w 446409"/>
              <a:gd name="connsiteY3" fmla="*/ 0 h 446409"/>
              <a:gd name="connsiteX4" fmla="*/ 446409 w 446409"/>
              <a:gd name="connsiteY4" fmla="*/ 223205 h 44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9" h="446409">
                <a:moveTo>
                  <a:pt x="446409" y="223205"/>
                </a:moveTo>
                <a:cubicBezTo>
                  <a:pt x="446409" y="346477"/>
                  <a:pt x="346477" y="446409"/>
                  <a:pt x="223205" y="446409"/>
                </a:cubicBezTo>
                <a:cubicBezTo>
                  <a:pt x="99932" y="446409"/>
                  <a:pt x="0" y="346477"/>
                  <a:pt x="0" y="223205"/>
                </a:cubicBezTo>
                <a:cubicBezTo>
                  <a:pt x="0" y="99932"/>
                  <a:pt x="99932" y="0"/>
                  <a:pt x="223205" y="0"/>
                </a:cubicBezTo>
                <a:cubicBezTo>
                  <a:pt x="346477" y="0"/>
                  <a:pt x="446409" y="99932"/>
                  <a:pt x="446409" y="223205"/>
                </a:cubicBezTo>
                <a:close/>
              </a:path>
            </a:pathLst>
          </a:custGeom>
          <a:solidFill>
            <a:srgbClr val="FF0000"/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  <p:sp>
        <p:nvSpPr>
          <p:cNvPr id="35" name="Serbest Form: Şekil 34">
            <a:extLst>
              <a:ext uri="{FF2B5EF4-FFF2-40B4-BE49-F238E27FC236}">
                <a16:creationId xmlns:a16="http://schemas.microsoft.com/office/drawing/2014/main" id="{DC09CBA8-1511-2736-A94E-32D9E45E142A}"/>
              </a:ext>
            </a:extLst>
          </p:cNvPr>
          <p:cNvSpPr/>
          <p:nvPr/>
        </p:nvSpPr>
        <p:spPr>
          <a:xfrm>
            <a:off x="4427074" y="682568"/>
            <a:ext cx="67385" cy="102901"/>
          </a:xfrm>
          <a:custGeom>
            <a:avLst/>
            <a:gdLst>
              <a:gd name="connsiteX0" fmla="*/ 10841 w 67385"/>
              <a:gd name="connsiteY0" fmla="*/ 99698 h 102901"/>
              <a:gd name="connsiteX1" fmla="*/ 46553 w 67385"/>
              <a:gd name="connsiteY1" fmla="*/ 86306 h 102901"/>
              <a:gd name="connsiteX2" fmla="*/ 67386 w 67385"/>
              <a:gd name="connsiteY2" fmla="*/ 0 h 102901"/>
              <a:gd name="connsiteX3" fmla="*/ 3401 w 67385"/>
              <a:gd name="connsiteY3" fmla="*/ 61009 h 102901"/>
              <a:gd name="connsiteX4" fmla="*/ 10841 w 67385"/>
              <a:gd name="connsiteY4" fmla="*/ 99698 h 1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85" h="102901">
                <a:moveTo>
                  <a:pt x="10841" y="99698"/>
                </a:moveTo>
                <a:cubicBezTo>
                  <a:pt x="22745" y="107138"/>
                  <a:pt x="39113" y="101186"/>
                  <a:pt x="46553" y="86306"/>
                </a:cubicBezTo>
                <a:cubicBezTo>
                  <a:pt x="56970" y="68449"/>
                  <a:pt x="55482" y="71425"/>
                  <a:pt x="67386" y="0"/>
                </a:cubicBezTo>
                <a:cubicBezTo>
                  <a:pt x="67386" y="0"/>
                  <a:pt x="12329" y="46129"/>
                  <a:pt x="3401" y="61009"/>
                </a:cubicBezTo>
                <a:cubicBezTo>
                  <a:pt x="-2552" y="75890"/>
                  <a:pt x="-1064" y="92258"/>
                  <a:pt x="10841" y="99698"/>
                </a:cubicBezTo>
                <a:close/>
              </a:path>
            </a:pathLst>
          </a:custGeom>
          <a:solidFill>
            <a:srgbClr val="FFAE3C">
              <a:alpha val="71000"/>
            </a:srgbClr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  <p:grpSp>
        <p:nvGrpSpPr>
          <p:cNvPr id="41" name="Grup 40">
            <a:extLst>
              <a:ext uri="{FF2B5EF4-FFF2-40B4-BE49-F238E27FC236}">
                <a16:creationId xmlns:a16="http://schemas.microsoft.com/office/drawing/2014/main" id="{3B8CB294-68F9-C400-F31D-8D7C4173D5BA}"/>
              </a:ext>
            </a:extLst>
          </p:cNvPr>
          <p:cNvGrpSpPr/>
          <p:nvPr/>
        </p:nvGrpSpPr>
        <p:grpSpPr>
          <a:xfrm>
            <a:off x="3285471" y="4920199"/>
            <a:ext cx="1237307" cy="1378306"/>
            <a:chOff x="3285471" y="4920199"/>
            <a:chExt cx="1237307" cy="1378306"/>
          </a:xfrm>
        </p:grpSpPr>
        <p:pic>
          <p:nvPicPr>
            <p:cNvPr id="8" name="Resim 7" descr="kalıp, desen, düzen, kare, piksel, tasarım içeren bir resim&#10;&#10;Açıklama otomatik olarak oluşturuldu">
              <a:extLst>
                <a:ext uri="{FF2B5EF4-FFF2-40B4-BE49-F238E27FC236}">
                  <a16:creationId xmlns:a16="http://schemas.microsoft.com/office/drawing/2014/main" id="{FFC18664-2319-06AA-2497-F1C72BE3C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471" y="4920199"/>
              <a:ext cx="1141603" cy="1141603"/>
            </a:xfrm>
            <a:prstGeom prst="rect">
              <a:avLst/>
            </a:prstGeom>
          </p:spPr>
        </p:pic>
        <p:sp>
          <p:nvSpPr>
            <p:cNvPr id="38" name="Metin kutusu 37">
              <a:extLst>
                <a:ext uri="{FF2B5EF4-FFF2-40B4-BE49-F238E27FC236}">
                  <a16:creationId xmlns:a16="http://schemas.microsoft.com/office/drawing/2014/main" id="{A5DAFC40-3778-D9D5-B820-4A0E7888E959}"/>
                </a:ext>
              </a:extLst>
            </p:cNvPr>
            <p:cNvSpPr txBox="1"/>
            <p:nvPr/>
          </p:nvSpPr>
          <p:spPr>
            <a:xfrm>
              <a:off x="3285471" y="5959951"/>
              <a:ext cx="12373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Paper Link</a:t>
              </a:r>
              <a:endParaRPr lang="tr-TR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Grup 39">
            <a:extLst>
              <a:ext uri="{FF2B5EF4-FFF2-40B4-BE49-F238E27FC236}">
                <a16:creationId xmlns:a16="http://schemas.microsoft.com/office/drawing/2014/main" id="{E7377380-0D9C-552B-3D33-0A2CE6F2454F}"/>
              </a:ext>
            </a:extLst>
          </p:cNvPr>
          <p:cNvGrpSpPr/>
          <p:nvPr/>
        </p:nvGrpSpPr>
        <p:grpSpPr>
          <a:xfrm>
            <a:off x="4654094" y="4908611"/>
            <a:ext cx="1389977" cy="1377137"/>
            <a:chOff x="4458891" y="4908611"/>
            <a:chExt cx="1389977" cy="1377137"/>
          </a:xfrm>
        </p:grpSpPr>
        <p:pic>
          <p:nvPicPr>
            <p:cNvPr id="37" name="Resim 36" descr="kalıp, desen, düzen, piksel içeren bir resim&#10;&#10;Açıklama otomatik olarak oluşturuldu">
              <a:extLst>
                <a:ext uri="{FF2B5EF4-FFF2-40B4-BE49-F238E27FC236}">
                  <a16:creationId xmlns:a16="http://schemas.microsoft.com/office/drawing/2014/main" id="{F7D55E83-68B4-B4AA-BE4B-763C9E650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908611"/>
              <a:ext cx="1141603" cy="1141603"/>
            </a:xfrm>
            <a:prstGeom prst="rect">
              <a:avLst/>
            </a:prstGeom>
          </p:spPr>
        </p:pic>
        <p:sp>
          <p:nvSpPr>
            <p:cNvPr id="39" name="Metin kutusu 38">
              <a:extLst>
                <a:ext uri="{FF2B5EF4-FFF2-40B4-BE49-F238E27FC236}">
                  <a16:creationId xmlns:a16="http://schemas.microsoft.com/office/drawing/2014/main" id="{C653BE2C-934A-2467-62C1-B28F4EF3C270}"/>
                </a:ext>
              </a:extLst>
            </p:cNvPr>
            <p:cNvSpPr txBox="1"/>
            <p:nvPr/>
          </p:nvSpPr>
          <p:spPr>
            <a:xfrm>
              <a:off x="4458891" y="5947194"/>
              <a:ext cx="13899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GitHub Repo</a:t>
              </a:r>
              <a:endParaRPr lang="tr-TR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Dikdörtgen 1">
            <a:extLst>
              <a:ext uri="{FF2B5EF4-FFF2-40B4-BE49-F238E27FC236}">
                <a16:creationId xmlns:a16="http://schemas.microsoft.com/office/drawing/2014/main" id="{87F3B73B-71C1-8D74-C210-26BCCAB9076F}"/>
              </a:ext>
            </a:extLst>
          </p:cNvPr>
          <p:cNvSpPr/>
          <p:nvPr/>
        </p:nvSpPr>
        <p:spPr>
          <a:xfrm>
            <a:off x="-2" y="3097228"/>
            <a:ext cx="9144001" cy="536374"/>
          </a:xfrm>
          <a:prstGeom prst="rect">
            <a:avLst/>
          </a:prstGeom>
          <a:solidFill>
            <a:srgbClr val="316C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BACKUP SLIDES</a:t>
            </a:r>
            <a:endParaRPr lang="tr-TR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0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2099-7438-6C41-BD1E-77D3C632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4C18-A93F-6244-A24A-038E49A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Using an integrated GPU in a mobile system to remotely escalate privilege via the WebGL interface. </a:t>
            </a:r>
            <a:r>
              <a:rPr lang="en-US" dirty="0">
                <a:solidFill>
                  <a:srgbClr val="0000FF"/>
                </a:solidFill>
              </a:rPr>
              <a:t>IEEE S&amp;P 2018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99A8D-841C-B445-A300-93E6B3F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24780"/>
            <a:ext cx="8610600" cy="291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55A90-FBD8-BD41-A0F7-9D3A4C4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" y="4359618"/>
            <a:ext cx="8774145" cy="212373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FF0CEC4B-6F1D-F63C-22F1-52123DBA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113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up 167">
            <a:extLst>
              <a:ext uri="{FF2B5EF4-FFF2-40B4-BE49-F238E27FC236}">
                <a16:creationId xmlns:a16="http://schemas.microsoft.com/office/drawing/2014/main" id="{50883047-A18F-92FB-B507-B134CF280016}"/>
              </a:ext>
            </a:extLst>
          </p:cNvPr>
          <p:cNvGrpSpPr/>
          <p:nvPr/>
        </p:nvGrpSpPr>
        <p:grpSpPr>
          <a:xfrm>
            <a:off x="1182900" y="931025"/>
            <a:ext cx="6784548" cy="2008447"/>
            <a:chOff x="435175" y="675410"/>
            <a:chExt cx="7300915" cy="2161308"/>
          </a:xfrm>
        </p:grpSpPr>
        <p:sp>
          <p:nvSpPr>
            <p:cNvPr id="169" name="Dikdörtgen 168">
              <a:extLst>
                <a:ext uri="{FF2B5EF4-FFF2-40B4-BE49-F238E27FC236}">
                  <a16:creationId xmlns:a16="http://schemas.microsoft.com/office/drawing/2014/main" id="{96B8AC8D-9DA1-D303-3DE1-2CC8C0CFC730}"/>
                </a:ext>
              </a:extLst>
            </p:cNvPr>
            <p:cNvSpPr/>
            <p:nvPr/>
          </p:nvSpPr>
          <p:spPr>
            <a:xfrm>
              <a:off x="685801" y="675410"/>
              <a:ext cx="6792832" cy="1984664"/>
            </a:xfrm>
            <a:prstGeom prst="rect">
              <a:avLst/>
            </a:prstGeom>
            <a:solidFill>
              <a:srgbClr val="307D5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0" name="Dikdörtgen 169">
              <a:extLst>
                <a:ext uri="{FF2B5EF4-FFF2-40B4-BE49-F238E27FC236}">
                  <a16:creationId xmlns:a16="http://schemas.microsoft.com/office/drawing/2014/main" id="{7E33666E-2137-7400-31CA-E3EC19A82D13}"/>
                </a:ext>
              </a:extLst>
            </p:cNvPr>
            <p:cNvSpPr/>
            <p:nvPr/>
          </p:nvSpPr>
          <p:spPr>
            <a:xfrm>
              <a:off x="976743" y="2535382"/>
              <a:ext cx="2004235" cy="301336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1" name="Dikdörtgen 170">
              <a:extLst>
                <a:ext uri="{FF2B5EF4-FFF2-40B4-BE49-F238E27FC236}">
                  <a16:creationId xmlns:a16="http://schemas.microsoft.com/office/drawing/2014/main" id="{0DF4675A-879C-CD1B-8866-9CDD2B5544D7}"/>
                </a:ext>
              </a:extLst>
            </p:cNvPr>
            <p:cNvSpPr/>
            <p:nvPr/>
          </p:nvSpPr>
          <p:spPr>
            <a:xfrm>
              <a:off x="3260776" y="2535382"/>
              <a:ext cx="3908100" cy="301336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2" name="Dikdörtgen 171">
              <a:extLst>
                <a:ext uri="{FF2B5EF4-FFF2-40B4-BE49-F238E27FC236}">
                  <a16:creationId xmlns:a16="http://schemas.microsoft.com/office/drawing/2014/main" id="{0378682B-6B6C-E4B3-1D8C-9D1DE6047DC5}"/>
                </a:ext>
              </a:extLst>
            </p:cNvPr>
            <p:cNvSpPr/>
            <p:nvPr/>
          </p:nvSpPr>
          <p:spPr>
            <a:xfrm>
              <a:off x="976745" y="808628"/>
              <a:ext cx="1090438" cy="7494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3" name="Dikdörtgen 172">
              <a:extLst>
                <a:ext uri="{FF2B5EF4-FFF2-40B4-BE49-F238E27FC236}">
                  <a16:creationId xmlns:a16="http://schemas.microsoft.com/office/drawing/2014/main" id="{7ABEC860-1E2B-02CE-1261-8BFA331E0467}"/>
                </a:ext>
              </a:extLst>
            </p:cNvPr>
            <p:cNvSpPr/>
            <p:nvPr/>
          </p:nvSpPr>
          <p:spPr>
            <a:xfrm>
              <a:off x="976745" y="1661272"/>
              <a:ext cx="1090438" cy="7494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DRAM Chip</a:t>
              </a:r>
              <a:endParaRPr lang="tr-TR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174" name="Dikdörtgen 173">
              <a:extLst>
                <a:ext uri="{FF2B5EF4-FFF2-40B4-BE49-F238E27FC236}">
                  <a16:creationId xmlns:a16="http://schemas.microsoft.com/office/drawing/2014/main" id="{E1725681-93CF-D371-15D1-CDEFA4E31672}"/>
                </a:ext>
              </a:extLst>
            </p:cNvPr>
            <p:cNvSpPr/>
            <p:nvPr/>
          </p:nvSpPr>
          <p:spPr>
            <a:xfrm>
              <a:off x="2658288" y="1661271"/>
              <a:ext cx="1090438" cy="7494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5" name="Dikdörtgen 174">
              <a:extLst>
                <a:ext uri="{FF2B5EF4-FFF2-40B4-BE49-F238E27FC236}">
                  <a16:creationId xmlns:a16="http://schemas.microsoft.com/office/drawing/2014/main" id="{D17D3EA3-7899-4B6B-D4F6-935B7194B95F}"/>
                </a:ext>
              </a:extLst>
            </p:cNvPr>
            <p:cNvSpPr/>
            <p:nvPr/>
          </p:nvSpPr>
          <p:spPr>
            <a:xfrm>
              <a:off x="4339830" y="1661271"/>
              <a:ext cx="1090438" cy="7494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6" name="Dikdörtgen 175">
              <a:extLst>
                <a:ext uri="{FF2B5EF4-FFF2-40B4-BE49-F238E27FC236}">
                  <a16:creationId xmlns:a16="http://schemas.microsoft.com/office/drawing/2014/main" id="{ED1305CC-3C3F-5AAF-082F-C6C7D91D456B}"/>
                </a:ext>
              </a:extLst>
            </p:cNvPr>
            <p:cNvSpPr/>
            <p:nvPr/>
          </p:nvSpPr>
          <p:spPr>
            <a:xfrm>
              <a:off x="6021372" y="1661271"/>
              <a:ext cx="1090438" cy="7494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AA430CA-55DB-B1B1-3B9A-66364FDF203A}"/>
                </a:ext>
              </a:extLst>
            </p:cNvPr>
            <p:cNvSpPr/>
            <p:nvPr/>
          </p:nvSpPr>
          <p:spPr>
            <a:xfrm>
              <a:off x="509154" y="1491096"/>
              <a:ext cx="353291" cy="3532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9A373BB-A95C-EC0B-B577-DB3F723B69E7}"/>
                </a:ext>
              </a:extLst>
            </p:cNvPr>
            <p:cNvSpPr/>
            <p:nvPr/>
          </p:nvSpPr>
          <p:spPr>
            <a:xfrm>
              <a:off x="7284095" y="1491096"/>
              <a:ext cx="353291" cy="3532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9" name="Dikdörtgen 178">
              <a:extLst>
                <a:ext uri="{FF2B5EF4-FFF2-40B4-BE49-F238E27FC236}">
                  <a16:creationId xmlns:a16="http://schemas.microsoft.com/office/drawing/2014/main" id="{C2BA5533-3D6E-BD30-ED86-743E159BC87B}"/>
                </a:ext>
              </a:extLst>
            </p:cNvPr>
            <p:cNvSpPr/>
            <p:nvPr/>
          </p:nvSpPr>
          <p:spPr>
            <a:xfrm>
              <a:off x="435175" y="929987"/>
              <a:ext cx="230330" cy="147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80" name="Dikdörtgen 179">
              <a:extLst>
                <a:ext uri="{FF2B5EF4-FFF2-40B4-BE49-F238E27FC236}">
                  <a16:creationId xmlns:a16="http://schemas.microsoft.com/office/drawing/2014/main" id="{2697713B-3493-90CB-1B60-F28DCCD9F46D}"/>
                </a:ext>
              </a:extLst>
            </p:cNvPr>
            <p:cNvSpPr/>
            <p:nvPr/>
          </p:nvSpPr>
          <p:spPr>
            <a:xfrm>
              <a:off x="7505760" y="929987"/>
              <a:ext cx="230330" cy="147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1" name="Dikdörtgen 180">
              <a:extLst>
                <a:ext uri="{FF2B5EF4-FFF2-40B4-BE49-F238E27FC236}">
                  <a16:creationId xmlns:a16="http://schemas.microsoft.com/office/drawing/2014/main" id="{745D72FB-4050-DA59-DB25-08BD1F982F1A}"/>
                </a:ext>
              </a:extLst>
            </p:cNvPr>
            <p:cNvSpPr/>
            <p:nvPr/>
          </p:nvSpPr>
          <p:spPr>
            <a:xfrm>
              <a:off x="2656364" y="808628"/>
              <a:ext cx="1090438" cy="7494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2" name="Dikdörtgen 181">
              <a:extLst>
                <a:ext uri="{FF2B5EF4-FFF2-40B4-BE49-F238E27FC236}">
                  <a16:creationId xmlns:a16="http://schemas.microsoft.com/office/drawing/2014/main" id="{AD4233E2-7688-E890-6949-7A3A52B3931D}"/>
                </a:ext>
              </a:extLst>
            </p:cNvPr>
            <p:cNvSpPr/>
            <p:nvPr/>
          </p:nvSpPr>
          <p:spPr>
            <a:xfrm>
              <a:off x="4335982" y="808628"/>
              <a:ext cx="1090438" cy="7494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3" name="Dikdörtgen 182">
              <a:extLst>
                <a:ext uri="{FF2B5EF4-FFF2-40B4-BE49-F238E27FC236}">
                  <a16:creationId xmlns:a16="http://schemas.microsoft.com/office/drawing/2014/main" id="{D16701AA-4B9E-956E-30D7-8C4FF3ED0041}"/>
                </a:ext>
              </a:extLst>
            </p:cNvPr>
            <p:cNvSpPr/>
            <p:nvPr/>
          </p:nvSpPr>
          <p:spPr>
            <a:xfrm>
              <a:off x="6015600" y="808625"/>
              <a:ext cx="1090438" cy="7494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8206E7D9-4095-BA23-7DA4-BB00809E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Organization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1B9AB0A-333A-80D4-C803-8B737C68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9F76219-30B6-4301-9E46-7433D6F6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140</a:t>
            </a:fld>
            <a:endParaRPr lang="tr-TR"/>
          </a:p>
        </p:txBody>
      </p:sp>
      <p:grpSp>
        <p:nvGrpSpPr>
          <p:cNvPr id="68" name="Group 51">
            <a:extLst>
              <a:ext uri="{FF2B5EF4-FFF2-40B4-BE49-F238E27FC236}">
                <a16:creationId xmlns:a16="http://schemas.microsoft.com/office/drawing/2014/main" id="{14D4AB7F-E57F-01E7-BF76-C1F59C87C671}"/>
              </a:ext>
            </a:extLst>
          </p:cNvPr>
          <p:cNvGrpSpPr/>
          <p:nvPr/>
        </p:nvGrpSpPr>
        <p:grpSpPr>
          <a:xfrm>
            <a:off x="105836" y="3294798"/>
            <a:ext cx="2796723" cy="2873276"/>
            <a:chOff x="105836" y="3265304"/>
            <a:chExt cx="2796723" cy="2873276"/>
          </a:xfrm>
        </p:grpSpPr>
        <p:sp>
          <p:nvSpPr>
            <p:cNvPr id="69" name="Rounded Rectangle 225">
              <a:extLst>
                <a:ext uri="{FF2B5EF4-FFF2-40B4-BE49-F238E27FC236}">
                  <a16:creationId xmlns:a16="http://schemas.microsoft.com/office/drawing/2014/main" id="{258E0FDD-B484-EF6F-A174-6770B11E09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rgbClr val="F9D3E4"/>
            </a:solidFill>
            <a:ln w="28575">
              <a:solidFill>
                <a:srgbClr val="E125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70" name="TextBox 257">
              <a:extLst>
                <a:ext uri="{FF2B5EF4-FFF2-40B4-BE49-F238E27FC236}">
                  <a16:creationId xmlns:a16="http://schemas.microsoft.com/office/drawing/2014/main" id="{D79A6492-244A-92EB-2AB5-7EAC3C74AFB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rgbClr val="E1257C"/>
                  </a:solidFill>
                  <a:latin typeface="Cambria" panose="02040503050406030204" pitchFamily="18" charset="0"/>
                </a:rPr>
                <a:t>DRAM Chip</a:t>
              </a:r>
            </a:p>
          </p:txBody>
        </p:sp>
        <p:cxnSp>
          <p:nvCxnSpPr>
            <p:cNvPr id="71" name="Straight Connector 85">
              <a:extLst>
                <a:ext uri="{FF2B5EF4-FFF2-40B4-BE49-F238E27FC236}">
                  <a16:creationId xmlns:a16="http://schemas.microsoft.com/office/drawing/2014/main" id="{90D4A827-332F-CBF5-D3B3-B1964FC9691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9050">
              <a:solidFill>
                <a:srgbClr val="B319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85">
              <a:extLst>
                <a:ext uri="{FF2B5EF4-FFF2-40B4-BE49-F238E27FC236}">
                  <a16:creationId xmlns:a16="http://schemas.microsoft.com/office/drawing/2014/main" id="{A4814C8A-30C8-B0F2-F40A-13030D93890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9050">
              <a:solidFill>
                <a:srgbClr val="B319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85">
              <a:extLst>
                <a:ext uri="{FF2B5EF4-FFF2-40B4-BE49-F238E27FC236}">
                  <a16:creationId xmlns:a16="http://schemas.microsoft.com/office/drawing/2014/main" id="{56CC6180-C084-08A1-2440-564A9687A73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9050">
              <a:solidFill>
                <a:srgbClr val="B319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85">
              <a:extLst>
                <a:ext uri="{FF2B5EF4-FFF2-40B4-BE49-F238E27FC236}">
                  <a16:creationId xmlns:a16="http://schemas.microsoft.com/office/drawing/2014/main" id="{2D9B50F5-CFF0-A77C-72B9-EA6F031A31C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9050">
              <a:solidFill>
                <a:srgbClr val="B319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272">
              <a:extLst>
                <a:ext uri="{FF2B5EF4-FFF2-40B4-BE49-F238E27FC236}">
                  <a16:creationId xmlns:a16="http://schemas.microsoft.com/office/drawing/2014/main" id="{D6FB99A2-D2B1-7E72-A99C-B221B97BCC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89" name="Rounded Rectangle 273">
                <a:extLst>
                  <a:ext uri="{FF2B5EF4-FFF2-40B4-BE49-F238E27FC236}">
                    <a16:creationId xmlns:a16="http://schemas.microsoft.com/office/drawing/2014/main" id="{5679FB66-E3F5-9371-A78C-BDF7637903F0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22">
                <a:extLst>
                  <a:ext uri="{FF2B5EF4-FFF2-40B4-BE49-F238E27FC236}">
                    <a16:creationId xmlns:a16="http://schemas.microsoft.com/office/drawing/2014/main" id="{FA3EBD7D-4124-D656-4D11-989B6805D749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00" b="1" dirty="0">
                    <a:solidFill>
                      <a:srgbClr val="6D40DC"/>
                    </a:solidFill>
                    <a:latin typeface="Cambria" panose="02040503050406030204" pitchFamily="18" charset="0"/>
                  </a:rPr>
                  <a:t>Bank</a:t>
                </a:r>
              </a:p>
            </p:txBody>
          </p:sp>
        </p:grpSp>
        <p:sp>
          <p:nvSpPr>
            <p:cNvPr id="77" name="Rounded Rectangle 275">
              <a:extLst>
                <a:ext uri="{FF2B5EF4-FFF2-40B4-BE49-F238E27FC236}">
                  <a16:creationId xmlns:a16="http://schemas.microsoft.com/office/drawing/2014/main" id="{35DCE367-7C40-2D83-6263-04139063B72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 w="19050">
              <a:solidFill>
                <a:srgbClr val="B319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277">
              <a:extLst>
                <a:ext uri="{FF2B5EF4-FFF2-40B4-BE49-F238E27FC236}">
                  <a16:creationId xmlns:a16="http://schemas.microsoft.com/office/drawing/2014/main" id="{D68F118F-77E0-0D81-0759-E31E58CD82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 w="19050">
              <a:solidFill>
                <a:srgbClr val="B319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0" name="Rounded Rectangle 278">
              <a:extLst>
                <a:ext uri="{FF2B5EF4-FFF2-40B4-BE49-F238E27FC236}">
                  <a16:creationId xmlns:a16="http://schemas.microsoft.com/office/drawing/2014/main" id="{9501CC67-52FB-473A-247A-DB99791C69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 w="19050">
              <a:solidFill>
                <a:srgbClr val="B319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1" name="Rounded Rectangle 279">
              <a:extLst>
                <a:ext uri="{FF2B5EF4-FFF2-40B4-BE49-F238E27FC236}">
                  <a16:creationId xmlns:a16="http://schemas.microsoft.com/office/drawing/2014/main" id="{35842DE0-E6E8-AAD8-A5AA-911B2FE46EC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 w="19050">
              <a:solidFill>
                <a:srgbClr val="B319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2" name="Rounded Rectangle 280">
              <a:extLst>
                <a:ext uri="{FF2B5EF4-FFF2-40B4-BE49-F238E27FC236}">
                  <a16:creationId xmlns:a16="http://schemas.microsoft.com/office/drawing/2014/main" id="{644F4A39-4F48-D482-B4E2-0BFD64B4857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 w="19050">
              <a:solidFill>
                <a:srgbClr val="B319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>
                <a:solidFill>
                  <a:schemeClr val="tx1"/>
                </a:solidFill>
              </a:endParaRPr>
            </a:p>
          </p:txBody>
        </p:sp>
        <p:grpSp>
          <p:nvGrpSpPr>
            <p:cNvPr id="84" name="Group 282">
              <a:extLst>
                <a:ext uri="{FF2B5EF4-FFF2-40B4-BE49-F238E27FC236}">
                  <a16:creationId xmlns:a16="http://schemas.microsoft.com/office/drawing/2014/main" id="{105BA02B-D995-6D8B-E731-45FDCD5D9E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87" name="Rounded Rectangle 283">
                <a:extLst>
                  <a:ext uri="{FF2B5EF4-FFF2-40B4-BE49-F238E27FC236}">
                    <a16:creationId xmlns:a16="http://schemas.microsoft.com/office/drawing/2014/main" id="{726F33C6-BE97-98A4-F26D-EABB797FC4FA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rgbClr val="E1257C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19">
                <a:extLst>
                  <a:ext uri="{FF2B5EF4-FFF2-40B4-BE49-F238E27FC236}">
                    <a16:creationId xmlns:a16="http://schemas.microsoft.com/office/drawing/2014/main" id="{DA891BA6-67EB-4BE6-4B1B-86DDC90FF48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300" b="1" dirty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Chip I/O</a:t>
                </a:r>
              </a:p>
            </p:txBody>
          </p:sp>
        </p:grpSp>
      </p:grpSp>
      <p:grpSp>
        <p:nvGrpSpPr>
          <p:cNvPr id="91" name="Group 53">
            <a:extLst>
              <a:ext uri="{FF2B5EF4-FFF2-40B4-BE49-F238E27FC236}">
                <a16:creationId xmlns:a16="http://schemas.microsoft.com/office/drawing/2014/main" id="{E9762175-1B60-657F-3EA9-60E158FC575C}"/>
              </a:ext>
            </a:extLst>
          </p:cNvPr>
          <p:cNvGrpSpPr/>
          <p:nvPr/>
        </p:nvGrpSpPr>
        <p:grpSpPr>
          <a:xfrm>
            <a:off x="2706980" y="3315051"/>
            <a:ext cx="3182342" cy="2851572"/>
            <a:chOff x="2706980" y="3285557"/>
            <a:chExt cx="3182342" cy="2851572"/>
          </a:xfrm>
        </p:grpSpPr>
        <p:sp>
          <p:nvSpPr>
            <p:cNvPr id="92" name="Rounded Rectangle 115">
              <a:extLst>
                <a:ext uri="{FF2B5EF4-FFF2-40B4-BE49-F238E27FC236}">
                  <a16:creationId xmlns:a16="http://schemas.microsoft.com/office/drawing/2014/main" id="{F3A83246-A82C-CE81-3E2E-C64CAE773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DAD3F9"/>
            </a:solidFill>
            <a:ln w="28575">
              <a:solidFill>
                <a:srgbClr val="7A62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93" name="TextBox 257">
              <a:extLst>
                <a:ext uri="{FF2B5EF4-FFF2-40B4-BE49-F238E27FC236}">
                  <a16:creationId xmlns:a16="http://schemas.microsoft.com/office/drawing/2014/main" id="{75D2C44E-F262-89ED-17BB-7D4F3A3E964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rgbClr val="6D40DC"/>
                  </a:solidFill>
                  <a:latin typeface="Cambria" panose="02040503050406030204" pitchFamily="18" charset="0"/>
                </a:rPr>
                <a:t>DRAM Bank</a:t>
              </a:r>
            </a:p>
          </p:txBody>
        </p:sp>
        <p:sp>
          <p:nvSpPr>
            <p:cNvPr id="94" name="Rounded Rectangle 234">
              <a:extLst>
                <a:ext uri="{FF2B5EF4-FFF2-40B4-BE49-F238E27FC236}">
                  <a16:creationId xmlns:a16="http://schemas.microsoft.com/office/drawing/2014/main" id="{C6EF1E0B-F7C2-644D-157A-7F2E8AE6C454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F4F7FE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2300" b="1" dirty="0">
                  <a:solidFill>
                    <a:srgbClr val="316CE3"/>
                  </a:solidFill>
                  <a:latin typeface="Cambria" panose="02040503050406030204" pitchFamily="18" charset="0"/>
                </a:rPr>
                <a:t>Subarray</a:t>
              </a:r>
            </a:p>
          </p:txBody>
        </p:sp>
        <p:sp>
          <p:nvSpPr>
            <p:cNvPr id="95" name="Rectangle 244">
              <a:extLst>
                <a:ext uri="{FF2B5EF4-FFF2-40B4-BE49-F238E27FC236}">
                  <a16:creationId xmlns:a16="http://schemas.microsoft.com/office/drawing/2014/main" id="{F4102EAE-A1A5-188F-3D4C-0E9653F108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. . .</a:t>
              </a:r>
            </a:p>
          </p:txBody>
        </p:sp>
        <p:sp>
          <p:nvSpPr>
            <p:cNvPr id="96" name="Rounded Rectangle 270">
              <a:extLst>
                <a:ext uri="{FF2B5EF4-FFF2-40B4-BE49-F238E27FC236}">
                  <a16:creationId xmlns:a16="http://schemas.microsoft.com/office/drawing/2014/main" id="{B599552F-D667-57DC-B5D1-791C206CE6D3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F4F7FE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97" name="Rounded Rectangle 271">
              <a:extLst>
                <a:ext uri="{FF2B5EF4-FFF2-40B4-BE49-F238E27FC236}">
                  <a16:creationId xmlns:a16="http://schemas.microsoft.com/office/drawing/2014/main" id="{CA41F4C4-D71E-37CC-49C8-E4674E0DCE59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F4F7FE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98" name="Straight Connector 289">
              <a:extLst>
                <a:ext uri="{FF2B5EF4-FFF2-40B4-BE49-F238E27FC236}">
                  <a16:creationId xmlns:a16="http://schemas.microsoft.com/office/drawing/2014/main" id="{3703FD38-7A8F-9096-080B-C0B1E97AAAA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288">
              <a:extLst>
                <a:ext uri="{FF2B5EF4-FFF2-40B4-BE49-F238E27FC236}">
                  <a16:creationId xmlns:a16="http://schemas.microsoft.com/office/drawing/2014/main" id="{094ADB03-7B80-7093-2BCB-AB976D76E9E4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0" name="DRAM Subarray Label">
            <a:extLst>
              <a:ext uri="{FF2B5EF4-FFF2-40B4-BE49-F238E27FC236}">
                <a16:creationId xmlns:a16="http://schemas.microsoft.com/office/drawing/2014/main" id="{2363DF14-B2FE-51F7-583F-3BE8493A597E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69650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101" name="Subarray">
            <a:extLst>
              <a:ext uri="{FF2B5EF4-FFF2-40B4-BE49-F238E27FC236}">
                <a16:creationId xmlns:a16="http://schemas.microsoft.com/office/drawing/2014/main" id="{57D45472-AB07-F20B-3817-4F92317F236A}"/>
              </a:ext>
            </a:extLst>
          </p:cNvPr>
          <p:cNvSpPr>
            <a:spLocks/>
          </p:cNvSpPr>
          <p:nvPr/>
        </p:nvSpPr>
        <p:spPr>
          <a:xfrm>
            <a:off x="6029916" y="3325977"/>
            <a:ext cx="3040429" cy="2367191"/>
          </a:xfrm>
          <a:prstGeom prst="roundRect">
            <a:avLst>
              <a:gd name="adj" fmla="val 5443"/>
            </a:avLst>
          </a:prstGeom>
          <a:solidFill>
            <a:srgbClr val="F3F6FB"/>
          </a:solidFill>
          <a:ln w="28575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grpSp>
        <p:nvGrpSpPr>
          <p:cNvPr id="102" name="Cells">
            <a:extLst>
              <a:ext uri="{FF2B5EF4-FFF2-40B4-BE49-F238E27FC236}">
                <a16:creationId xmlns:a16="http://schemas.microsoft.com/office/drawing/2014/main" id="{705B24F5-B0FF-14DF-45B7-461968E93484}"/>
              </a:ext>
            </a:extLst>
          </p:cNvPr>
          <p:cNvGrpSpPr/>
          <p:nvPr/>
        </p:nvGrpSpPr>
        <p:grpSpPr>
          <a:xfrm>
            <a:off x="6392605" y="3502274"/>
            <a:ext cx="1926185" cy="1345712"/>
            <a:chOff x="6392605" y="3472780"/>
            <a:chExt cx="1926185" cy="1345712"/>
          </a:xfrm>
        </p:grpSpPr>
        <p:cxnSp>
          <p:nvCxnSpPr>
            <p:cNvPr id="103" name="Straight Arrow Connector 187">
              <a:extLst>
                <a:ext uri="{FF2B5EF4-FFF2-40B4-BE49-F238E27FC236}">
                  <a16:creationId xmlns:a16="http://schemas.microsoft.com/office/drawing/2014/main" id="{A22DC999-5D1C-001E-99BF-E5540D04413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88">
              <a:extLst>
                <a:ext uri="{FF2B5EF4-FFF2-40B4-BE49-F238E27FC236}">
                  <a16:creationId xmlns:a16="http://schemas.microsoft.com/office/drawing/2014/main" id="{D278D1D3-1874-2B16-D37C-122414D62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>
                  <a:latin typeface="Cambria" panose="02040503050406030204" pitchFamily="18" charset="0"/>
                </a:rPr>
                <a:t>DRAM Cell</a:t>
              </a:r>
            </a:p>
          </p:txBody>
        </p:sp>
        <p:sp>
          <p:nvSpPr>
            <p:cNvPr id="105" name="Oval 131">
              <a:extLst>
                <a:ext uri="{FF2B5EF4-FFF2-40B4-BE49-F238E27FC236}">
                  <a16:creationId xmlns:a16="http://schemas.microsoft.com/office/drawing/2014/main" id="{34329A71-0C71-12FC-61BA-3104453997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34">
              <a:extLst>
                <a:ext uri="{FF2B5EF4-FFF2-40B4-BE49-F238E27FC236}">
                  <a16:creationId xmlns:a16="http://schemas.microsoft.com/office/drawing/2014/main" id="{A00CB643-F929-C83B-5429-647745DAD0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37">
              <a:extLst>
                <a:ext uri="{FF2B5EF4-FFF2-40B4-BE49-F238E27FC236}">
                  <a16:creationId xmlns:a16="http://schemas.microsoft.com/office/drawing/2014/main" id="{2383023B-FDA0-A545-C1A2-D0705F0600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40">
              <a:extLst>
                <a:ext uri="{FF2B5EF4-FFF2-40B4-BE49-F238E27FC236}">
                  <a16:creationId xmlns:a16="http://schemas.microsoft.com/office/drawing/2014/main" id="{C8628B9A-69F5-C139-746A-5F2B51BE4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43">
              <a:extLst>
                <a:ext uri="{FF2B5EF4-FFF2-40B4-BE49-F238E27FC236}">
                  <a16:creationId xmlns:a16="http://schemas.microsoft.com/office/drawing/2014/main" id="{11939C31-27C1-FA7D-41DE-6C19A1015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31">
              <a:extLst>
                <a:ext uri="{FF2B5EF4-FFF2-40B4-BE49-F238E27FC236}">
                  <a16:creationId xmlns:a16="http://schemas.microsoft.com/office/drawing/2014/main" id="{FA25034E-3252-CCFE-0385-0DC117760B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34">
              <a:extLst>
                <a:ext uri="{FF2B5EF4-FFF2-40B4-BE49-F238E27FC236}">
                  <a16:creationId xmlns:a16="http://schemas.microsoft.com/office/drawing/2014/main" id="{8804E586-06C1-32E4-2A3F-EE09AD19E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37">
              <a:extLst>
                <a:ext uri="{FF2B5EF4-FFF2-40B4-BE49-F238E27FC236}">
                  <a16:creationId xmlns:a16="http://schemas.microsoft.com/office/drawing/2014/main" id="{2AD74D1B-31DB-93D3-974D-D9851F1E52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40">
              <a:extLst>
                <a:ext uri="{FF2B5EF4-FFF2-40B4-BE49-F238E27FC236}">
                  <a16:creationId xmlns:a16="http://schemas.microsoft.com/office/drawing/2014/main" id="{BCD64D83-B329-5C81-26F3-1A0C77848C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43">
              <a:extLst>
                <a:ext uri="{FF2B5EF4-FFF2-40B4-BE49-F238E27FC236}">
                  <a16:creationId xmlns:a16="http://schemas.microsoft.com/office/drawing/2014/main" id="{6E547B58-D173-2EEA-698E-5CBBC130B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31">
              <a:extLst>
                <a:ext uri="{FF2B5EF4-FFF2-40B4-BE49-F238E27FC236}">
                  <a16:creationId xmlns:a16="http://schemas.microsoft.com/office/drawing/2014/main" id="{65329F52-5E1A-1611-467A-63D7BF49B3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34">
              <a:extLst>
                <a:ext uri="{FF2B5EF4-FFF2-40B4-BE49-F238E27FC236}">
                  <a16:creationId xmlns:a16="http://schemas.microsoft.com/office/drawing/2014/main" id="{3BE993AB-90CD-6098-CE3A-899B829A23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37">
              <a:extLst>
                <a:ext uri="{FF2B5EF4-FFF2-40B4-BE49-F238E27FC236}">
                  <a16:creationId xmlns:a16="http://schemas.microsoft.com/office/drawing/2014/main" id="{459F49CA-8C4C-7C81-BD4A-B96046FAC6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40">
              <a:extLst>
                <a:ext uri="{FF2B5EF4-FFF2-40B4-BE49-F238E27FC236}">
                  <a16:creationId xmlns:a16="http://schemas.microsoft.com/office/drawing/2014/main" id="{D13B4CA0-D44D-6405-B238-AEA0B60C4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43">
              <a:extLst>
                <a:ext uri="{FF2B5EF4-FFF2-40B4-BE49-F238E27FC236}">
                  <a16:creationId xmlns:a16="http://schemas.microsoft.com/office/drawing/2014/main" id="{87829840-52CB-E1E9-DCAA-34F527715D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0" name="Straight Connector 190">
            <a:extLst>
              <a:ext uri="{FF2B5EF4-FFF2-40B4-BE49-F238E27FC236}">
                <a16:creationId xmlns:a16="http://schemas.microsoft.com/office/drawing/2014/main" id="{32982980-2DFB-CA14-21FE-13B8D396F72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64144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91">
            <a:extLst>
              <a:ext uri="{FF2B5EF4-FFF2-40B4-BE49-F238E27FC236}">
                <a16:creationId xmlns:a16="http://schemas.microsoft.com/office/drawing/2014/main" id="{430BC295-7EF3-320C-BB16-675932B9E173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69091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ubarray">
            <a:extLst>
              <a:ext uri="{FF2B5EF4-FFF2-40B4-BE49-F238E27FC236}">
                <a16:creationId xmlns:a16="http://schemas.microsoft.com/office/drawing/2014/main" id="{741674EF-3C19-ECED-F407-35A9F97E4A0A}"/>
              </a:ext>
            </a:extLst>
          </p:cNvPr>
          <p:cNvSpPr>
            <a:spLocks/>
          </p:cNvSpPr>
          <p:nvPr/>
        </p:nvSpPr>
        <p:spPr>
          <a:xfrm>
            <a:off x="6029916" y="3329088"/>
            <a:ext cx="3040429" cy="2367191"/>
          </a:xfrm>
          <a:prstGeom prst="roundRect">
            <a:avLst>
              <a:gd name="adj" fmla="val 5443"/>
            </a:avLst>
          </a:prstGeom>
          <a:solidFill>
            <a:srgbClr val="F4F7FE">
              <a:alpha val="80000"/>
            </a:srgbClr>
          </a:solidFill>
          <a:ln w="28575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123" name="Wordline">
            <a:extLst>
              <a:ext uri="{FF2B5EF4-FFF2-40B4-BE49-F238E27FC236}">
                <a16:creationId xmlns:a16="http://schemas.microsoft.com/office/drawing/2014/main" id="{B2B5B24C-8F44-DCF5-822C-1213403755C4}"/>
              </a:ext>
            </a:extLst>
          </p:cNvPr>
          <p:cNvGrpSpPr/>
          <p:nvPr/>
        </p:nvGrpSpPr>
        <p:grpSpPr>
          <a:xfrm>
            <a:off x="6141766" y="3780426"/>
            <a:ext cx="2996877" cy="1451933"/>
            <a:chOff x="6141766" y="3750932"/>
            <a:chExt cx="2996877" cy="1451933"/>
          </a:xfrm>
        </p:grpSpPr>
        <p:cxnSp>
          <p:nvCxnSpPr>
            <p:cNvPr id="124" name="Straight Connector 124">
              <a:extLst>
                <a:ext uri="{FF2B5EF4-FFF2-40B4-BE49-F238E27FC236}">
                  <a16:creationId xmlns:a16="http://schemas.microsoft.com/office/drawing/2014/main" id="{BC7BA2D2-8009-6B7B-1A0C-F65344B7D1A4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79">
              <a:extLst>
                <a:ext uri="{FF2B5EF4-FFF2-40B4-BE49-F238E27FC236}">
                  <a16:creationId xmlns:a16="http://schemas.microsoft.com/office/drawing/2014/main" id="{961F5165-6C6B-2BE5-1E96-A2853CC67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>
                  <a:solidFill>
                    <a:schemeClr val="accent5"/>
                  </a:solidFill>
                  <a:latin typeface="Cambria" panose="02040503050406030204" pitchFamily="18" charset="0"/>
                </a:rPr>
                <a:t>Wordline</a:t>
              </a:r>
            </a:p>
          </p:txBody>
        </p:sp>
        <p:sp>
          <p:nvSpPr>
            <p:cNvPr id="126" name="Rectangle 186">
              <a:extLst>
                <a:ext uri="{FF2B5EF4-FFF2-40B4-BE49-F238E27FC236}">
                  <a16:creationId xmlns:a16="http://schemas.microsoft.com/office/drawing/2014/main" id="{F80A219E-D1A6-3F96-92D8-24DA03681B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solidFill>
                    <a:schemeClr val="accent5"/>
                  </a:solidFill>
                </a:rPr>
                <a:t>…</a:t>
              </a:r>
            </a:p>
          </p:txBody>
        </p:sp>
        <p:cxnSp>
          <p:nvCxnSpPr>
            <p:cNvPr id="127" name="Straight Connector 124">
              <a:extLst>
                <a:ext uri="{FF2B5EF4-FFF2-40B4-BE49-F238E27FC236}">
                  <a16:creationId xmlns:a16="http://schemas.microsoft.com/office/drawing/2014/main" id="{16CC92FB-31A0-AC4D-BC61-0B5929E4F134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4">
              <a:extLst>
                <a:ext uri="{FF2B5EF4-FFF2-40B4-BE49-F238E27FC236}">
                  <a16:creationId xmlns:a16="http://schemas.microsoft.com/office/drawing/2014/main" id="{0AB4AC25-54C4-6B58-756C-093F6897C48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203">
              <a:extLst>
                <a:ext uri="{FF2B5EF4-FFF2-40B4-BE49-F238E27FC236}">
                  <a16:creationId xmlns:a16="http://schemas.microsoft.com/office/drawing/2014/main" id="{4F917806-EB7C-111B-66E2-534530E1AA3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solidFill>
                    <a:schemeClr val="accent5"/>
                  </a:solidFill>
                </a:rPr>
                <a:t>…</a:t>
              </a:r>
            </a:p>
          </p:txBody>
        </p:sp>
        <p:sp>
          <p:nvSpPr>
            <p:cNvPr id="130" name="Rectangle 204">
              <a:extLst>
                <a:ext uri="{FF2B5EF4-FFF2-40B4-BE49-F238E27FC236}">
                  <a16:creationId xmlns:a16="http://schemas.microsoft.com/office/drawing/2014/main" id="{6A467683-D678-22E5-FFC0-ED20AD2E57C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solidFill>
                    <a:schemeClr val="accent5"/>
                  </a:solidFill>
                </a:rPr>
                <a:t>…</a:t>
              </a:r>
            </a:p>
          </p:txBody>
        </p:sp>
        <p:sp>
          <p:nvSpPr>
            <p:cNvPr id="131" name="Rectangle 205">
              <a:extLst>
                <a:ext uri="{FF2B5EF4-FFF2-40B4-BE49-F238E27FC236}">
                  <a16:creationId xmlns:a16="http://schemas.microsoft.com/office/drawing/2014/main" id="{4F880036-5ADB-60F9-7556-F6AF622FE65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solidFill>
                    <a:schemeClr val="accent5"/>
                  </a:solidFill>
                </a:rPr>
                <a:t>…</a:t>
              </a:r>
            </a:p>
          </p:txBody>
        </p:sp>
      </p:grpSp>
      <p:sp>
        <p:nvSpPr>
          <p:cNvPr id="132" name="RowBuffer">
            <a:extLst>
              <a:ext uri="{FF2B5EF4-FFF2-40B4-BE49-F238E27FC236}">
                <a16:creationId xmlns:a16="http://schemas.microsoft.com/office/drawing/2014/main" id="{A5AD2A74-26EC-D390-5782-BD6A45221A43}"/>
              </a:ext>
            </a:extLst>
          </p:cNvPr>
          <p:cNvSpPr>
            <a:spLocks/>
          </p:cNvSpPr>
          <p:nvPr/>
        </p:nvSpPr>
        <p:spPr>
          <a:xfrm>
            <a:off x="6141766" y="5258492"/>
            <a:ext cx="2573020" cy="306535"/>
          </a:xfrm>
          <a:prstGeom prst="roundRect">
            <a:avLst>
              <a:gd name="adj" fmla="val 5443"/>
            </a:avLst>
          </a:prstGeom>
          <a:solidFill>
            <a:srgbClr val="316CE3"/>
          </a:solidFill>
          <a:ln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ct val="90000"/>
              </a:lnSpc>
            </a:pPr>
            <a:r>
              <a:rPr lang="en-US" sz="2300" b="1">
                <a:solidFill>
                  <a:schemeClr val="bg1"/>
                </a:solidFill>
                <a:latin typeface="Cambria" panose="02040503050406030204" pitchFamily="18" charset="0"/>
              </a:rPr>
              <a:t>Row Buffer</a:t>
            </a:r>
          </a:p>
        </p:txBody>
      </p:sp>
      <p:grpSp>
        <p:nvGrpSpPr>
          <p:cNvPr id="133" name="Bitline">
            <a:extLst>
              <a:ext uri="{FF2B5EF4-FFF2-40B4-BE49-F238E27FC236}">
                <a16:creationId xmlns:a16="http://schemas.microsoft.com/office/drawing/2014/main" id="{C28CD85F-398E-186C-D513-F6393009C85A}"/>
              </a:ext>
            </a:extLst>
          </p:cNvPr>
          <p:cNvGrpSpPr/>
          <p:nvPr/>
        </p:nvGrpSpPr>
        <p:grpSpPr>
          <a:xfrm>
            <a:off x="6130544" y="3422787"/>
            <a:ext cx="2588423" cy="1835705"/>
            <a:chOff x="6130544" y="3393293"/>
            <a:chExt cx="2588423" cy="1835705"/>
          </a:xfrm>
        </p:grpSpPr>
        <p:cxnSp>
          <p:nvCxnSpPr>
            <p:cNvPr id="134" name="Straight Connector 115">
              <a:extLst>
                <a:ext uri="{FF2B5EF4-FFF2-40B4-BE49-F238E27FC236}">
                  <a16:creationId xmlns:a16="http://schemas.microsoft.com/office/drawing/2014/main" id="{84911ED4-A0DA-EE02-DAC0-8469A65ED7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15">
              <a:extLst>
                <a:ext uri="{FF2B5EF4-FFF2-40B4-BE49-F238E27FC236}">
                  <a16:creationId xmlns:a16="http://schemas.microsoft.com/office/drawing/2014/main" id="{0E41CB3A-94D3-4E53-9AAC-B1FB2F5EF4E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15">
              <a:extLst>
                <a:ext uri="{FF2B5EF4-FFF2-40B4-BE49-F238E27FC236}">
                  <a16:creationId xmlns:a16="http://schemas.microsoft.com/office/drawing/2014/main" id="{401542C5-D2E8-10FE-BA9D-EF6EA6588D6A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15">
              <a:extLst>
                <a:ext uri="{FF2B5EF4-FFF2-40B4-BE49-F238E27FC236}">
                  <a16:creationId xmlns:a16="http://schemas.microsoft.com/office/drawing/2014/main" id="{F7904BB8-0365-2248-2E77-47CE12CC501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15">
              <a:extLst>
                <a:ext uri="{FF2B5EF4-FFF2-40B4-BE49-F238E27FC236}">
                  <a16:creationId xmlns:a16="http://schemas.microsoft.com/office/drawing/2014/main" id="{E9BB0391-A8C7-071C-BB5B-A146C75891C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78">
              <a:extLst>
                <a:ext uri="{FF2B5EF4-FFF2-40B4-BE49-F238E27FC236}">
                  <a16:creationId xmlns:a16="http://schemas.microsoft.com/office/drawing/2014/main" id="{EC2FB61B-599B-04DC-E9C4-3555D28C1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 err="1">
                  <a:solidFill>
                    <a:schemeClr val="accent2"/>
                  </a:solidFill>
                  <a:latin typeface="Cambria" panose="02040503050406030204" pitchFamily="18" charset="0"/>
                </a:rPr>
                <a:t>Bitline</a:t>
              </a:r>
              <a:endParaRPr lang="en-US" sz="1600" dirty="0">
                <a:solidFill>
                  <a:schemeClr val="accent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40" name="Rectangle 180">
              <a:extLst>
                <a:ext uri="{FF2B5EF4-FFF2-40B4-BE49-F238E27FC236}">
                  <a16:creationId xmlns:a16="http://schemas.microsoft.com/office/drawing/2014/main" id="{AB2B0522-C04A-3B60-18BC-F0D9FB547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solidFill>
                    <a:schemeClr val="accent2"/>
                  </a:solidFill>
                </a:rPr>
                <a:t>…</a:t>
              </a:r>
            </a:p>
          </p:txBody>
        </p:sp>
        <p:sp>
          <p:nvSpPr>
            <p:cNvPr id="141" name="Rectangle 206">
              <a:extLst>
                <a:ext uri="{FF2B5EF4-FFF2-40B4-BE49-F238E27FC236}">
                  <a16:creationId xmlns:a16="http://schemas.microsoft.com/office/drawing/2014/main" id="{3B42CD0A-0610-D095-D7BE-1E0F6C84EA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solidFill>
                    <a:schemeClr val="accent2"/>
                  </a:solidFill>
                </a:rPr>
                <a:t>…</a:t>
              </a:r>
            </a:p>
          </p:txBody>
        </p:sp>
      </p:grpSp>
      <p:sp>
        <p:nvSpPr>
          <p:cNvPr id="142" name="Rounded Rectangle 2">
            <a:extLst>
              <a:ext uri="{FF2B5EF4-FFF2-40B4-BE49-F238E27FC236}">
                <a16:creationId xmlns:a16="http://schemas.microsoft.com/office/drawing/2014/main" id="{84BD3E95-E408-ECAF-FADE-57EC1B8407D8}"/>
              </a:ext>
            </a:extLst>
          </p:cNvPr>
          <p:cNvSpPr/>
          <p:nvPr/>
        </p:nvSpPr>
        <p:spPr>
          <a:xfrm>
            <a:off x="6313714" y="4271982"/>
            <a:ext cx="2111829" cy="306752"/>
          </a:xfrm>
          <a:prstGeom prst="roundRect">
            <a:avLst/>
          </a:prstGeom>
          <a:solidFill>
            <a:srgbClr val="FFFFFF">
              <a:alpha val="80000"/>
            </a:srgbClr>
          </a:solidFill>
          <a:ln w="57150">
            <a:solidFill>
              <a:srgbClr val="F23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3">
            <a:extLst>
              <a:ext uri="{FF2B5EF4-FFF2-40B4-BE49-F238E27FC236}">
                <a16:creationId xmlns:a16="http://schemas.microsoft.com/office/drawing/2014/main" id="{9FF73F93-E032-8C3B-599E-95F909B89424}"/>
              </a:ext>
            </a:extLst>
          </p:cNvPr>
          <p:cNvSpPr txBox="1"/>
          <p:nvPr/>
        </p:nvSpPr>
        <p:spPr>
          <a:xfrm>
            <a:off x="6401683" y="4283243"/>
            <a:ext cx="191546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1600" b="1" dirty="0">
                <a:solidFill>
                  <a:srgbClr val="F23F00"/>
                </a:solidFill>
                <a:latin typeface="Cambria" panose="02040503050406030204" pitchFamily="18" charset="0"/>
              </a:rPr>
              <a:t>DRAM Row</a:t>
            </a:r>
          </a:p>
        </p:txBody>
      </p:sp>
      <p:cxnSp>
        <p:nvCxnSpPr>
          <p:cNvPr id="185" name="Düz Bağlayıcı 184">
            <a:extLst>
              <a:ext uri="{FF2B5EF4-FFF2-40B4-BE49-F238E27FC236}">
                <a16:creationId xmlns:a16="http://schemas.microsoft.com/office/drawing/2014/main" id="{90B7DF9D-4358-3F6D-1073-108618305108}"/>
              </a:ext>
            </a:extLst>
          </p:cNvPr>
          <p:cNvCxnSpPr>
            <a:cxnSpLocks/>
          </p:cNvCxnSpPr>
          <p:nvPr/>
        </p:nvCxnSpPr>
        <p:spPr>
          <a:xfrm flipV="1">
            <a:off x="124691" y="2560319"/>
            <a:ext cx="1628033" cy="75738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Düz Bağlayıcı 186">
            <a:extLst>
              <a:ext uri="{FF2B5EF4-FFF2-40B4-BE49-F238E27FC236}">
                <a16:creationId xmlns:a16="http://schemas.microsoft.com/office/drawing/2014/main" id="{E0DE7C3F-2D59-C1A7-F9A8-DC2445316BAD}"/>
              </a:ext>
            </a:extLst>
          </p:cNvPr>
          <p:cNvCxnSpPr>
            <a:cxnSpLocks/>
          </p:cNvCxnSpPr>
          <p:nvPr/>
        </p:nvCxnSpPr>
        <p:spPr>
          <a:xfrm flipH="1" flipV="1">
            <a:off x="2687800" y="2545139"/>
            <a:ext cx="197769" cy="78083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44BAB1B0-7782-7B3A-E877-B0B6ACC307E1}"/>
              </a:ext>
            </a:extLst>
          </p:cNvPr>
          <p:cNvSpPr txBox="1"/>
          <p:nvPr/>
        </p:nvSpPr>
        <p:spPr>
          <a:xfrm>
            <a:off x="1752724" y="3495675"/>
            <a:ext cx="5276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/>
              <a:t>…</a:t>
            </a:r>
            <a:endParaRPr lang="tr-TR" sz="3200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B24A116-8FA1-A749-AAF9-DE3FD5F57013}"/>
              </a:ext>
            </a:extLst>
          </p:cNvPr>
          <p:cNvSpPr txBox="1"/>
          <p:nvPr/>
        </p:nvSpPr>
        <p:spPr>
          <a:xfrm>
            <a:off x="1752724" y="4735307"/>
            <a:ext cx="5276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/>
              <a:t>…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9173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 animBg="1"/>
      <p:bldP spid="122" grpId="0" animBg="1"/>
      <p:bldP spid="132" grpId="0" animBg="1"/>
      <p:bldP spid="142" grpId="0" animBg="1"/>
      <p:bldP spid="143" grpId="0"/>
      <p:bldP spid="3" grpId="0"/>
      <p:bldP spid="6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D4637-92D3-CE23-325B-B13E6548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808569-7EBC-59A7-9D0C-73A270A0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Vulnerabilities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DD296B-E3A3-D8AB-3FA8-C919DFAB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B4FC0A0-E65D-938F-A255-90863FE5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1145" y="6517178"/>
            <a:ext cx="6558455" cy="204298"/>
          </a:xfrm>
        </p:spPr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DE25287-2B0A-7A3C-9267-A02B29CE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141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821A8A05-5D75-993B-B3DD-2C9C4679375F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34CF2EFE-A1FB-69D7-DDAE-83E8BDE936E1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B007AC45-1646-0DFF-45A6-300B860DB6FB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0C5114B3-6AE6-CA73-50BE-792B6800B2E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C83074A4-B284-B70A-A285-E9B9C9599D00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CADECC18-C521-59EF-A00A-48E88A1A7514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A9DA42A4-28AE-D335-3606-25E3E07BD234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94F3628B-436A-5D3B-D474-790F2745D3D9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419A121E-26A5-1BDE-C456-639CDE0F1160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992DFB24-63E6-0E95-E729-9E5D623D6F6A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461E8A30-824B-4DFE-2369-7E7A8F3F57D7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7EF5A6C0-9AB3-4DC6-1C58-B1810EDCF72B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55762289-FF82-A3A4-F6BF-153AA5F70F4A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604A0CB7-DD6A-7C59-4B55-5754EDB128A0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1883F4A7-3590-DEAF-C67E-CB2FB37DB337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A02F5E06-D43F-93F2-FC53-4661F93CB75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3A0D68F2-224B-77BF-94EB-9B5DABFB27AE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0B49E595-DD2C-0E80-1DC0-14451CA81946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3F6BFF-EB79-8392-8F5F-97C2248A66CD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89BF3CB2-EDDD-B260-EA97-FFB208D14351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676177A7-FC7C-54BF-46E9-FB947B4E6168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A8F1EAC7-8D56-DCF5-5724-FECB9BE6FBE5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731B4C7B-BE35-9E16-C4B5-AE67FFAB3FC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47AD30AF-CD3A-5655-2006-78BB11EAEE0E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613B6A07-58FE-5491-F49B-BB56700AE929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8767BD8B-3DF2-092B-E840-FC7E11E62EDA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B207354A-19BD-02A5-B192-88DF7F0ED841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CFAA73B7-50C2-C842-8B93-FA9089CC6655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BEF97697-AF15-3B39-8654-3EF72123842E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B2E1E886-9844-649D-634F-DE534F1FB582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916ACDEE-461D-F7AF-E18E-B84B12C4E247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3F97589D-22BE-85B5-DB24-9A6556428283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30229036-E1DF-AF1C-3023-4247A5CB9AFD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174A6298-E1A0-8208-37F5-7A280BCDF063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8D80D7B3-9B8D-5DA6-6D21-3C49AE4421CB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57594E61-0928-E274-02C2-6F093A6D792C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851DF7E-6EFA-4DB5-E506-B5C39443F323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grpSp>
        <p:nvGrpSpPr>
          <p:cNvPr id="78" name="Group 6">
            <a:extLst>
              <a:ext uri="{FF2B5EF4-FFF2-40B4-BE49-F238E27FC236}">
                <a16:creationId xmlns:a16="http://schemas.microsoft.com/office/drawing/2014/main" id="{C951A3F0-E341-6748-D020-5492DE0141FF}"/>
              </a:ext>
            </a:extLst>
          </p:cNvPr>
          <p:cNvGrpSpPr/>
          <p:nvPr/>
        </p:nvGrpSpPr>
        <p:grpSpPr>
          <a:xfrm>
            <a:off x="1441587" y="2987585"/>
            <a:ext cx="6266955" cy="649632"/>
            <a:chOff x="-3913331" y="4700899"/>
            <a:chExt cx="6266955" cy="649632"/>
          </a:xfrm>
        </p:grpSpPr>
        <p:sp>
          <p:nvSpPr>
            <p:cNvPr id="79" name="Rectangle 50">
              <a:extLst>
                <a:ext uri="{FF2B5EF4-FFF2-40B4-BE49-F238E27FC236}">
                  <a16:creationId xmlns:a16="http://schemas.microsoft.com/office/drawing/2014/main" id="{416017D5-A781-ABF5-8A28-294FB51A326D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AD20235F-5141-5124-C509-997C05B23414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sp>
        <p:nvSpPr>
          <p:cNvPr id="81" name="Rectangle 7">
            <a:extLst>
              <a:ext uri="{FF2B5EF4-FFF2-40B4-BE49-F238E27FC236}">
                <a16:creationId xmlns:a16="http://schemas.microsoft.com/office/drawing/2014/main" id="{EFD09487-761D-9D89-CBB7-F0FA1C4CB3BC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2" name="Multiply 70">
            <a:extLst>
              <a:ext uri="{FF2B5EF4-FFF2-40B4-BE49-F238E27FC236}">
                <a16:creationId xmlns:a16="http://schemas.microsoft.com/office/drawing/2014/main" id="{6CCBC638-2891-0CB6-D25E-91B3FA65CA9D}"/>
              </a:ext>
            </a:extLst>
          </p:cNvPr>
          <p:cNvSpPr/>
          <p:nvPr/>
        </p:nvSpPr>
        <p:spPr>
          <a:xfrm>
            <a:off x="5472747" y="2292998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3" name="Multiply 71">
            <a:extLst>
              <a:ext uri="{FF2B5EF4-FFF2-40B4-BE49-F238E27FC236}">
                <a16:creationId xmlns:a16="http://schemas.microsoft.com/office/drawing/2014/main" id="{62DF4F21-286A-07E2-71EF-1DCBA66757BF}"/>
              </a:ext>
            </a:extLst>
          </p:cNvPr>
          <p:cNvSpPr/>
          <p:nvPr/>
        </p:nvSpPr>
        <p:spPr>
          <a:xfrm>
            <a:off x="2915079" y="3621735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84" name="Group 15">
            <a:extLst>
              <a:ext uri="{FF2B5EF4-FFF2-40B4-BE49-F238E27FC236}">
                <a16:creationId xmlns:a16="http://schemas.microsoft.com/office/drawing/2014/main" id="{E5D9B3CC-88B7-0408-895A-4AEF785298CD}"/>
              </a:ext>
            </a:extLst>
          </p:cNvPr>
          <p:cNvGrpSpPr/>
          <p:nvPr/>
        </p:nvGrpSpPr>
        <p:grpSpPr>
          <a:xfrm>
            <a:off x="1496469" y="1625015"/>
            <a:ext cx="4243124" cy="3386177"/>
            <a:chOff x="1746836" y="1682309"/>
            <a:chExt cx="4243124" cy="3386177"/>
          </a:xfrm>
        </p:grpSpPr>
        <p:sp>
          <p:nvSpPr>
            <p:cNvPr id="85" name="Multiply 13">
              <a:extLst>
                <a:ext uri="{FF2B5EF4-FFF2-40B4-BE49-F238E27FC236}">
                  <a16:creationId xmlns:a16="http://schemas.microsoft.com/office/drawing/2014/main" id="{8AFCBBB0-1DCE-343C-ADCD-9882C8B71E68}"/>
                </a:ext>
              </a:extLst>
            </p:cNvPr>
            <p:cNvSpPr/>
            <p:nvPr/>
          </p:nvSpPr>
          <p:spPr>
            <a:xfrm>
              <a:off x="2539369" y="168230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6" name="Multiply 69">
              <a:extLst>
                <a:ext uri="{FF2B5EF4-FFF2-40B4-BE49-F238E27FC236}">
                  <a16:creationId xmlns:a16="http://schemas.microsoft.com/office/drawing/2014/main" id="{BB3090B5-BAAF-F320-9049-1D7A02F50B28}"/>
                </a:ext>
              </a:extLst>
            </p:cNvPr>
            <p:cNvSpPr/>
            <p:nvPr/>
          </p:nvSpPr>
          <p:spPr>
            <a:xfrm>
              <a:off x="3456171" y="2348675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7" name="Multiply 72">
              <a:extLst>
                <a:ext uri="{FF2B5EF4-FFF2-40B4-BE49-F238E27FC236}">
                  <a16:creationId xmlns:a16="http://schemas.microsoft.com/office/drawing/2014/main" id="{2C29DE2B-F4F3-B5F9-9F03-854F33AA3F61}"/>
                </a:ext>
              </a:extLst>
            </p:cNvPr>
            <p:cNvSpPr/>
            <p:nvPr/>
          </p:nvSpPr>
          <p:spPr>
            <a:xfrm>
              <a:off x="5295711" y="3710626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88" name="Multiply 73">
              <a:extLst>
                <a:ext uri="{FF2B5EF4-FFF2-40B4-BE49-F238E27FC236}">
                  <a16:creationId xmlns:a16="http://schemas.microsoft.com/office/drawing/2014/main" id="{2AAE67AD-331B-F134-1180-B9F1E8E066E1}"/>
                </a:ext>
              </a:extLst>
            </p:cNvPr>
            <p:cNvSpPr/>
            <p:nvPr/>
          </p:nvSpPr>
          <p:spPr>
            <a:xfrm>
              <a:off x="1746836" y="4374237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36EDD90-0E4F-6D9C-8894-CF5E28E4006F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opening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(activating)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and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closing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(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precharging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)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causes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bitflips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nearby cells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C623433A-F415-5309-ABF4-236D7511B2CA}"/>
              </a:ext>
            </a:extLst>
          </p:cNvPr>
          <p:cNvSpPr/>
          <p:nvPr/>
        </p:nvSpPr>
        <p:spPr>
          <a:xfrm>
            <a:off x="-76200" y="931024"/>
            <a:ext cx="9315450" cy="541897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CB8FA37-6F33-5EAF-D27D-085AB37AAADB}"/>
              </a:ext>
            </a:extLst>
          </p:cNvPr>
          <p:cNvSpPr/>
          <p:nvPr/>
        </p:nvSpPr>
        <p:spPr>
          <a:xfrm>
            <a:off x="4022821" y="6229207"/>
            <a:ext cx="1797050" cy="54338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A63E5B3E-4573-8197-52A3-ADE892460E9F}"/>
              </a:ext>
            </a:extLst>
          </p:cNvPr>
          <p:cNvGrpSpPr/>
          <p:nvPr/>
        </p:nvGrpSpPr>
        <p:grpSpPr>
          <a:xfrm>
            <a:off x="0" y="1441315"/>
            <a:ext cx="9144000" cy="1719386"/>
            <a:chOff x="0" y="1441315"/>
            <a:chExt cx="9144000" cy="1719386"/>
          </a:xfrm>
        </p:grpSpPr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302B8029-D58D-74A1-3529-6894E07B436F}"/>
                </a:ext>
              </a:extLst>
            </p:cNvPr>
            <p:cNvSpPr/>
            <p:nvPr/>
          </p:nvSpPr>
          <p:spPr bwMode="auto">
            <a:xfrm>
              <a:off x="0" y="1441315"/>
              <a:ext cx="9144000" cy="1719386"/>
            </a:xfrm>
            <a:prstGeom prst="rect">
              <a:avLst/>
            </a:prstGeom>
            <a:solidFill>
              <a:srgbClr val="FFE0D5"/>
            </a:solidFill>
            <a:ln w="38100" cap="flat" cmpd="sng" algn="ctr">
              <a:solidFill>
                <a:srgbClr val="F23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The minimum number of row activations needed to cause a bitflip </a:t>
              </a:r>
              <a:b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(i.e., </a:t>
              </a:r>
              <a:r>
                <a:rPr kumimoji="0" lang="en-US" sz="2000" b="0" i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RowHammer</a:t>
              </a:r>
              <a:r>
                <a:rPr kumimoji="0" lang="en-US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threshold </a:t>
              </a: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(</a:t>
              </a:r>
              <a:r>
                <a:rPr kumimoji="0" lang="en-US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N</a:t>
              </a:r>
              <a:r>
                <a:rPr kumimoji="0" lang="en-US" sz="2000" b="0" i="1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RH</a:t>
              </a:r>
              <a:r>
                <a:rPr kumimoji="0" lang="en-US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)) has </a:t>
              </a:r>
              <a:r>
                <a:rPr kumimoji="0" 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+mj-lt"/>
                </a:rPr>
                <a:t>reduced by more than an order of magnitude </a:t>
              </a: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in less than a decade</a:t>
              </a:r>
              <a:endParaRPr kumimoji="0" 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Dikdörtgen 8">
              <a:extLst>
                <a:ext uri="{FF2B5EF4-FFF2-40B4-BE49-F238E27FC236}">
                  <a16:creationId xmlns:a16="http://schemas.microsoft.com/office/drawing/2014/main" id="{3D6D4CE7-EEC7-039E-5DE5-9145ADB14FDD}"/>
                </a:ext>
              </a:extLst>
            </p:cNvPr>
            <p:cNvSpPr/>
            <p:nvPr/>
          </p:nvSpPr>
          <p:spPr>
            <a:xfrm>
              <a:off x="6438900" y="1447055"/>
              <a:ext cx="2705100" cy="359889"/>
            </a:xfrm>
            <a:prstGeom prst="rect">
              <a:avLst/>
            </a:prstGeom>
            <a:solidFill>
              <a:srgbClr val="F23F00"/>
            </a:solidFill>
            <a:ln>
              <a:solidFill>
                <a:srgbClr val="F23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[Kim+ ISCA'20]</a:t>
              </a:r>
              <a:endParaRPr lang="tr-TR" dirty="0"/>
            </a:p>
          </p:txBody>
        </p:sp>
      </p:grpSp>
      <p:grpSp>
        <p:nvGrpSpPr>
          <p:cNvPr id="13" name="Grup 12">
            <a:extLst>
              <a:ext uri="{FF2B5EF4-FFF2-40B4-BE49-F238E27FC236}">
                <a16:creationId xmlns:a16="http://schemas.microsoft.com/office/drawing/2014/main" id="{7F2558A4-E3B3-C1FA-6CE3-158185120698}"/>
              </a:ext>
            </a:extLst>
          </p:cNvPr>
          <p:cNvGrpSpPr/>
          <p:nvPr/>
        </p:nvGrpSpPr>
        <p:grpSpPr>
          <a:xfrm>
            <a:off x="-3" y="3466712"/>
            <a:ext cx="9144000" cy="1719386"/>
            <a:chOff x="-3" y="3466712"/>
            <a:chExt cx="9144000" cy="1719386"/>
          </a:xfrm>
        </p:grpSpPr>
        <p:sp>
          <p:nvSpPr>
            <p:cNvPr id="10" name="Dikdörtgen 9">
              <a:extLst>
                <a:ext uri="{FF2B5EF4-FFF2-40B4-BE49-F238E27FC236}">
                  <a16:creationId xmlns:a16="http://schemas.microsoft.com/office/drawing/2014/main" id="{5FE67C18-82E0-1584-563E-29DE9E4F2D56}"/>
                </a:ext>
              </a:extLst>
            </p:cNvPr>
            <p:cNvSpPr/>
            <p:nvPr/>
          </p:nvSpPr>
          <p:spPr bwMode="auto">
            <a:xfrm>
              <a:off x="-3" y="3466712"/>
              <a:ext cx="9144000" cy="1719386"/>
            </a:xfrm>
            <a:prstGeom prst="rect">
              <a:avLst/>
            </a:prstGeom>
            <a:solidFill>
              <a:srgbClr val="FFE0D5"/>
            </a:solidFill>
            <a:ln w="38100" cap="flat" cmpd="sng" algn="ctr">
              <a:solidFill>
                <a:srgbClr val="F23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RowPress</a:t>
              </a: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is shown to lead to bitflips </a:t>
              </a:r>
              <a:b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with </a:t>
              </a:r>
              <a:r>
                <a:rPr kumimoji="0" 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+mj-lt"/>
                </a:rPr>
                <a:t>one to two orders of magnitude fewer activations </a:t>
              </a:r>
              <a:b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</a:b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(than </a:t>
              </a:r>
              <a:r>
                <a:rPr kumimoji="0" lang="en-US" sz="2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RowHammer</a:t>
              </a: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) under realistic conditions</a:t>
              </a:r>
              <a:endParaRPr kumimoji="0" 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1" name="Dikdörtgen 10">
              <a:extLst>
                <a:ext uri="{FF2B5EF4-FFF2-40B4-BE49-F238E27FC236}">
                  <a16:creationId xmlns:a16="http://schemas.microsoft.com/office/drawing/2014/main" id="{C2202B92-3D3F-F315-FEC2-CA6D2278D068}"/>
                </a:ext>
              </a:extLst>
            </p:cNvPr>
            <p:cNvSpPr/>
            <p:nvPr/>
          </p:nvSpPr>
          <p:spPr>
            <a:xfrm>
              <a:off x="6438897" y="3472452"/>
              <a:ext cx="2705100" cy="359889"/>
            </a:xfrm>
            <a:prstGeom prst="rect">
              <a:avLst/>
            </a:prstGeom>
            <a:solidFill>
              <a:srgbClr val="F23F00"/>
            </a:solidFill>
            <a:ln>
              <a:solidFill>
                <a:srgbClr val="F23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[Luo+ ISCA'23]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10279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31086-85C4-5F9A-F76C-F9F38489E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İçerik Yer Tutucusu 83">
            <a:extLst>
              <a:ext uri="{FF2B5EF4-FFF2-40B4-BE49-F238E27FC236}">
                <a16:creationId xmlns:a16="http://schemas.microsoft.com/office/drawing/2014/main" id="{493A0B04-2C7D-45E3-70CF-57AF8CE7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52945"/>
            <a:ext cx="9143999" cy="5124017"/>
          </a:xfrm>
        </p:spPr>
        <p:txBody>
          <a:bodyPr>
            <a:normAutofit/>
          </a:bodyPr>
          <a:lstStyle/>
          <a:p>
            <a:r>
              <a:rPr lang="en-US" sz="2400" dirty="0"/>
              <a:t>Accurately tracking DRAM row activations can be done by allocating </a:t>
            </a:r>
            <a:r>
              <a:rPr lang="en-US" sz="2400" dirty="0">
                <a:solidFill>
                  <a:srgbClr val="316CE3"/>
                </a:solidFill>
              </a:rPr>
              <a:t>per-row counters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23F00"/>
                </a:solidFill>
              </a:rPr>
              <a:t>potential aggressor rows </a:t>
            </a:r>
            <a:endParaRPr lang="tr-TR" sz="2400" dirty="0">
              <a:solidFill>
                <a:srgbClr val="F23F00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A64473-3C70-9B7F-2F17-9EACF77D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</a:t>
            </a:r>
            <a:r>
              <a:rPr lang="en-US" dirty="0" err="1"/>
              <a:t>RowHammer</a:t>
            </a:r>
            <a:r>
              <a:rPr lang="en-US" dirty="0"/>
              <a:t> Mitigations (II):</a:t>
            </a:r>
            <a:br>
              <a:rPr lang="en-US" dirty="0"/>
            </a:br>
            <a:r>
              <a:rPr lang="en-US" sz="2800" dirty="0"/>
              <a:t>Performance Optimized Mitigations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1B387E8-1DF5-5584-EDB8-BE1F73F2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71A1BE3-572B-C091-0200-CD6557B8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142</a:t>
            </a:fld>
            <a:endParaRPr lang="tr-TR"/>
          </a:p>
        </p:txBody>
      </p:sp>
      <p:graphicFrame>
        <p:nvGraphicFramePr>
          <p:cNvPr id="12" name="Tablo 11">
            <a:extLst>
              <a:ext uri="{FF2B5EF4-FFF2-40B4-BE49-F238E27FC236}">
                <a16:creationId xmlns:a16="http://schemas.microsoft.com/office/drawing/2014/main" id="{7A3124AE-B3BA-8078-DDD3-D9BAF8AC291B}"/>
              </a:ext>
            </a:extLst>
          </p:cNvPr>
          <p:cNvGraphicFramePr>
            <a:graphicFrameLocks noGrp="1"/>
          </p:cNvGraphicFramePr>
          <p:nvPr/>
        </p:nvGraphicFramePr>
        <p:xfrm>
          <a:off x="831850" y="2103230"/>
          <a:ext cx="1270000" cy="159384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590696808"/>
                    </a:ext>
                  </a:extLst>
                </a:gridCol>
              </a:tblGrid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940482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839329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27961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125627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29317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420187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806666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757886"/>
                  </a:ext>
                </a:extLst>
              </a:tr>
            </a:tbl>
          </a:graphicData>
        </a:graphic>
      </p:graphicFrame>
      <p:graphicFrame>
        <p:nvGraphicFramePr>
          <p:cNvPr id="29" name="Tablo 28">
            <a:extLst>
              <a:ext uri="{FF2B5EF4-FFF2-40B4-BE49-F238E27FC236}">
                <a16:creationId xmlns:a16="http://schemas.microsoft.com/office/drawing/2014/main" id="{E23EFD8E-4C02-4541-A016-43615EC8E843}"/>
              </a:ext>
            </a:extLst>
          </p:cNvPr>
          <p:cNvGraphicFramePr>
            <a:graphicFrameLocks noGrp="1"/>
          </p:cNvGraphicFramePr>
          <p:nvPr/>
        </p:nvGraphicFramePr>
        <p:xfrm>
          <a:off x="828549" y="2102981"/>
          <a:ext cx="1270000" cy="159384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590696808"/>
                    </a:ext>
                  </a:extLst>
                </a:gridCol>
              </a:tblGrid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940482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839329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27961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25627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29317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420187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806666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757886"/>
                  </a:ext>
                </a:extLst>
              </a:tr>
            </a:tbl>
          </a:graphicData>
        </a:graphic>
      </p:graphicFrame>
      <p:grpSp>
        <p:nvGrpSpPr>
          <p:cNvPr id="82" name="Grup 81">
            <a:extLst>
              <a:ext uri="{FF2B5EF4-FFF2-40B4-BE49-F238E27FC236}">
                <a16:creationId xmlns:a16="http://schemas.microsoft.com/office/drawing/2014/main" id="{538F7E64-F09D-8438-DA7E-2A70D904AC0C}"/>
              </a:ext>
            </a:extLst>
          </p:cNvPr>
          <p:cNvGrpSpPr/>
          <p:nvPr/>
        </p:nvGrpSpPr>
        <p:grpSpPr>
          <a:xfrm>
            <a:off x="530382" y="2041637"/>
            <a:ext cx="448782" cy="1846478"/>
            <a:chOff x="530382" y="2041637"/>
            <a:chExt cx="448782" cy="1846478"/>
          </a:xfrm>
        </p:grpSpPr>
        <p:pic>
          <p:nvPicPr>
            <p:cNvPr id="18" name="İçerik Yer Tutucusu 7" descr="Çekiç düz dolguyla">
              <a:extLst>
                <a:ext uri="{FF2B5EF4-FFF2-40B4-BE49-F238E27FC236}">
                  <a16:creationId xmlns:a16="http://schemas.microsoft.com/office/drawing/2014/main" id="{A1099A22-C7A4-7B33-3CD6-D4F142579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383" y="2041637"/>
              <a:ext cx="448781" cy="448781"/>
            </a:xfrm>
            <a:prstGeom prst="rect">
              <a:avLst/>
            </a:prstGeom>
          </p:spPr>
        </p:pic>
        <p:pic>
          <p:nvPicPr>
            <p:cNvPr id="19" name="İçerik Yer Tutucusu 7" descr="Çekiç düz dolguyla">
              <a:extLst>
                <a:ext uri="{FF2B5EF4-FFF2-40B4-BE49-F238E27FC236}">
                  <a16:creationId xmlns:a16="http://schemas.microsoft.com/office/drawing/2014/main" id="{25A4522F-AD8B-ABEA-2966-8340F10EB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382" y="2866223"/>
              <a:ext cx="448781" cy="448781"/>
            </a:xfrm>
            <a:prstGeom prst="rect">
              <a:avLst/>
            </a:prstGeom>
          </p:spPr>
        </p:pic>
        <p:pic>
          <p:nvPicPr>
            <p:cNvPr id="20" name="İçerik Yer Tutucusu 7" descr="Çekiç düz dolguyla">
              <a:extLst>
                <a:ext uri="{FF2B5EF4-FFF2-40B4-BE49-F238E27FC236}">
                  <a16:creationId xmlns:a16="http://schemas.microsoft.com/office/drawing/2014/main" id="{3293285A-3302-BB97-1434-0BCEF18A5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382" y="3439334"/>
              <a:ext cx="448781" cy="448781"/>
            </a:xfrm>
            <a:prstGeom prst="rect">
              <a:avLst/>
            </a:prstGeom>
          </p:spPr>
        </p:pic>
      </p:grpSp>
      <p:graphicFrame>
        <p:nvGraphicFramePr>
          <p:cNvPr id="21" name="Tablo 20">
            <a:extLst>
              <a:ext uri="{FF2B5EF4-FFF2-40B4-BE49-F238E27FC236}">
                <a16:creationId xmlns:a16="http://schemas.microsoft.com/office/drawing/2014/main" id="{63D7E6CA-5DCE-9CCA-CC4D-4228A91790A6}"/>
              </a:ext>
            </a:extLst>
          </p:cNvPr>
          <p:cNvGraphicFramePr>
            <a:graphicFrameLocks noGrp="1"/>
          </p:cNvGraphicFramePr>
          <p:nvPr/>
        </p:nvGraphicFramePr>
        <p:xfrm>
          <a:off x="2933701" y="2093134"/>
          <a:ext cx="1377950" cy="1125991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135277558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590696808"/>
                    </a:ext>
                  </a:extLst>
                </a:gridCol>
              </a:tblGrid>
              <a:tr h="30303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TAG</a:t>
                      </a:r>
                      <a:endParaRPr lang="tr-T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Counter</a:t>
                      </a:r>
                      <a:endParaRPr lang="tr-T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940482"/>
                  </a:ext>
                </a:extLst>
              </a:tr>
              <a:tr h="240091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839329"/>
                  </a:ext>
                </a:extLst>
              </a:tr>
              <a:tr h="240091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27961"/>
                  </a:ext>
                </a:extLst>
              </a:tr>
              <a:tr h="240091">
                <a:tc>
                  <a:txBody>
                    <a:bodyPr/>
                    <a:lstStyle/>
                    <a:p>
                      <a:endParaRPr lang="tr-TR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125627"/>
                  </a:ext>
                </a:extLst>
              </a:tr>
            </a:tbl>
          </a:graphicData>
        </a:graphic>
      </p:graphicFrame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C340C384-FD30-A9C5-87F7-EBEE1F2B7B20}"/>
              </a:ext>
            </a:extLst>
          </p:cNvPr>
          <p:cNvCxnSpPr/>
          <p:nvPr/>
        </p:nvCxnSpPr>
        <p:spPr>
          <a:xfrm>
            <a:off x="2266950" y="2866223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o 32">
            <a:extLst>
              <a:ext uri="{FF2B5EF4-FFF2-40B4-BE49-F238E27FC236}">
                <a16:creationId xmlns:a16="http://schemas.microsoft.com/office/drawing/2014/main" id="{8A04FDC7-1376-53E2-0CFB-73BD6719DD72}"/>
              </a:ext>
            </a:extLst>
          </p:cNvPr>
          <p:cNvGraphicFramePr>
            <a:graphicFrameLocks noGrp="1"/>
          </p:cNvGraphicFramePr>
          <p:nvPr/>
        </p:nvGraphicFramePr>
        <p:xfrm>
          <a:off x="2933572" y="1939785"/>
          <a:ext cx="1377950" cy="19202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135277558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590696808"/>
                    </a:ext>
                  </a:extLst>
                </a:gridCol>
              </a:tblGrid>
              <a:tr h="17455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TAG</a:t>
                      </a:r>
                      <a:endParaRPr lang="tr-T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Counter</a:t>
                      </a:r>
                      <a:endParaRPr lang="tr-T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940482"/>
                  </a:ext>
                </a:extLst>
              </a:tr>
              <a:tr h="174553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839329"/>
                  </a:ext>
                </a:extLst>
              </a:tr>
              <a:tr h="174553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27961"/>
                  </a:ext>
                </a:extLst>
              </a:tr>
              <a:tr h="174553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125627"/>
                  </a:ext>
                </a:extLst>
              </a:tr>
              <a:tr h="174553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905541"/>
                  </a:ext>
                </a:extLst>
              </a:tr>
              <a:tr h="174553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446643"/>
                  </a:ext>
                </a:extLst>
              </a:tr>
              <a:tr h="174553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893558"/>
                  </a:ext>
                </a:extLst>
              </a:tr>
            </a:tbl>
          </a:graphicData>
        </a:graphic>
      </p:graphicFrame>
      <p:grpSp>
        <p:nvGrpSpPr>
          <p:cNvPr id="61" name="Grup 60">
            <a:extLst>
              <a:ext uri="{FF2B5EF4-FFF2-40B4-BE49-F238E27FC236}">
                <a16:creationId xmlns:a16="http://schemas.microsoft.com/office/drawing/2014/main" id="{740EA4CA-73FE-BEF5-2032-249EF3E93675}"/>
              </a:ext>
            </a:extLst>
          </p:cNvPr>
          <p:cNvGrpSpPr/>
          <p:nvPr/>
        </p:nvGrpSpPr>
        <p:grpSpPr>
          <a:xfrm>
            <a:off x="4831663" y="1996123"/>
            <a:ext cx="4195959" cy="914400"/>
            <a:chOff x="4831663" y="2930194"/>
            <a:chExt cx="4195959" cy="914400"/>
          </a:xfrm>
        </p:grpSpPr>
        <p:sp>
          <p:nvSpPr>
            <p:cNvPr id="60" name="Dikdörtgen 59">
              <a:extLst>
                <a:ext uri="{FF2B5EF4-FFF2-40B4-BE49-F238E27FC236}">
                  <a16:creationId xmlns:a16="http://schemas.microsoft.com/office/drawing/2014/main" id="{A672FFB0-6166-5B77-1C87-FA3B622425EB}"/>
                </a:ext>
              </a:extLst>
            </p:cNvPr>
            <p:cNvSpPr/>
            <p:nvPr/>
          </p:nvSpPr>
          <p:spPr>
            <a:xfrm>
              <a:off x="4831663" y="3050605"/>
              <a:ext cx="4195959" cy="700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tr-T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Metin kutusu 25">
              <a:extLst>
                <a:ext uri="{FF2B5EF4-FFF2-40B4-BE49-F238E27FC236}">
                  <a16:creationId xmlns:a16="http://schemas.microsoft.com/office/drawing/2014/main" id="{8E25862D-BD07-B03D-B1DF-3F78105AAB2B}"/>
                </a:ext>
              </a:extLst>
            </p:cNvPr>
            <p:cNvSpPr txBox="1"/>
            <p:nvPr/>
          </p:nvSpPr>
          <p:spPr>
            <a:xfrm>
              <a:off x="4912831" y="3122436"/>
              <a:ext cx="2019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the number of </a:t>
              </a:r>
              <a:r>
                <a:rPr lang="en-US" sz="1400" b="1" dirty="0"/>
                <a:t>potential </a:t>
              </a:r>
              <a:br>
                <a:rPr lang="en-US" sz="1400" b="1" dirty="0"/>
              </a:br>
              <a:r>
                <a:rPr lang="en-US" sz="1400" b="1" dirty="0"/>
                <a:t>aggressor rows</a:t>
              </a:r>
              <a:endParaRPr lang="tr-TR" sz="1400" b="1" dirty="0"/>
            </a:p>
          </p:txBody>
        </p:sp>
        <p:sp>
          <p:nvSpPr>
            <p:cNvPr id="42" name="Metin kutusu 41">
              <a:extLst>
                <a:ext uri="{FF2B5EF4-FFF2-40B4-BE49-F238E27FC236}">
                  <a16:creationId xmlns:a16="http://schemas.microsoft.com/office/drawing/2014/main" id="{9AF0E967-1FF8-C41C-A956-F1854FA78BE8}"/>
                </a:ext>
              </a:extLst>
            </p:cNvPr>
            <p:cNvSpPr txBox="1"/>
            <p:nvPr/>
          </p:nvSpPr>
          <p:spPr>
            <a:xfrm>
              <a:off x="6948196" y="3140190"/>
              <a:ext cx="2019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total number of </a:t>
              </a:r>
              <a:br>
                <a:rPr lang="en-US" sz="1400" dirty="0"/>
              </a:br>
              <a:r>
                <a:rPr lang="en-US" sz="1400" b="1" dirty="0"/>
                <a:t>DRAM rows</a:t>
              </a:r>
              <a:endParaRPr lang="tr-TR" sz="1400" b="1" dirty="0"/>
            </a:p>
          </p:txBody>
        </p:sp>
        <p:pic>
          <p:nvPicPr>
            <p:cNvPr id="44" name="Grafik 43" descr="Sola Doğru Şapka Karakteri düz dolguyla">
              <a:extLst>
                <a:ext uri="{FF2B5EF4-FFF2-40B4-BE49-F238E27FC236}">
                  <a16:creationId xmlns:a16="http://schemas.microsoft.com/office/drawing/2014/main" id="{7FD9D131-77DD-2471-2E12-E0924D6E1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1214" y="2930194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Sağ Ayraç 44">
            <a:extLst>
              <a:ext uri="{FF2B5EF4-FFF2-40B4-BE49-F238E27FC236}">
                <a16:creationId xmlns:a16="http://schemas.microsoft.com/office/drawing/2014/main" id="{989BF259-34AF-0280-98EA-ADB45F96C43E}"/>
              </a:ext>
            </a:extLst>
          </p:cNvPr>
          <p:cNvSpPr/>
          <p:nvPr/>
        </p:nvSpPr>
        <p:spPr>
          <a:xfrm>
            <a:off x="4464050" y="1939785"/>
            <a:ext cx="448781" cy="2048015"/>
          </a:xfrm>
          <a:prstGeom prst="rightBrace">
            <a:avLst>
              <a:gd name="adj1" fmla="val 60686"/>
              <a:gd name="adj2" fmla="val 2767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6" name="Dikdörtgen 45">
            <a:extLst>
              <a:ext uri="{FF2B5EF4-FFF2-40B4-BE49-F238E27FC236}">
                <a16:creationId xmlns:a16="http://schemas.microsoft.com/office/drawing/2014/main" id="{DF323CB5-5134-FE43-CCB8-9BA862D99B93}"/>
              </a:ext>
            </a:extLst>
          </p:cNvPr>
          <p:cNvSpPr/>
          <p:nvPr/>
        </p:nvSpPr>
        <p:spPr bwMode="auto">
          <a:xfrm>
            <a:off x="-3" y="5319811"/>
            <a:ext cx="9144000" cy="858082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As DRAM becomes more vulnerable to read disturbance, tracking all potential aggressor rows with tag-based counters results in 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a high area overhead</a:t>
            </a:r>
            <a:endParaRPr kumimoji="0" lang="tr-TR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</p:txBody>
      </p:sp>
      <p:grpSp>
        <p:nvGrpSpPr>
          <p:cNvPr id="63" name="Grup 62">
            <a:extLst>
              <a:ext uri="{FF2B5EF4-FFF2-40B4-BE49-F238E27FC236}">
                <a16:creationId xmlns:a16="http://schemas.microsoft.com/office/drawing/2014/main" id="{32BAEC92-7C19-9837-95B5-D4A73BB84D18}"/>
              </a:ext>
            </a:extLst>
          </p:cNvPr>
          <p:cNvGrpSpPr/>
          <p:nvPr/>
        </p:nvGrpSpPr>
        <p:grpSpPr>
          <a:xfrm>
            <a:off x="470256" y="4220062"/>
            <a:ext cx="3703564" cy="640541"/>
            <a:chOff x="470256" y="4038959"/>
            <a:chExt cx="3703564" cy="640541"/>
          </a:xfrm>
        </p:grpSpPr>
        <p:sp>
          <p:nvSpPr>
            <p:cNvPr id="62" name="Dikdörtgen: Köşeleri Yuvarlatılmış 61">
              <a:extLst>
                <a:ext uri="{FF2B5EF4-FFF2-40B4-BE49-F238E27FC236}">
                  <a16:creationId xmlns:a16="http://schemas.microsoft.com/office/drawing/2014/main" id="{CD58F606-2E98-FBFE-D457-35EC13259C05}"/>
                </a:ext>
              </a:extLst>
            </p:cNvPr>
            <p:cNvSpPr/>
            <p:nvPr/>
          </p:nvSpPr>
          <p:spPr>
            <a:xfrm>
              <a:off x="470256" y="4038959"/>
              <a:ext cx="3703564" cy="6405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304DD73B-690A-BBD4-9524-F159E0DB693D}"/>
                </a:ext>
              </a:extLst>
            </p:cNvPr>
            <p:cNvSpPr txBox="1"/>
            <p:nvPr/>
          </p:nvSpPr>
          <p:spPr>
            <a:xfrm>
              <a:off x="1095332" y="4097619"/>
              <a:ext cx="30784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number of potential aggressor rows </a:t>
              </a:r>
              <a:r>
                <a:rPr lang="en-US" sz="1400" b="1" dirty="0">
                  <a:solidFill>
                    <a:srgbClr val="FF0000"/>
                  </a:solidFill>
                </a:rPr>
                <a:t>increases significantly</a:t>
              </a:r>
              <a:endParaRPr lang="tr-TR" sz="1400" b="1" dirty="0">
                <a:solidFill>
                  <a:srgbClr val="FF0000"/>
                </a:solidFill>
              </a:endParaRPr>
            </a:p>
          </p:txBody>
        </p:sp>
        <p:pic>
          <p:nvPicPr>
            <p:cNvPr id="53" name="Grafik 52" descr="Uyarı düz dolguyla">
              <a:extLst>
                <a:ext uri="{FF2B5EF4-FFF2-40B4-BE49-F238E27FC236}">
                  <a16:creationId xmlns:a16="http://schemas.microsoft.com/office/drawing/2014/main" id="{3B23569D-C2FF-9DC2-B5C6-76014E181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3311" y="4153407"/>
              <a:ext cx="411645" cy="411645"/>
            </a:xfrm>
            <a:prstGeom prst="rect">
              <a:avLst/>
            </a:prstGeom>
          </p:spPr>
        </p:pic>
      </p:grpSp>
      <p:sp>
        <p:nvSpPr>
          <p:cNvPr id="56" name="Yay 55">
            <a:extLst>
              <a:ext uri="{FF2B5EF4-FFF2-40B4-BE49-F238E27FC236}">
                <a16:creationId xmlns:a16="http://schemas.microsoft.com/office/drawing/2014/main" id="{8C62B4A9-C0C1-8BC4-2FBC-3F5FF1774E10}"/>
              </a:ext>
            </a:extLst>
          </p:cNvPr>
          <p:cNvSpPr/>
          <p:nvPr/>
        </p:nvSpPr>
        <p:spPr>
          <a:xfrm rot="10800000">
            <a:off x="4008171" y="2719202"/>
            <a:ext cx="1377949" cy="1616949"/>
          </a:xfrm>
          <a:prstGeom prst="arc">
            <a:avLst/>
          </a:prstGeom>
          <a:ln w="381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79" name="Grup 78">
            <a:extLst>
              <a:ext uri="{FF2B5EF4-FFF2-40B4-BE49-F238E27FC236}">
                <a16:creationId xmlns:a16="http://schemas.microsoft.com/office/drawing/2014/main" id="{E040D369-85BA-9ED2-6844-9A40523459F7}"/>
              </a:ext>
            </a:extLst>
          </p:cNvPr>
          <p:cNvGrpSpPr/>
          <p:nvPr/>
        </p:nvGrpSpPr>
        <p:grpSpPr>
          <a:xfrm>
            <a:off x="4842096" y="4226100"/>
            <a:ext cx="2759628" cy="634503"/>
            <a:chOff x="4464050" y="4024517"/>
            <a:chExt cx="2759628" cy="634503"/>
          </a:xfrm>
        </p:grpSpPr>
        <p:sp>
          <p:nvSpPr>
            <p:cNvPr id="64" name="Dikdörtgen: Köşeleri Yuvarlatılmış 63">
              <a:extLst>
                <a:ext uri="{FF2B5EF4-FFF2-40B4-BE49-F238E27FC236}">
                  <a16:creationId xmlns:a16="http://schemas.microsoft.com/office/drawing/2014/main" id="{34D1D317-11D0-F299-BD38-513B3F6EABBC}"/>
                </a:ext>
              </a:extLst>
            </p:cNvPr>
            <p:cNvSpPr/>
            <p:nvPr/>
          </p:nvSpPr>
          <p:spPr>
            <a:xfrm>
              <a:off x="4464050" y="4024517"/>
              <a:ext cx="2406650" cy="634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54" name="Grafik 53" descr="Uyarı düz dolguyla">
              <a:extLst>
                <a:ext uri="{FF2B5EF4-FFF2-40B4-BE49-F238E27FC236}">
                  <a16:creationId xmlns:a16="http://schemas.microsoft.com/office/drawing/2014/main" id="{D25BCB96-904C-9B16-611F-514C822F1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25841" y="4135946"/>
              <a:ext cx="411645" cy="411645"/>
            </a:xfrm>
            <a:prstGeom prst="rect">
              <a:avLst/>
            </a:prstGeom>
          </p:spPr>
        </p:pic>
        <p:sp>
          <p:nvSpPr>
            <p:cNvPr id="57" name="Metin kutusu 56">
              <a:extLst>
                <a:ext uri="{FF2B5EF4-FFF2-40B4-BE49-F238E27FC236}">
                  <a16:creationId xmlns:a16="http://schemas.microsoft.com/office/drawing/2014/main" id="{EE4C0C33-B16D-EF2B-9BE9-582661CA3180}"/>
                </a:ext>
              </a:extLst>
            </p:cNvPr>
            <p:cNvSpPr txBox="1"/>
            <p:nvPr/>
          </p:nvSpPr>
          <p:spPr>
            <a:xfrm>
              <a:off x="5124450" y="4080158"/>
              <a:ext cx="20992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 tag-based counter </a:t>
              </a:r>
              <a:br>
                <a:rPr lang="en-US" sz="1400" dirty="0"/>
              </a:br>
              <a:r>
                <a:rPr lang="en-US" sz="1400" dirty="0"/>
                <a:t>has a </a:t>
              </a:r>
              <a:r>
                <a:rPr lang="en-US" sz="1400" b="1" dirty="0">
                  <a:solidFill>
                    <a:srgbClr val="FF0000"/>
                  </a:solidFill>
                </a:rPr>
                <a:t>high area cost</a:t>
              </a:r>
              <a:endParaRPr lang="tr-TR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9" name="Dikdörtgen 58">
            <a:extLst>
              <a:ext uri="{FF2B5EF4-FFF2-40B4-BE49-F238E27FC236}">
                <a16:creationId xmlns:a16="http://schemas.microsoft.com/office/drawing/2014/main" id="{50882D93-7295-6038-A282-49A1912E9A42}"/>
              </a:ext>
            </a:extLst>
          </p:cNvPr>
          <p:cNvSpPr/>
          <p:nvPr/>
        </p:nvSpPr>
        <p:spPr>
          <a:xfrm>
            <a:off x="4831663" y="3080165"/>
            <a:ext cx="4195959" cy="6357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Accurate tracking enables </a:t>
            </a:r>
            <a:r>
              <a:rPr lang="en-US" sz="1400" b="1" dirty="0">
                <a:solidFill>
                  <a:srgbClr val="00B050"/>
                </a:solidFill>
              </a:rPr>
              <a:t>low performance overhead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by </a:t>
            </a:r>
            <a:r>
              <a:rPr lang="en-US" sz="1400" b="1" dirty="0">
                <a:solidFill>
                  <a:schemeClr val="tx1"/>
                </a:solidFill>
              </a:rPr>
              <a:t>reducing unnecessary preventive refreshes</a:t>
            </a:r>
            <a:endParaRPr lang="tr-TR" sz="1400" b="1" dirty="0">
              <a:solidFill>
                <a:schemeClr val="tx1"/>
              </a:solidFill>
            </a:endParaRPr>
          </a:p>
        </p:txBody>
      </p:sp>
      <p:grpSp>
        <p:nvGrpSpPr>
          <p:cNvPr id="86" name="Grup 85">
            <a:extLst>
              <a:ext uri="{FF2B5EF4-FFF2-40B4-BE49-F238E27FC236}">
                <a16:creationId xmlns:a16="http://schemas.microsoft.com/office/drawing/2014/main" id="{A935884B-AC00-9A49-AF51-E7C502FD125A}"/>
              </a:ext>
            </a:extLst>
          </p:cNvPr>
          <p:cNvGrpSpPr/>
          <p:nvPr/>
        </p:nvGrpSpPr>
        <p:grpSpPr>
          <a:xfrm>
            <a:off x="484685" y="2446912"/>
            <a:ext cx="478844" cy="1216812"/>
            <a:chOff x="484685" y="2446912"/>
            <a:chExt cx="478844" cy="1216812"/>
          </a:xfrm>
        </p:grpSpPr>
        <p:pic>
          <p:nvPicPr>
            <p:cNvPr id="81" name="İçerik Yer Tutucusu 7" descr="Çekiç düz dolguyla">
              <a:extLst>
                <a:ext uri="{FF2B5EF4-FFF2-40B4-BE49-F238E27FC236}">
                  <a16:creationId xmlns:a16="http://schemas.microsoft.com/office/drawing/2014/main" id="{FC71C8C3-D7B2-7D5D-1356-F02481ACB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4685" y="2446912"/>
              <a:ext cx="448781" cy="448781"/>
            </a:xfrm>
            <a:prstGeom prst="rect">
              <a:avLst/>
            </a:prstGeom>
          </p:spPr>
        </p:pic>
        <p:pic>
          <p:nvPicPr>
            <p:cNvPr id="83" name="İçerik Yer Tutucusu 7" descr="Çekiç düz dolguyla">
              <a:extLst>
                <a:ext uri="{FF2B5EF4-FFF2-40B4-BE49-F238E27FC236}">
                  <a16:creationId xmlns:a16="http://schemas.microsoft.com/office/drawing/2014/main" id="{80FC6081-9C0B-6547-5D5D-6B18C221D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4748" y="2643594"/>
              <a:ext cx="448781" cy="448781"/>
            </a:xfrm>
            <a:prstGeom prst="rect">
              <a:avLst/>
            </a:prstGeom>
          </p:spPr>
        </p:pic>
        <p:pic>
          <p:nvPicPr>
            <p:cNvPr id="85" name="İçerik Yer Tutucusu 7" descr="Çekiç düz dolguyla">
              <a:extLst>
                <a:ext uri="{FF2B5EF4-FFF2-40B4-BE49-F238E27FC236}">
                  <a16:creationId xmlns:a16="http://schemas.microsoft.com/office/drawing/2014/main" id="{9B536481-2846-6ECC-E849-A3BC202E0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4748" y="3214943"/>
              <a:ext cx="448781" cy="448781"/>
            </a:xfrm>
            <a:prstGeom prst="rect">
              <a:avLst/>
            </a:prstGeom>
          </p:spPr>
        </p:pic>
      </p:grpSp>
      <p:sp>
        <p:nvSpPr>
          <p:cNvPr id="87" name="Metin kutusu 86">
            <a:extLst>
              <a:ext uri="{FF2B5EF4-FFF2-40B4-BE49-F238E27FC236}">
                <a16:creationId xmlns:a16="http://schemas.microsoft.com/office/drawing/2014/main" id="{E95DD245-6614-7ABF-D2FE-D21D160C8FE8}"/>
              </a:ext>
            </a:extLst>
          </p:cNvPr>
          <p:cNvSpPr txBox="1"/>
          <p:nvPr/>
        </p:nvSpPr>
        <p:spPr>
          <a:xfrm>
            <a:off x="1339850" y="3860025"/>
            <a:ext cx="231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At low N</a:t>
            </a:r>
            <a:r>
              <a:rPr lang="en-US" baseline="-25000" dirty="0">
                <a:solidFill>
                  <a:srgbClr val="FF0000"/>
                </a:solidFill>
              </a:rPr>
              <a:t>RH</a:t>
            </a:r>
            <a:endParaRPr lang="tr-TR" baseline="-25000" dirty="0">
              <a:solidFill>
                <a:srgbClr val="FF0000"/>
              </a:solidFill>
            </a:endParaRPr>
          </a:p>
        </p:txBody>
      </p:sp>
      <p:sp>
        <p:nvSpPr>
          <p:cNvPr id="88" name="Metin kutusu 87">
            <a:extLst>
              <a:ext uri="{FF2B5EF4-FFF2-40B4-BE49-F238E27FC236}">
                <a16:creationId xmlns:a16="http://schemas.microsoft.com/office/drawing/2014/main" id="{AF8F5008-4DE8-EB39-CCEB-A6290D29E912}"/>
              </a:ext>
            </a:extLst>
          </p:cNvPr>
          <p:cNvSpPr txBox="1"/>
          <p:nvPr/>
        </p:nvSpPr>
        <p:spPr>
          <a:xfrm>
            <a:off x="839025" y="1737973"/>
            <a:ext cx="182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 rows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91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6" grpId="0" animBg="1"/>
      <p:bldP spid="59" grpId="0" animBg="1"/>
      <p:bldP spid="87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40F4-87B4-A4AE-C62D-F8998B127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İçerik Yer Tutucusu 83">
            <a:extLst>
              <a:ext uri="{FF2B5EF4-FFF2-40B4-BE49-F238E27FC236}">
                <a16:creationId xmlns:a16="http://schemas.microsoft.com/office/drawing/2014/main" id="{E545C138-B46B-2C0D-DF6A-E106136B4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52945"/>
            <a:ext cx="9143999" cy="5124017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D43A9D1-CFCF-9797-B224-B5EEF418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</a:t>
            </a:r>
            <a:r>
              <a:rPr lang="en-US" dirty="0" err="1"/>
              <a:t>RowHammer</a:t>
            </a:r>
            <a:r>
              <a:rPr lang="en-US" dirty="0"/>
              <a:t> Mitigations (III):</a:t>
            </a:r>
            <a:br>
              <a:rPr lang="en-US" dirty="0"/>
            </a:br>
            <a:r>
              <a:rPr lang="en-US" sz="2800" dirty="0"/>
              <a:t>Area Optimized Mitigations: Hydra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EF7B527-435A-9667-3B63-5892D5DE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4EE9CD-320F-A40E-CFDC-603B9425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143</a:t>
            </a:fld>
            <a:endParaRPr lang="tr-TR"/>
          </a:p>
        </p:txBody>
      </p:sp>
      <p:grpSp>
        <p:nvGrpSpPr>
          <p:cNvPr id="61" name="Grup 60">
            <a:extLst>
              <a:ext uri="{FF2B5EF4-FFF2-40B4-BE49-F238E27FC236}">
                <a16:creationId xmlns:a16="http://schemas.microsoft.com/office/drawing/2014/main" id="{073756CD-AA97-6554-BB1E-AD21FD3F0DBD}"/>
              </a:ext>
            </a:extLst>
          </p:cNvPr>
          <p:cNvGrpSpPr/>
          <p:nvPr/>
        </p:nvGrpSpPr>
        <p:grpSpPr>
          <a:xfrm>
            <a:off x="2532363" y="1529694"/>
            <a:ext cx="2993365" cy="2589425"/>
            <a:chOff x="2532364" y="1265320"/>
            <a:chExt cx="4134482" cy="2493735"/>
          </a:xfrm>
        </p:grpSpPr>
        <p:sp>
          <p:nvSpPr>
            <p:cNvPr id="32" name="Dikdörtgen: Köşeleri Yuvarlatılmış 31">
              <a:extLst>
                <a:ext uri="{FF2B5EF4-FFF2-40B4-BE49-F238E27FC236}">
                  <a16:creationId xmlns:a16="http://schemas.microsoft.com/office/drawing/2014/main" id="{0B3B3489-20CD-B4B1-951F-72B097D86F45}"/>
                </a:ext>
              </a:extLst>
            </p:cNvPr>
            <p:cNvSpPr/>
            <p:nvPr/>
          </p:nvSpPr>
          <p:spPr>
            <a:xfrm>
              <a:off x="2532364" y="1293092"/>
              <a:ext cx="4134482" cy="2465963"/>
            </a:xfrm>
            <a:prstGeom prst="roundRect">
              <a:avLst>
                <a:gd name="adj" fmla="val 8940"/>
              </a:avLst>
            </a:prstGeom>
            <a:solidFill>
              <a:srgbClr val="DBE6FD"/>
            </a:solidFill>
            <a:ln w="38100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tr-TR" sz="2000" b="1" dirty="0">
                <a:solidFill>
                  <a:srgbClr val="316CE3"/>
                </a:solidFill>
              </a:endParaRPr>
            </a:p>
          </p:txBody>
        </p:sp>
        <p:sp>
          <p:nvSpPr>
            <p:cNvPr id="60" name="Metin kutusu 59">
              <a:extLst>
                <a:ext uri="{FF2B5EF4-FFF2-40B4-BE49-F238E27FC236}">
                  <a16:creationId xmlns:a16="http://schemas.microsoft.com/office/drawing/2014/main" id="{7B814F19-AA60-C5DF-DBC1-2B31DEB64D1B}"/>
                </a:ext>
              </a:extLst>
            </p:cNvPr>
            <p:cNvSpPr txBox="1"/>
            <p:nvPr/>
          </p:nvSpPr>
          <p:spPr>
            <a:xfrm>
              <a:off x="2532364" y="1265320"/>
              <a:ext cx="4134482" cy="35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316CE3"/>
                  </a:solidFill>
                </a:rPr>
                <a:t>Memory Controller</a:t>
              </a:r>
              <a:endParaRPr lang="tr-TR" sz="1800" b="1" dirty="0">
                <a:solidFill>
                  <a:srgbClr val="316CE3"/>
                </a:solidFill>
              </a:endParaRPr>
            </a:p>
          </p:txBody>
        </p:sp>
      </p:grpSp>
      <p:sp>
        <p:nvSpPr>
          <p:cNvPr id="31" name="Dikdörtgen: Köşeleri Yuvarlatılmış 30">
            <a:extLst>
              <a:ext uri="{FF2B5EF4-FFF2-40B4-BE49-F238E27FC236}">
                <a16:creationId xmlns:a16="http://schemas.microsoft.com/office/drawing/2014/main" id="{ADBAA0D9-73D0-3CD6-F228-997653C13556}"/>
              </a:ext>
            </a:extLst>
          </p:cNvPr>
          <p:cNvSpPr/>
          <p:nvPr/>
        </p:nvSpPr>
        <p:spPr>
          <a:xfrm>
            <a:off x="5841364" y="1558532"/>
            <a:ext cx="2877577" cy="2560587"/>
          </a:xfrm>
          <a:prstGeom prst="roundRect">
            <a:avLst>
              <a:gd name="adj" fmla="val 8742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DRAM</a:t>
            </a:r>
            <a:endParaRPr lang="tr-TR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0" name="Tablo 29">
            <a:extLst>
              <a:ext uri="{FF2B5EF4-FFF2-40B4-BE49-F238E27FC236}">
                <a16:creationId xmlns:a16="http://schemas.microsoft.com/office/drawing/2014/main" id="{8009571F-DA22-CC4E-55DB-FEFE27238140}"/>
              </a:ext>
            </a:extLst>
          </p:cNvPr>
          <p:cNvGraphicFramePr>
            <a:graphicFrameLocks noGrp="1"/>
          </p:cNvGraphicFramePr>
          <p:nvPr/>
        </p:nvGraphicFramePr>
        <p:xfrm>
          <a:off x="6328298" y="2050703"/>
          <a:ext cx="1958108" cy="164592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958108">
                  <a:extLst>
                    <a:ext uri="{9D8B030D-6E8A-4147-A177-3AD203B41FA5}">
                      <a16:colId xmlns:a16="http://schemas.microsoft.com/office/drawing/2014/main" val="1352775582"/>
                    </a:ext>
                  </a:extLst>
                </a:gridCol>
              </a:tblGrid>
              <a:tr h="234750">
                <a:tc>
                  <a:txBody>
                    <a:bodyPr/>
                    <a:lstStyle/>
                    <a:p>
                      <a:pPr algn="ctr"/>
                      <a:endParaRPr lang="tr-T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940482"/>
                  </a:ext>
                </a:extLst>
              </a:tr>
              <a:tr h="234750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839329"/>
                  </a:ext>
                </a:extLst>
              </a:tr>
              <a:tr h="234750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27961"/>
                  </a:ext>
                </a:extLst>
              </a:tr>
              <a:tr h="234750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125627"/>
                  </a:ext>
                </a:extLst>
              </a:tr>
              <a:tr h="234750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472109"/>
                  </a:ext>
                </a:extLst>
              </a:tr>
              <a:tr h="234750">
                <a:tc>
                  <a:txBody>
                    <a:bodyPr/>
                    <a:lstStyle/>
                    <a:p>
                      <a:endParaRPr lang="tr-T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169859"/>
                  </a:ext>
                </a:extLst>
              </a:tr>
            </a:tbl>
          </a:graphicData>
        </a:graphic>
      </p:graphicFrame>
      <p:cxnSp>
        <p:nvCxnSpPr>
          <p:cNvPr id="33" name="Düz Ok Bağlayıcısı 32">
            <a:extLst>
              <a:ext uri="{FF2B5EF4-FFF2-40B4-BE49-F238E27FC236}">
                <a16:creationId xmlns:a16="http://schemas.microsoft.com/office/drawing/2014/main" id="{1CB65D7D-AB8A-B7F5-337C-561A23D728E8}"/>
              </a:ext>
            </a:extLst>
          </p:cNvPr>
          <p:cNvCxnSpPr>
            <a:cxnSpLocks/>
          </p:cNvCxnSpPr>
          <p:nvPr/>
        </p:nvCxnSpPr>
        <p:spPr>
          <a:xfrm>
            <a:off x="5332702" y="2871423"/>
            <a:ext cx="8493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ikdörtgen 48">
            <a:extLst>
              <a:ext uri="{FF2B5EF4-FFF2-40B4-BE49-F238E27FC236}">
                <a16:creationId xmlns:a16="http://schemas.microsoft.com/office/drawing/2014/main" id="{716958D0-0008-2018-8E0C-3AAE136C50EE}"/>
              </a:ext>
            </a:extLst>
          </p:cNvPr>
          <p:cNvSpPr/>
          <p:nvPr/>
        </p:nvSpPr>
        <p:spPr bwMode="auto">
          <a:xfrm>
            <a:off x="-3" y="5495504"/>
            <a:ext cx="9144000" cy="858082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As DRAM becomes more vulnerable to read disturbance, increased off-chip communication results in 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high performance and energy overheads</a:t>
            </a:r>
            <a:endParaRPr kumimoji="0" lang="tr-TR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59" name="Dikdörtgen 58">
            <a:extLst>
              <a:ext uri="{FF2B5EF4-FFF2-40B4-BE49-F238E27FC236}">
                <a16:creationId xmlns:a16="http://schemas.microsoft.com/office/drawing/2014/main" id="{EAD3E335-2079-58D7-E23F-13928574FD87}"/>
              </a:ext>
            </a:extLst>
          </p:cNvPr>
          <p:cNvSpPr/>
          <p:nvPr/>
        </p:nvSpPr>
        <p:spPr>
          <a:xfrm>
            <a:off x="2532363" y="4299980"/>
            <a:ext cx="2993365" cy="70810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Low chip area overhead</a:t>
            </a:r>
            <a:endParaRPr lang="tr-TR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62" name="Tablo 61">
            <a:extLst>
              <a:ext uri="{FF2B5EF4-FFF2-40B4-BE49-F238E27FC236}">
                <a16:creationId xmlns:a16="http://schemas.microsoft.com/office/drawing/2014/main" id="{55A4024C-00FA-ADC5-619E-398ADC388552}"/>
              </a:ext>
            </a:extLst>
          </p:cNvPr>
          <p:cNvGraphicFramePr>
            <a:graphicFrameLocks noGrp="1"/>
          </p:cNvGraphicFramePr>
          <p:nvPr/>
        </p:nvGraphicFramePr>
        <p:xfrm>
          <a:off x="828549" y="2024747"/>
          <a:ext cx="1270000" cy="159384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590696808"/>
                    </a:ext>
                  </a:extLst>
                </a:gridCol>
              </a:tblGrid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940482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839329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27961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25627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29317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420187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806666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endParaRPr lang="tr-TR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757886"/>
                  </a:ext>
                </a:extLst>
              </a:tr>
            </a:tbl>
          </a:graphicData>
        </a:graphic>
      </p:graphicFrame>
      <p:grpSp>
        <p:nvGrpSpPr>
          <p:cNvPr id="63" name="Grup 62">
            <a:extLst>
              <a:ext uri="{FF2B5EF4-FFF2-40B4-BE49-F238E27FC236}">
                <a16:creationId xmlns:a16="http://schemas.microsoft.com/office/drawing/2014/main" id="{ECCAF345-B20A-81EA-F7C2-DB5E40D6388E}"/>
              </a:ext>
            </a:extLst>
          </p:cNvPr>
          <p:cNvGrpSpPr/>
          <p:nvPr/>
        </p:nvGrpSpPr>
        <p:grpSpPr>
          <a:xfrm>
            <a:off x="530382" y="1963403"/>
            <a:ext cx="448782" cy="1846478"/>
            <a:chOff x="530382" y="2041637"/>
            <a:chExt cx="448782" cy="1846478"/>
          </a:xfrm>
        </p:grpSpPr>
        <p:pic>
          <p:nvPicPr>
            <p:cNvPr id="64" name="İçerik Yer Tutucusu 7" descr="Çekiç düz dolguyla">
              <a:extLst>
                <a:ext uri="{FF2B5EF4-FFF2-40B4-BE49-F238E27FC236}">
                  <a16:creationId xmlns:a16="http://schemas.microsoft.com/office/drawing/2014/main" id="{A3145CE5-488F-AD07-41FF-B6FF07ABE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383" y="2041637"/>
              <a:ext cx="448781" cy="448781"/>
            </a:xfrm>
            <a:prstGeom prst="rect">
              <a:avLst/>
            </a:prstGeom>
          </p:spPr>
        </p:pic>
        <p:pic>
          <p:nvPicPr>
            <p:cNvPr id="79" name="İçerik Yer Tutucusu 7" descr="Çekiç düz dolguyla">
              <a:extLst>
                <a:ext uri="{FF2B5EF4-FFF2-40B4-BE49-F238E27FC236}">
                  <a16:creationId xmlns:a16="http://schemas.microsoft.com/office/drawing/2014/main" id="{C13D4B9D-F437-0F10-0C6A-19A3FCF95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382" y="2866223"/>
              <a:ext cx="448781" cy="448781"/>
            </a:xfrm>
            <a:prstGeom prst="rect">
              <a:avLst/>
            </a:prstGeom>
          </p:spPr>
        </p:pic>
        <p:pic>
          <p:nvPicPr>
            <p:cNvPr id="80" name="İçerik Yer Tutucusu 7" descr="Çekiç düz dolguyla">
              <a:extLst>
                <a:ext uri="{FF2B5EF4-FFF2-40B4-BE49-F238E27FC236}">
                  <a16:creationId xmlns:a16="http://schemas.microsoft.com/office/drawing/2014/main" id="{907BFF17-0687-D712-B6E0-979442D8B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382" y="3439334"/>
              <a:ext cx="448781" cy="448781"/>
            </a:xfrm>
            <a:prstGeom prst="rect">
              <a:avLst/>
            </a:prstGeom>
          </p:spPr>
        </p:pic>
      </p:grpSp>
      <p:grpSp>
        <p:nvGrpSpPr>
          <p:cNvPr id="81" name="Grup 80">
            <a:extLst>
              <a:ext uri="{FF2B5EF4-FFF2-40B4-BE49-F238E27FC236}">
                <a16:creationId xmlns:a16="http://schemas.microsoft.com/office/drawing/2014/main" id="{CDFADB68-DBF8-7D45-530A-4421C5310AB7}"/>
              </a:ext>
            </a:extLst>
          </p:cNvPr>
          <p:cNvGrpSpPr/>
          <p:nvPr/>
        </p:nvGrpSpPr>
        <p:grpSpPr>
          <a:xfrm>
            <a:off x="484685" y="2368678"/>
            <a:ext cx="478844" cy="1216812"/>
            <a:chOff x="484685" y="2446912"/>
            <a:chExt cx="478844" cy="1216812"/>
          </a:xfrm>
        </p:grpSpPr>
        <p:pic>
          <p:nvPicPr>
            <p:cNvPr id="82" name="İçerik Yer Tutucusu 7" descr="Çekiç düz dolguyla">
              <a:extLst>
                <a:ext uri="{FF2B5EF4-FFF2-40B4-BE49-F238E27FC236}">
                  <a16:creationId xmlns:a16="http://schemas.microsoft.com/office/drawing/2014/main" id="{E6601E38-0B50-D8CE-31DF-380AE4DB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4685" y="2446912"/>
              <a:ext cx="448781" cy="448781"/>
            </a:xfrm>
            <a:prstGeom prst="rect">
              <a:avLst/>
            </a:prstGeom>
          </p:spPr>
        </p:pic>
        <p:pic>
          <p:nvPicPr>
            <p:cNvPr id="83" name="İçerik Yer Tutucusu 7" descr="Çekiç düz dolguyla">
              <a:extLst>
                <a:ext uri="{FF2B5EF4-FFF2-40B4-BE49-F238E27FC236}">
                  <a16:creationId xmlns:a16="http://schemas.microsoft.com/office/drawing/2014/main" id="{E1AA0819-1463-83BC-21AF-CD0634BAB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4748" y="2643594"/>
              <a:ext cx="448781" cy="448781"/>
            </a:xfrm>
            <a:prstGeom prst="rect">
              <a:avLst/>
            </a:prstGeom>
          </p:spPr>
        </p:pic>
        <p:pic>
          <p:nvPicPr>
            <p:cNvPr id="85" name="İçerik Yer Tutucusu 7" descr="Çekiç düz dolguyla">
              <a:extLst>
                <a:ext uri="{FF2B5EF4-FFF2-40B4-BE49-F238E27FC236}">
                  <a16:creationId xmlns:a16="http://schemas.microsoft.com/office/drawing/2014/main" id="{A487E9A3-90DE-31FE-F8F2-00719FC6A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4748" y="3214943"/>
              <a:ext cx="448781" cy="448781"/>
            </a:xfrm>
            <a:prstGeom prst="rect">
              <a:avLst/>
            </a:prstGeom>
          </p:spPr>
        </p:pic>
      </p:grpSp>
      <p:cxnSp>
        <p:nvCxnSpPr>
          <p:cNvPr id="86" name="Düz Ok Bağlayıcısı 85">
            <a:extLst>
              <a:ext uri="{FF2B5EF4-FFF2-40B4-BE49-F238E27FC236}">
                <a16:creationId xmlns:a16="http://schemas.microsoft.com/office/drawing/2014/main" id="{1AB20957-7074-4BD6-4A11-1A88D66190C5}"/>
              </a:ext>
            </a:extLst>
          </p:cNvPr>
          <p:cNvCxnSpPr/>
          <p:nvPr/>
        </p:nvCxnSpPr>
        <p:spPr>
          <a:xfrm>
            <a:off x="2266950" y="2844980"/>
            <a:ext cx="50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Tablo 86">
            <a:extLst>
              <a:ext uri="{FF2B5EF4-FFF2-40B4-BE49-F238E27FC236}">
                <a16:creationId xmlns:a16="http://schemas.microsoft.com/office/drawing/2014/main" id="{58E72E99-7D38-F839-25AE-D9DE8483851E}"/>
              </a:ext>
            </a:extLst>
          </p:cNvPr>
          <p:cNvGraphicFramePr>
            <a:graphicFrameLocks noGrp="1"/>
          </p:cNvGraphicFramePr>
          <p:nvPr/>
        </p:nvGraphicFramePr>
        <p:xfrm>
          <a:off x="2814032" y="2500417"/>
          <a:ext cx="1210063" cy="99176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423801">
                  <a:extLst>
                    <a:ext uri="{9D8B030D-6E8A-4147-A177-3AD203B41FA5}">
                      <a16:colId xmlns:a16="http://schemas.microsoft.com/office/drawing/2014/main" val="1352775582"/>
                    </a:ext>
                  </a:extLst>
                </a:gridCol>
                <a:gridCol w="786262">
                  <a:extLst>
                    <a:ext uri="{9D8B030D-6E8A-4147-A177-3AD203B41FA5}">
                      <a16:colId xmlns:a16="http://schemas.microsoft.com/office/drawing/2014/main" val="590696808"/>
                    </a:ext>
                  </a:extLst>
                </a:gridCol>
              </a:tblGrid>
              <a:tr h="24089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TAG</a:t>
                      </a:r>
                      <a:endParaRPr lang="tr-TR" sz="1100" b="1" dirty="0"/>
                    </a:p>
                  </a:txBody>
                  <a:tcPr marL="80299" marR="80299" marT="40150" marB="40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Counter</a:t>
                      </a:r>
                      <a:endParaRPr lang="tr-TR" sz="1100" b="1" dirty="0"/>
                    </a:p>
                  </a:txBody>
                  <a:tcPr marL="80299" marR="80299" marT="40150" marB="40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940482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tr-TR" sz="1100" dirty="0"/>
                    </a:p>
                  </a:txBody>
                  <a:tcPr marL="80299" marR="80299" marT="40150" marB="40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100" dirty="0"/>
                    </a:p>
                  </a:txBody>
                  <a:tcPr marL="80299" marR="80299" marT="40150" marB="40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83932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tr-TR" sz="1100" dirty="0"/>
                    </a:p>
                  </a:txBody>
                  <a:tcPr marL="80299" marR="80299" marT="40150" marB="40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100" b="1" dirty="0"/>
                    </a:p>
                  </a:txBody>
                  <a:tcPr marL="80299" marR="80299" marT="40150" marB="40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27961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endParaRPr lang="tr-TR" sz="1100" dirty="0"/>
                    </a:p>
                  </a:txBody>
                  <a:tcPr marL="80299" marR="80299" marT="40150" marB="40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sz="1100" dirty="0"/>
                    </a:p>
                  </a:txBody>
                  <a:tcPr marL="80299" marR="80299" marT="40150" marB="40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125627"/>
                  </a:ext>
                </a:extLst>
              </a:tr>
            </a:tbl>
          </a:graphicData>
        </a:graphic>
      </p:graphicFrame>
      <p:sp>
        <p:nvSpPr>
          <p:cNvPr id="92" name="Dikdörtgen 91">
            <a:extLst>
              <a:ext uri="{FF2B5EF4-FFF2-40B4-BE49-F238E27FC236}">
                <a16:creationId xmlns:a16="http://schemas.microsoft.com/office/drawing/2014/main" id="{4CCEA100-AD93-ED1F-5432-E3756A83A21E}"/>
              </a:ext>
            </a:extLst>
          </p:cNvPr>
          <p:cNvSpPr/>
          <p:nvPr/>
        </p:nvSpPr>
        <p:spPr>
          <a:xfrm>
            <a:off x="6321285" y="2041467"/>
            <a:ext cx="1974358" cy="1669138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1" name="Dikdörtgen: Köşeleri Yuvarlatılmış 90">
            <a:extLst>
              <a:ext uri="{FF2B5EF4-FFF2-40B4-BE49-F238E27FC236}">
                <a16:creationId xmlns:a16="http://schemas.microsoft.com/office/drawing/2014/main" id="{7435D718-22EC-249A-5350-73E1A564AE3B}"/>
              </a:ext>
            </a:extLst>
          </p:cNvPr>
          <p:cNvSpPr/>
          <p:nvPr/>
        </p:nvSpPr>
        <p:spPr>
          <a:xfrm>
            <a:off x="6423996" y="2513204"/>
            <a:ext cx="1766712" cy="640541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Per-DRAM-row counters</a:t>
            </a:r>
            <a:endParaRPr lang="tr-TR" i="1" dirty="0">
              <a:solidFill>
                <a:schemeClr val="tx1"/>
              </a:solidFill>
            </a:endParaRPr>
          </a:p>
        </p:txBody>
      </p:sp>
      <p:sp>
        <p:nvSpPr>
          <p:cNvPr id="96" name="Metin kutusu 95">
            <a:extLst>
              <a:ext uri="{FF2B5EF4-FFF2-40B4-BE49-F238E27FC236}">
                <a16:creationId xmlns:a16="http://schemas.microsoft.com/office/drawing/2014/main" id="{0B016E0B-E577-D229-1053-72A2FB32F5F8}"/>
              </a:ext>
            </a:extLst>
          </p:cNvPr>
          <p:cNvSpPr txBox="1"/>
          <p:nvPr/>
        </p:nvSpPr>
        <p:spPr>
          <a:xfrm>
            <a:off x="839025" y="1659739"/>
            <a:ext cx="182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 rows</a:t>
            </a:r>
            <a:endParaRPr lang="tr-TR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F3310FF6-DC14-94D9-1C1C-EAF20B6FC2EE}"/>
              </a:ext>
            </a:extLst>
          </p:cNvPr>
          <p:cNvSpPr/>
          <p:nvPr/>
        </p:nvSpPr>
        <p:spPr>
          <a:xfrm>
            <a:off x="5841364" y="4310653"/>
            <a:ext cx="2877578" cy="70810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Incurs DRAM </a:t>
            </a:r>
            <a:br>
              <a:rPr lang="en-US" sz="2000" b="1" dirty="0">
                <a:solidFill>
                  <a:srgbClr val="00B050"/>
                </a:solidFill>
              </a:rPr>
            </a:br>
            <a:r>
              <a:rPr lang="en-US" sz="2000" b="1" dirty="0">
                <a:solidFill>
                  <a:srgbClr val="00B050"/>
                </a:solidFill>
              </a:rPr>
              <a:t>storage overhead</a:t>
            </a:r>
            <a:endParaRPr lang="tr-TR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779C3F59-8E9E-FBD4-B40A-EC57E399849B}"/>
              </a:ext>
            </a:extLst>
          </p:cNvPr>
          <p:cNvGraphicFramePr>
            <a:graphicFrameLocks noGrp="1"/>
          </p:cNvGraphicFramePr>
          <p:nvPr/>
        </p:nvGraphicFramePr>
        <p:xfrm>
          <a:off x="4163303" y="2493377"/>
          <a:ext cx="1000114" cy="10058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000114">
                  <a:extLst>
                    <a:ext uri="{9D8B030D-6E8A-4147-A177-3AD203B41FA5}">
                      <a16:colId xmlns:a16="http://schemas.microsoft.com/office/drawing/2014/main" val="590696808"/>
                    </a:ext>
                  </a:extLst>
                </a:gridCol>
              </a:tblGrid>
              <a:tr h="146252">
                <a:tc>
                  <a:txBody>
                    <a:bodyPr/>
                    <a:lstStyle/>
                    <a:p>
                      <a:pPr algn="ctr"/>
                      <a:endParaRPr lang="tr-TR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940482"/>
                  </a:ext>
                </a:extLst>
              </a:tr>
              <a:tr h="146252">
                <a:tc>
                  <a:txBody>
                    <a:bodyPr/>
                    <a:lstStyle/>
                    <a:p>
                      <a:endParaRPr lang="tr-TR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839329"/>
                  </a:ext>
                </a:extLst>
              </a:tr>
              <a:tr h="146252">
                <a:tc>
                  <a:txBody>
                    <a:bodyPr/>
                    <a:lstStyle/>
                    <a:p>
                      <a:endParaRPr lang="tr-TR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125627"/>
                  </a:ext>
                </a:extLst>
              </a:tr>
              <a:tr h="146252">
                <a:tc>
                  <a:txBody>
                    <a:bodyPr/>
                    <a:lstStyle/>
                    <a:p>
                      <a:endParaRPr lang="tr-TR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441308"/>
                  </a:ext>
                </a:extLst>
              </a:tr>
            </a:tbl>
          </a:graphicData>
        </a:graphic>
      </p:graphicFrame>
      <p:sp>
        <p:nvSpPr>
          <p:cNvPr id="8" name="Metin kutusu 7">
            <a:extLst>
              <a:ext uri="{FF2B5EF4-FFF2-40B4-BE49-F238E27FC236}">
                <a16:creationId xmlns:a16="http://schemas.microsoft.com/office/drawing/2014/main" id="{4E61E7FC-4217-2957-A8BF-D89B516B8A77}"/>
              </a:ext>
            </a:extLst>
          </p:cNvPr>
          <p:cNvSpPr txBox="1"/>
          <p:nvPr/>
        </p:nvSpPr>
        <p:spPr>
          <a:xfrm>
            <a:off x="2706217" y="1774951"/>
            <a:ext cx="270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Group Counters </a:t>
            </a:r>
            <a:br>
              <a:rPr lang="en-US" i="1" dirty="0"/>
            </a:br>
            <a:r>
              <a:rPr lang="en-US" i="1" dirty="0"/>
              <a:t>and Filtering Mechanism</a:t>
            </a:r>
            <a:endParaRPr lang="tr-TR" i="1" dirty="0"/>
          </a:p>
        </p:txBody>
      </p:sp>
      <p:grpSp>
        <p:nvGrpSpPr>
          <p:cNvPr id="51" name="Grup 50">
            <a:extLst>
              <a:ext uri="{FF2B5EF4-FFF2-40B4-BE49-F238E27FC236}">
                <a16:creationId xmlns:a16="http://schemas.microsoft.com/office/drawing/2014/main" id="{F24667AF-5E49-FF94-D8B9-9E716D43866F}"/>
              </a:ext>
            </a:extLst>
          </p:cNvPr>
          <p:cNvGrpSpPr/>
          <p:nvPr/>
        </p:nvGrpSpPr>
        <p:grpSpPr>
          <a:xfrm>
            <a:off x="4202307" y="3593325"/>
            <a:ext cx="2660868" cy="643435"/>
            <a:chOff x="470256" y="4038959"/>
            <a:chExt cx="2660868" cy="643435"/>
          </a:xfrm>
        </p:grpSpPr>
        <p:sp>
          <p:nvSpPr>
            <p:cNvPr id="52" name="Dikdörtgen: Köşeleri Yuvarlatılmış 51">
              <a:extLst>
                <a:ext uri="{FF2B5EF4-FFF2-40B4-BE49-F238E27FC236}">
                  <a16:creationId xmlns:a16="http://schemas.microsoft.com/office/drawing/2014/main" id="{8DBC28EE-9541-61C6-4A79-8475D7D94AE3}"/>
                </a:ext>
              </a:extLst>
            </p:cNvPr>
            <p:cNvSpPr/>
            <p:nvPr/>
          </p:nvSpPr>
          <p:spPr>
            <a:xfrm>
              <a:off x="470256" y="4038959"/>
              <a:ext cx="2660868" cy="6405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3" name="Metin kutusu 52">
              <a:extLst>
                <a:ext uri="{FF2B5EF4-FFF2-40B4-BE49-F238E27FC236}">
                  <a16:creationId xmlns:a16="http://schemas.microsoft.com/office/drawing/2014/main" id="{791ECD5F-6A2A-22F6-B63F-95378490E053}"/>
                </a:ext>
              </a:extLst>
            </p:cNvPr>
            <p:cNvSpPr txBox="1"/>
            <p:nvPr/>
          </p:nvSpPr>
          <p:spPr>
            <a:xfrm>
              <a:off x="1095332" y="4097619"/>
              <a:ext cx="20357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Increased off-chip communication</a:t>
              </a:r>
              <a:endParaRPr lang="tr-TR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54" name="Grafik 53" descr="Uyarı düz dolguyla">
              <a:extLst>
                <a:ext uri="{FF2B5EF4-FFF2-40B4-BE49-F238E27FC236}">
                  <a16:creationId xmlns:a16="http://schemas.microsoft.com/office/drawing/2014/main" id="{F8295BA4-D90F-E464-4486-30F1E1E5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3311" y="4153407"/>
              <a:ext cx="411645" cy="411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2888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1ED3CA-63C3-2CA9-E5D4-8745B87A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Existing Mitigations</a:t>
            </a:r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2AAA4BE7-9406-5D4D-C4F3-A17FE9CDE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F28ADBB-A26C-4922-7AA3-69760D69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CF17A-3047-224B-BC46-DD606BE3B229}" type="slidenum">
              <a:rPr lang="en-US" altLang="en-US" smtClean="0"/>
              <a:pPr/>
              <a:t>144</a:t>
            </a:fld>
            <a:endParaRPr lang="en-US" altLang="en-US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D22DE8CD-A670-5422-DF01-3F5F8D02D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53" y="997527"/>
            <a:ext cx="6026691" cy="435835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A4AF1E1-F101-58D9-432E-CDC26E3C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55" y="993571"/>
            <a:ext cx="6026690" cy="4358357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58A6BCCB-2BF1-E4EB-209E-1941CFBDC920}"/>
              </a:ext>
            </a:extLst>
          </p:cNvPr>
          <p:cNvSpPr/>
          <p:nvPr/>
        </p:nvSpPr>
        <p:spPr bwMode="auto">
          <a:xfrm>
            <a:off x="-1" y="5343560"/>
            <a:ext cx="9144000" cy="9704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existing mitigation technique prevents </a:t>
            </a:r>
            <a:r>
              <a:rPr kumimoji="0" 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RowHammer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bitflips </a:t>
            </a:r>
            <a:b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</a:rPr>
              <a:t>at low area, performance and energy costs</a:t>
            </a:r>
          </a:p>
        </p:txBody>
      </p:sp>
      <p:sp>
        <p:nvSpPr>
          <p:cNvPr id="6" name="Serbest Form: Şekil 5">
            <a:extLst>
              <a:ext uri="{FF2B5EF4-FFF2-40B4-BE49-F238E27FC236}">
                <a16:creationId xmlns:a16="http://schemas.microsoft.com/office/drawing/2014/main" id="{677C5473-D102-4175-CFC2-A342E5A3C223}"/>
              </a:ext>
            </a:extLst>
          </p:cNvPr>
          <p:cNvSpPr/>
          <p:nvPr/>
        </p:nvSpPr>
        <p:spPr bwMode="auto">
          <a:xfrm>
            <a:off x="4441372" y="1688123"/>
            <a:ext cx="1356528" cy="1306285"/>
          </a:xfrm>
          <a:custGeom>
            <a:avLst/>
            <a:gdLst>
              <a:gd name="connsiteX0" fmla="*/ 0 w 1356528"/>
              <a:gd name="connsiteY0" fmla="*/ 1306285 h 1306285"/>
              <a:gd name="connsiteX1" fmla="*/ 572756 w 1356528"/>
              <a:gd name="connsiteY1" fmla="*/ 502417 h 1306285"/>
              <a:gd name="connsiteX2" fmla="*/ 1356528 w 1356528"/>
              <a:gd name="connsiteY2" fmla="*/ 0 h 130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6528" h="1306285">
                <a:moveTo>
                  <a:pt x="0" y="1306285"/>
                </a:moveTo>
                <a:cubicBezTo>
                  <a:pt x="173334" y="1013208"/>
                  <a:pt x="346668" y="720131"/>
                  <a:pt x="572756" y="502417"/>
                </a:cubicBezTo>
                <a:cubicBezTo>
                  <a:pt x="798844" y="284703"/>
                  <a:pt x="1077686" y="142351"/>
                  <a:pt x="1356528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05287D6A-8063-0D59-4E21-90E463C13CA2}"/>
              </a:ext>
            </a:extLst>
          </p:cNvPr>
          <p:cNvSpPr txBox="1"/>
          <p:nvPr/>
        </p:nvSpPr>
        <p:spPr>
          <a:xfrm>
            <a:off x="5850752" y="1137041"/>
            <a:ext cx="312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High area cost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due to </a:t>
            </a:r>
            <a:r>
              <a:rPr lang="en-US" i="1" dirty="0">
                <a:solidFill>
                  <a:srgbClr val="FF0000"/>
                </a:solidFill>
              </a:rPr>
              <a:t>many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expensive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per-DRAM-row activation counters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10" name="Serbest Form: Şekil 9">
            <a:extLst>
              <a:ext uri="{FF2B5EF4-FFF2-40B4-BE49-F238E27FC236}">
                <a16:creationId xmlns:a16="http://schemas.microsoft.com/office/drawing/2014/main" id="{BDA5634B-97A2-2364-8682-B554657DB97F}"/>
              </a:ext>
            </a:extLst>
          </p:cNvPr>
          <p:cNvSpPr/>
          <p:nvPr/>
        </p:nvSpPr>
        <p:spPr bwMode="auto">
          <a:xfrm>
            <a:off x="5235191" y="3205424"/>
            <a:ext cx="874207" cy="884255"/>
          </a:xfrm>
          <a:custGeom>
            <a:avLst/>
            <a:gdLst>
              <a:gd name="connsiteX0" fmla="*/ 0 w 874207"/>
              <a:gd name="connsiteY0" fmla="*/ 0 h 884255"/>
              <a:gd name="connsiteX1" fmla="*/ 442128 w 874207"/>
              <a:gd name="connsiteY1" fmla="*/ 291402 h 884255"/>
              <a:gd name="connsiteX2" fmla="*/ 874207 w 874207"/>
              <a:gd name="connsiteY2" fmla="*/ 884255 h 88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4207" h="884255">
                <a:moveTo>
                  <a:pt x="0" y="0"/>
                </a:moveTo>
                <a:cubicBezTo>
                  <a:pt x="148213" y="72013"/>
                  <a:pt x="296427" y="144026"/>
                  <a:pt x="442128" y="291402"/>
                </a:cubicBezTo>
                <a:cubicBezTo>
                  <a:pt x="587829" y="438778"/>
                  <a:pt x="731018" y="661516"/>
                  <a:pt x="874207" y="884255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02E9B54A-C34E-C152-F9BB-8828F037F509}"/>
              </a:ext>
            </a:extLst>
          </p:cNvPr>
          <p:cNvSpPr txBox="1"/>
          <p:nvPr/>
        </p:nvSpPr>
        <p:spPr>
          <a:xfrm>
            <a:off x="4936301" y="4139461"/>
            <a:ext cx="4295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High performance and energy costs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due to occupying the memory bandwidth with additional requests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7D00AA89-FDE1-57E0-4206-D7A6A5C20EA3}"/>
              </a:ext>
            </a:extLst>
          </p:cNvPr>
          <p:cNvSpPr/>
          <p:nvPr/>
        </p:nvSpPr>
        <p:spPr>
          <a:xfrm>
            <a:off x="1986116" y="2212257"/>
            <a:ext cx="1060624" cy="154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2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5AB33-E39C-0F72-4887-DFD3DA4C9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EF7D89-350A-F53E-848C-D2A50D94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of </a:t>
            </a:r>
            <a:r>
              <a:rPr lang="en-US" dirty="0" err="1"/>
              <a:t>CoMeT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DBEAFD-36E0-A51C-082A-C45E37052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85002"/>
            <a:ext cx="9143999" cy="5087996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299054A-6455-EB1E-4863-217D1F403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6C6DD0-C36C-0406-A3E4-91D76C2C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145</a:t>
            </a:fld>
            <a:endParaRPr lang="tr-TR"/>
          </a:p>
        </p:txBody>
      </p:sp>
      <p:sp>
        <p:nvSpPr>
          <p:cNvPr id="62" name="Dikdörtgen: Köşeleri Yuvarlatılmış 61">
            <a:extLst>
              <a:ext uri="{FF2B5EF4-FFF2-40B4-BE49-F238E27FC236}">
                <a16:creationId xmlns:a16="http://schemas.microsoft.com/office/drawing/2014/main" id="{DC39AB82-C81D-155F-970F-62BA77390453}"/>
              </a:ext>
            </a:extLst>
          </p:cNvPr>
          <p:cNvSpPr/>
          <p:nvPr/>
        </p:nvSpPr>
        <p:spPr>
          <a:xfrm>
            <a:off x="170851" y="1350515"/>
            <a:ext cx="8856771" cy="4900996"/>
          </a:xfrm>
          <a:prstGeom prst="roundRect">
            <a:avLst>
              <a:gd name="adj" fmla="val 9522"/>
            </a:avLst>
          </a:prstGeom>
          <a:solidFill>
            <a:srgbClr val="F9D3E4"/>
          </a:solidFill>
          <a:ln w="38100"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r"/>
            <a:r>
              <a:rPr lang="en-US" sz="2400" b="1" dirty="0" err="1">
                <a:solidFill>
                  <a:srgbClr val="E1257C"/>
                </a:solidFill>
              </a:rPr>
              <a:t>CoMeT</a:t>
            </a:r>
            <a:r>
              <a:rPr lang="en-US" sz="2400" b="1" dirty="0">
                <a:solidFill>
                  <a:srgbClr val="E1257C"/>
                </a:solidFill>
              </a:rPr>
              <a:t>		</a:t>
            </a:r>
            <a:endParaRPr lang="tr-TR" sz="2400" b="1" dirty="0">
              <a:solidFill>
                <a:srgbClr val="E1257C"/>
              </a:solidFill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B4713DBE-35C5-645D-5325-14AC4501CBB1}"/>
              </a:ext>
            </a:extLst>
          </p:cNvPr>
          <p:cNvGrpSpPr/>
          <p:nvPr/>
        </p:nvGrpSpPr>
        <p:grpSpPr>
          <a:xfrm>
            <a:off x="436548" y="1862450"/>
            <a:ext cx="4527177" cy="2652782"/>
            <a:chOff x="4143160" y="1722987"/>
            <a:chExt cx="4527177" cy="2652782"/>
          </a:xfrm>
        </p:grpSpPr>
        <p:sp>
          <p:nvSpPr>
            <p:cNvPr id="7" name="Dikdörtgen: Köşeleri Yuvarlatılmış 6">
              <a:extLst>
                <a:ext uri="{FF2B5EF4-FFF2-40B4-BE49-F238E27FC236}">
                  <a16:creationId xmlns:a16="http://schemas.microsoft.com/office/drawing/2014/main" id="{F7E24E6E-4721-6E85-DF37-541058D5BDDC}"/>
                </a:ext>
              </a:extLst>
            </p:cNvPr>
            <p:cNvSpPr/>
            <p:nvPr/>
          </p:nvSpPr>
          <p:spPr>
            <a:xfrm>
              <a:off x="4143160" y="1740962"/>
              <a:ext cx="4527177" cy="2634807"/>
            </a:xfrm>
            <a:prstGeom prst="roundRect">
              <a:avLst>
                <a:gd name="adj" fmla="val 9522"/>
              </a:avLst>
            </a:prstGeom>
            <a:solidFill>
              <a:srgbClr val="FFEBCD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b"/>
            <a:lstStyle/>
            <a:p>
              <a:pPr algn="ctr"/>
              <a:r>
                <a:rPr lang="tr-TR" sz="2400" b="1" dirty="0">
                  <a:solidFill>
                    <a:srgbClr val="E28700"/>
                  </a:solidFill>
                </a:rPr>
                <a:t>Counter </a:t>
              </a:r>
              <a:r>
                <a:rPr lang="tr-TR" sz="2400" b="1" dirty="0" err="1">
                  <a:solidFill>
                    <a:srgbClr val="E28700"/>
                  </a:solidFill>
                </a:rPr>
                <a:t>Table</a:t>
              </a:r>
              <a:endParaRPr lang="tr-TR" sz="2400" b="1" dirty="0">
                <a:solidFill>
                  <a:srgbClr val="E28700"/>
                </a:solidFill>
              </a:endParaRPr>
            </a:p>
          </p:txBody>
        </p:sp>
        <p:sp>
          <p:nvSpPr>
            <p:cNvPr id="8" name="Metin kutusu 7">
              <a:extLst>
                <a:ext uri="{FF2B5EF4-FFF2-40B4-BE49-F238E27FC236}">
                  <a16:creationId xmlns:a16="http://schemas.microsoft.com/office/drawing/2014/main" id="{A53B400B-78BD-26CE-B130-85507CB47EDF}"/>
                </a:ext>
              </a:extLst>
            </p:cNvPr>
            <p:cNvSpPr txBox="1"/>
            <p:nvPr/>
          </p:nvSpPr>
          <p:spPr>
            <a:xfrm>
              <a:off x="4311104" y="1722987"/>
              <a:ext cx="12654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Hash</a:t>
              </a:r>
              <a:endParaRPr lang="tr-TR" sz="2000" i="1" dirty="0"/>
            </a:p>
          </p:txBody>
        </p:sp>
        <p:grpSp>
          <p:nvGrpSpPr>
            <p:cNvPr id="9" name="Grup 8">
              <a:extLst>
                <a:ext uri="{FF2B5EF4-FFF2-40B4-BE49-F238E27FC236}">
                  <a16:creationId xmlns:a16="http://schemas.microsoft.com/office/drawing/2014/main" id="{57C72A64-EC77-6995-C672-B961FF13C93D}"/>
                </a:ext>
              </a:extLst>
            </p:cNvPr>
            <p:cNvGrpSpPr/>
            <p:nvPr/>
          </p:nvGrpSpPr>
          <p:grpSpPr>
            <a:xfrm>
              <a:off x="5804425" y="1983430"/>
              <a:ext cx="2501232" cy="369332"/>
              <a:chOff x="4522154" y="1572784"/>
              <a:chExt cx="2501232" cy="369332"/>
            </a:xfrm>
          </p:grpSpPr>
          <p:sp>
            <p:nvSpPr>
              <p:cNvPr id="15" name="Metin kutusu 14">
                <a:extLst>
                  <a:ext uri="{FF2B5EF4-FFF2-40B4-BE49-F238E27FC236}">
                    <a16:creationId xmlns:a16="http://schemas.microsoft.com/office/drawing/2014/main" id="{8921D707-8F4F-4433-6758-19045FD64FE0}"/>
                  </a:ext>
                </a:extLst>
              </p:cNvPr>
              <p:cNvSpPr txBox="1"/>
              <p:nvPr/>
            </p:nvSpPr>
            <p:spPr>
              <a:xfrm>
                <a:off x="4522154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  <a:endParaRPr lang="tr-TR" dirty="0"/>
              </a:p>
            </p:txBody>
          </p:sp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9D27B39E-2A3A-1EB8-AC04-0E2ECBFF9709}"/>
                  </a:ext>
                </a:extLst>
              </p:cNvPr>
              <p:cNvSpPr txBox="1"/>
              <p:nvPr/>
            </p:nvSpPr>
            <p:spPr>
              <a:xfrm>
                <a:off x="5084467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tr-TR" dirty="0"/>
              </a:p>
            </p:txBody>
          </p:sp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A67C5048-DC25-2378-E9DD-421332AEBE0A}"/>
                  </a:ext>
                </a:extLst>
              </p:cNvPr>
              <p:cNvSpPr txBox="1"/>
              <p:nvPr/>
            </p:nvSpPr>
            <p:spPr>
              <a:xfrm>
                <a:off x="5646780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  <a:endParaRPr lang="tr-TR" dirty="0"/>
              </a:p>
            </p:txBody>
          </p:sp>
          <p:sp>
            <p:nvSpPr>
              <p:cNvPr id="18" name="Metin kutusu 17">
                <a:extLst>
                  <a:ext uri="{FF2B5EF4-FFF2-40B4-BE49-F238E27FC236}">
                    <a16:creationId xmlns:a16="http://schemas.microsoft.com/office/drawing/2014/main" id="{806CBFBF-EAB2-49D9-470D-701E40616C67}"/>
                  </a:ext>
                </a:extLst>
              </p:cNvPr>
              <p:cNvSpPr txBox="1"/>
              <p:nvPr/>
            </p:nvSpPr>
            <p:spPr>
              <a:xfrm>
                <a:off x="6209093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  <a:endParaRPr lang="tr-TR" dirty="0"/>
              </a:p>
            </p:txBody>
          </p:sp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10FC63CB-684D-FCF7-DE65-3CE826676C28}"/>
                  </a:ext>
                </a:extLst>
              </p:cNvPr>
              <p:cNvSpPr txBox="1"/>
              <p:nvPr/>
            </p:nvSpPr>
            <p:spPr>
              <a:xfrm>
                <a:off x="6771406" y="1572784"/>
                <a:ext cx="251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</a:t>
                </a:r>
                <a:endParaRPr lang="tr-TR" dirty="0"/>
              </a:p>
            </p:txBody>
          </p:sp>
        </p:grpSp>
        <p:sp>
          <p:nvSpPr>
            <p:cNvPr id="10" name="Metin kutusu 9">
              <a:extLst>
                <a:ext uri="{FF2B5EF4-FFF2-40B4-BE49-F238E27FC236}">
                  <a16:creationId xmlns:a16="http://schemas.microsoft.com/office/drawing/2014/main" id="{942685EF-A32B-6DEE-4197-A79473C7B82D}"/>
                </a:ext>
              </a:extLst>
            </p:cNvPr>
            <p:cNvSpPr txBox="1"/>
            <p:nvPr/>
          </p:nvSpPr>
          <p:spPr>
            <a:xfrm>
              <a:off x="6491004" y="1722987"/>
              <a:ext cx="1120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000" i="1" dirty="0" err="1"/>
                <a:t>Counters</a:t>
              </a:r>
              <a:endParaRPr lang="tr-TR" sz="2000" i="1" dirty="0"/>
            </a:p>
          </p:txBody>
        </p:sp>
        <p:sp>
          <p:nvSpPr>
            <p:cNvPr id="11" name="Dikdörtgen 10">
              <a:extLst>
                <a:ext uri="{FF2B5EF4-FFF2-40B4-BE49-F238E27FC236}">
                  <a16:creationId xmlns:a16="http://schemas.microsoft.com/office/drawing/2014/main" id="{5046B433-F19C-BAF0-5533-9E2027CF32CB}"/>
                </a:ext>
              </a:extLst>
            </p:cNvPr>
            <p:cNvSpPr/>
            <p:nvPr/>
          </p:nvSpPr>
          <p:spPr>
            <a:xfrm>
              <a:off x="4612760" y="2403836"/>
              <a:ext cx="566346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en-US" sz="1800" b="1" baseline="-25000" dirty="0">
                  <a:solidFill>
                    <a:schemeClr val="tx1"/>
                  </a:solidFill>
                </a:rPr>
                <a:t>0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Dikdörtgen 11">
              <a:extLst>
                <a:ext uri="{FF2B5EF4-FFF2-40B4-BE49-F238E27FC236}">
                  <a16:creationId xmlns:a16="http://schemas.microsoft.com/office/drawing/2014/main" id="{ABBBB5BC-FABB-2093-FF92-171FA0101F66}"/>
                </a:ext>
              </a:extLst>
            </p:cNvPr>
            <p:cNvSpPr/>
            <p:nvPr/>
          </p:nvSpPr>
          <p:spPr>
            <a:xfrm>
              <a:off x="4612760" y="2918740"/>
              <a:ext cx="566346" cy="400110"/>
            </a:xfrm>
            <a:prstGeom prst="rect">
              <a:avLst/>
            </a:prstGeom>
            <a:solidFill>
              <a:srgbClr val="FFE0D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tr-TR" b="1" baseline="-25000" dirty="0">
                  <a:solidFill>
                    <a:schemeClr val="tx1"/>
                  </a:solidFill>
                </a:rPr>
                <a:t>1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Dikdörtgen 12">
              <a:extLst>
                <a:ext uri="{FF2B5EF4-FFF2-40B4-BE49-F238E27FC236}">
                  <a16:creationId xmlns:a16="http://schemas.microsoft.com/office/drawing/2014/main" id="{9ABAD7C8-8086-659A-DE73-55ACADA14DC8}"/>
                </a:ext>
              </a:extLst>
            </p:cNvPr>
            <p:cNvSpPr/>
            <p:nvPr/>
          </p:nvSpPr>
          <p:spPr>
            <a:xfrm>
              <a:off x="4612760" y="3437993"/>
              <a:ext cx="566346" cy="400110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H</a:t>
              </a:r>
              <a:r>
                <a:rPr lang="tr-TR" sz="1800" b="1" baseline="-25000" dirty="0">
                  <a:solidFill>
                    <a:schemeClr val="tx1"/>
                  </a:solidFill>
                </a:rPr>
                <a:t>2</a:t>
              </a:r>
              <a:endParaRPr 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Metin kutusu 13">
              <a:extLst>
                <a:ext uri="{FF2B5EF4-FFF2-40B4-BE49-F238E27FC236}">
                  <a16:creationId xmlns:a16="http://schemas.microsoft.com/office/drawing/2014/main" id="{2A1DD539-BC9E-4468-593E-462710CDDF1E}"/>
                </a:ext>
              </a:extLst>
            </p:cNvPr>
            <p:cNvSpPr txBox="1"/>
            <p:nvPr/>
          </p:nvSpPr>
          <p:spPr>
            <a:xfrm>
              <a:off x="4299786" y="1952652"/>
              <a:ext cx="12654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Function</a:t>
              </a:r>
              <a:r>
                <a:rPr lang="tr-TR" sz="2000" i="1" dirty="0"/>
                <a:t>s</a:t>
              </a:r>
            </a:p>
          </p:txBody>
        </p:sp>
      </p:grpSp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645052C6-B3F8-8EBD-7395-CADB4314F1D1}"/>
              </a:ext>
            </a:extLst>
          </p:cNvPr>
          <p:cNvSpPr/>
          <p:nvPr/>
        </p:nvSpPr>
        <p:spPr>
          <a:xfrm>
            <a:off x="5274058" y="1880425"/>
            <a:ext cx="3375449" cy="2634807"/>
          </a:xfrm>
          <a:prstGeom prst="roundRect">
            <a:avLst>
              <a:gd name="adj" fmla="val 9522"/>
            </a:avLst>
          </a:prstGeom>
          <a:solidFill>
            <a:srgbClr val="DAD3F9"/>
          </a:solidFill>
          <a:ln w="38100">
            <a:solidFill>
              <a:srgbClr val="6D40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/>
          <a:lstStyle/>
          <a:p>
            <a:pPr algn="ctr"/>
            <a:r>
              <a:rPr lang="en-US" sz="2400" b="1" dirty="0">
                <a:solidFill>
                  <a:srgbClr val="6D40DC"/>
                </a:solidFill>
              </a:rPr>
              <a:t>Recent Aggressor Table</a:t>
            </a:r>
            <a:endParaRPr lang="tr-TR" sz="2400" b="1" dirty="0">
              <a:solidFill>
                <a:srgbClr val="6D40DC"/>
              </a:solidFill>
            </a:endParaRPr>
          </a:p>
        </p:txBody>
      </p:sp>
      <p:graphicFrame>
        <p:nvGraphicFramePr>
          <p:cNvPr id="36" name="Tablo 35">
            <a:extLst>
              <a:ext uri="{FF2B5EF4-FFF2-40B4-BE49-F238E27FC236}">
                <a16:creationId xmlns:a16="http://schemas.microsoft.com/office/drawing/2014/main" id="{5797D29B-FB96-4847-6B71-122017B790D1}"/>
              </a:ext>
            </a:extLst>
          </p:cNvPr>
          <p:cNvGraphicFramePr>
            <a:graphicFrameLocks noGrp="1"/>
          </p:cNvGraphicFramePr>
          <p:nvPr/>
        </p:nvGraphicFramePr>
        <p:xfrm>
          <a:off x="1942094" y="2479233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graphicFrame>
        <p:nvGraphicFramePr>
          <p:cNvPr id="37" name="Tablo 36">
            <a:extLst>
              <a:ext uri="{FF2B5EF4-FFF2-40B4-BE49-F238E27FC236}">
                <a16:creationId xmlns:a16="http://schemas.microsoft.com/office/drawing/2014/main" id="{4DC5C865-5836-E29E-5EA6-4D0A92FC1D49}"/>
              </a:ext>
            </a:extLst>
          </p:cNvPr>
          <p:cNvGraphicFramePr>
            <a:graphicFrameLocks noGrp="1"/>
          </p:cNvGraphicFramePr>
          <p:nvPr/>
        </p:nvGraphicFramePr>
        <p:xfrm>
          <a:off x="1942094" y="2998486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0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graphicFrame>
        <p:nvGraphicFramePr>
          <p:cNvPr id="38" name="Tablo 37">
            <a:extLst>
              <a:ext uri="{FF2B5EF4-FFF2-40B4-BE49-F238E27FC236}">
                <a16:creationId xmlns:a16="http://schemas.microsoft.com/office/drawing/2014/main" id="{B6736FF9-BB42-3866-7A35-DC768F67D02A}"/>
              </a:ext>
            </a:extLst>
          </p:cNvPr>
          <p:cNvGraphicFramePr>
            <a:graphicFrameLocks noGrp="1"/>
          </p:cNvGraphicFramePr>
          <p:nvPr/>
        </p:nvGraphicFramePr>
        <p:xfrm>
          <a:off x="1942094" y="3517739"/>
          <a:ext cx="2805545" cy="51954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561109">
                  <a:extLst>
                    <a:ext uri="{9D8B030D-6E8A-4147-A177-3AD203B41FA5}">
                      <a16:colId xmlns:a16="http://schemas.microsoft.com/office/drawing/2014/main" val="227501991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071827810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485590149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1975692417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2975137513"/>
                    </a:ext>
                  </a:extLst>
                </a:gridCol>
              </a:tblGrid>
              <a:tr h="519545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5592"/>
                  </a:ext>
                </a:extLst>
              </a:tr>
            </a:tbl>
          </a:graphicData>
        </a:graphic>
      </p:graphicFrame>
      <p:graphicFrame>
        <p:nvGraphicFramePr>
          <p:cNvPr id="42" name="Tablo 41">
            <a:extLst>
              <a:ext uri="{FF2B5EF4-FFF2-40B4-BE49-F238E27FC236}">
                <a16:creationId xmlns:a16="http://schemas.microsoft.com/office/drawing/2014/main" id="{A7170BF1-741D-8F0D-ED89-64B695C4F248}"/>
              </a:ext>
            </a:extLst>
          </p:cNvPr>
          <p:cNvGraphicFramePr>
            <a:graphicFrameLocks noGrp="1"/>
          </p:cNvGraphicFramePr>
          <p:nvPr/>
        </p:nvGraphicFramePr>
        <p:xfrm>
          <a:off x="5500535" y="2430699"/>
          <a:ext cx="2922494" cy="1315062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997645">
                  <a:extLst>
                    <a:ext uri="{9D8B030D-6E8A-4147-A177-3AD203B41FA5}">
                      <a16:colId xmlns:a16="http://schemas.microsoft.com/office/drawing/2014/main" val="4129785252"/>
                    </a:ext>
                  </a:extLst>
                </a:gridCol>
                <a:gridCol w="1924849">
                  <a:extLst>
                    <a:ext uri="{9D8B030D-6E8A-4147-A177-3AD203B41FA5}">
                      <a16:colId xmlns:a16="http://schemas.microsoft.com/office/drawing/2014/main" val="1310762463"/>
                    </a:ext>
                  </a:extLst>
                </a:gridCol>
              </a:tblGrid>
              <a:tr h="438354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379485"/>
                  </a:ext>
                </a:extLst>
              </a:tr>
              <a:tr h="438354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766799"/>
                  </a:ext>
                </a:extLst>
              </a:tr>
              <a:tr h="438354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883969"/>
                  </a:ext>
                </a:extLst>
              </a:tr>
            </a:tbl>
          </a:graphicData>
        </a:graphic>
      </p:graphicFrame>
      <p:sp>
        <p:nvSpPr>
          <p:cNvPr id="44" name="Dikdörtgen 43">
            <a:extLst>
              <a:ext uri="{FF2B5EF4-FFF2-40B4-BE49-F238E27FC236}">
                <a16:creationId xmlns:a16="http://schemas.microsoft.com/office/drawing/2014/main" id="{9B584D6C-F34A-3510-6BEE-B976B54FA514}"/>
              </a:ext>
            </a:extLst>
          </p:cNvPr>
          <p:cNvSpPr/>
          <p:nvPr/>
        </p:nvSpPr>
        <p:spPr>
          <a:xfrm>
            <a:off x="5500535" y="3808561"/>
            <a:ext cx="2922494" cy="308804"/>
          </a:xfrm>
          <a:prstGeom prst="rect">
            <a:avLst/>
          </a:prstGeom>
          <a:solidFill>
            <a:srgbClr val="6D40DC"/>
          </a:solidFill>
          <a:ln>
            <a:solidFill>
              <a:srgbClr val="6D40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TAG MATCH</a:t>
            </a:r>
            <a:endParaRPr lang="tr-TR" sz="2000" dirty="0"/>
          </a:p>
        </p:txBody>
      </p: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F50C296B-DB07-C93F-E038-D3936D5FE574}"/>
              </a:ext>
            </a:extLst>
          </p:cNvPr>
          <p:cNvSpPr txBox="1"/>
          <p:nvPr/>
        </p:nvSpPr>
        <p:spPr>
          <a:xfrm>
            <a:off x="5531154" y="1974844"/>
            <a:ext cx="1075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Row Tag</a:t>
            </a:r>
            <a:endParaRPr lang="tr-TR" sz="2000" i="1" dirty="0"/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C8D8EA80-F52C-8FBA-1955-E5A59A1B5842}"/>
              </a:ext>
            </a:extLst>
          </p:cNvPr>
          <p:cNvSpPr txBox="1"/>
          <p:nvPr/>
        </p:nvSpPr>
        <p:spPr>
          <a:xfrm>
            <a:off x="6917252" y="1974844"/>
            <a:ext cx="1075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Counter</a:t>
            </a:r>
            <a:endParaRPr lang="tr-TR" sz="2000" i="1" dirty="0"/>
          </a:p>
        </p:txBody>
      </p:sp>
      <p:sp>
        <p:nvSpPr>
          <p:cNvPr id="64" name="Dikdörtgen 63">
            <a:extLst>
              <a:ext uri="{FF2B5EF4-FFF2-40B4-BE49-F238E27FC236}">
                <a16:creationId xmlns:a16="http://schemas.microsoft.com/office/drawing/2014/main" id="{D5A62A7D-1F66-7A9D-919F-B961C18E4E0E}"/>
              </a:ext>
            </a:extLst>
          </p:cNvPr>
          <p:cNvSpPr/>
          <p:nvPr/>
        </p:nvSpPr>
        <p:spPr>
          <a:xfrm>
            <a:off x="436548" y="950804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cxnSp>
        <p:nvCxnSpPr>
          <p:cNvPr id="66" name="Bağlayıcı: Dirsek 65">
            <a:extLst>
              <a:ext uri="{FF2B5EF4-FFF2-40B4-BE49-F238E27FC236}">
                <a16:creationId xmlns:a16="http://schemas.microsoft.com/office/drawing/2014/main" id="{75392E83-7145-048B-216F-18D317FE4ED7}"/>
              </a:ext>
            </a:extLst>
          </p:cNvPr>
          <p:cNvCxnSpPr>
            <a:cxnSpLocks/>
            <a:stCxn id="64" idx="1"/>
            <a:endCxn id="11" idx="1"/>
          </p:cNvCxnSpPr>
          <p:nvPr/>
        </p:nvCxnSpPr>
        <p:spPr>
          <a:xfrm rot="10800000" flipH="1" flipV="1">
            <a:off x="436548" y="1122786"/>
            <a:ext cx="469600" cy="1620567"/>
          </a:xfrm>
          <a:prstGeom prst="bentConnector3">
            <a:avLst>
              <a:gd name="adj1" fmla="val -2682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Bağlayıcı: Dirsek 68">
            <a:extLst>
              <a:ext uri="{FF2B5EF4-FFF2-40B4-BE49-F238E27FC236}">
                <a16:creationId xmlns:a16="http://schemas.microsoft.com/office/drawing/2014/main" id="{BD317345-0D03-71AB-043D-38D6135B93AA}"/>
              </a:ext>
            </a:extLst>
          </p:cNvPr>
          <p:cNvCxnSpPr>
            <a:cxnSpLocks/>
            <a:stCxn id="64" idx="1"/>
            <a:endCxn id="12" idx="1"/>
          </p:cNvCxnSpPr>
          <p:nvPr/>
        </p:nvCxnSpPr>
        <p:spPr>
          <a:xfrm rot="10800000" flipH="1" flipV="1">
            <a:off x="436548" y="1122786"/>
            <a:ext cx="469600" cy="2135471"/>
          </a:xfrm>
          <a:prstGeom prst="bentConnector3">
            <a:avLst>
              <a:gd name="adj1" fmla="val -28811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Bağlayıcı: Dirsek 72">
            <a:extLst>
              <a:ext uri="{FF2B5EF4-FFF2-40B4-BE49-F238E27FC236}">
                <a16:creationId xmlns:a16="http://schemas.microsoft.com/office/drawing/2014/main" id="{D60AB81C-F287-098D-F80C-604194E7FFE4}"/>
              </a:ext>
            </a:extLst>
          </p:cNvPr>
          <p:cNvCxnSpPr>
            <a:cxnSpLocks/>
            <a:stCxn id="64" idx="1"/>
            <a:endCxn id="13" idx="1"/>
          </p:cNvCxnSpPr>
          <p:nvPr/>
        </p:nvCxnSpPr>
        <p:spPr>
          <a:xfrm rot="10800000" flipH="1" flipV="1">
            <a:off x="436548" y="1122787"/>
            <a:ext cx="469600" cy="2654724"/>
          </a:xfrm>
          <a:prstGeom prst="bentConnector3">
            <a:avLst>
              <a:gd name="adj1" fmla="val -2881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Düz Ok Bağlayıcısı 78">
            <a:extLst>
              <a:ext uri="{FF2B5EF4-FFF2-40B4-BE49-F238E27FC236}">
                <a16:creationId xmlns:a16="http://schemas.microsoft.com/office/drawing/2014/main" id="{8F2DAAC3-20F1-D1F8-C9AE-1641631707EC}"/>
              </a:ext>
            </a:extLst>
          </p:cNvPr>
          <p:cNvCxnSpPr>
            <a:cxnSpLocks/>
            <a:stCxn id="11" idx="3"/>
            <a:endCxn id="36" idx="1"/>
          </p:cNvCxnSpPr>
          <p:nvPr/>
        </p:nvCxnSpPr>
        <p:spPr>
          <a:xfrm flipV="1">
            <a:off x="1472494" y="2739005"/>
            <a:ext cx="469600" cy="43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Düz Ok Bağlayıcısı 79">
            <a:extLst>
              <a:ext uri="{FF2B5EF4-FFF2-40B4-BE49-F238E27FC236}">
                <a16:creationId xmlns:a16="http://schemas.microsoft.com/office/drawing/2014/main" id="{CEC13FB6-1931-31C8-70AE-DC6080ADB054}"/>
              </a:ext>
            </a:extLst>
          </p:cNvPr>
          <p:cNvCxnSpPr>
            <a:cxnSpLocks/>
            <a:stCxn id="12" idx="3"/>
            <a:endCxn id="37" idx="1"/>
          </p:cNvCxnSpPr>
          <p:nvPr/>
        </p:nvCxnSpPr>
        <p:spPr>
          <a:xfrm>
            <a:off x="1472494" y="3258258"/>
            <a:ext cx="46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Düz Ok Bağlayıcısı 82">
            <a:extLst>
              <a:ext uri="{FF2B5EF4-FFF2-40B4-BE49-F238E27FC236}">
                <a16:creationId xmlns:a16="http://schemas.microsoft.com/office/drawing/2014/main" id="{D2C82BF1-7B32-1093-4132-47E0024E64F6}"/>
              </a:ext>
            </a:extLst>
          </p:cNvPr>
          <p:cNvCxnSpPr>
            <a:cxnSpLocks/>
            <a:stCxn id="13" idx="3"/>
            <a:endCxn id="38" idx="1"/>
          </p:cNvCxnSpPr>
          <p:nvPr/>
        </p:nvCxnSpPr>
        <p:spPr>
          <a:xfrm>
            <a:off x="1472494" y="3777511"/>
            <a:ext cx="46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Metin kutusu 85">
            <a:extLst>
              <a:ext uri="{FF2B5EF4-FFF2-40B4-BE49-F238E27FC236}">
                <a16:creationId xmlns:a16="http://schemas.microsoft.com/office/drawing/2014/main" id="{B78DAF46-9AA3-AF54-4A4A-97C21BC8E401}"/>
              </a:ext>
            </a:extLst>
          </p:cNvPr>
          <p:cNvSpPr txBox="1"/>
          <p:nvPr/>
        </p:nvSpPr>
        <p:spPr>
          <a:xfrm>
            <a:off x="2418495" y="3068118"/>
            <a:ext cx="1666478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5F25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tr-TR" b="1" i="1" dirty="0" err="1">
                <a:solidFill>
                  <a:srgbClr val="F23F00"/>
                </a:solidFill>
              </a:rPr>
              <a:t>CounterGroup</a:t>
            </a:r>
            <a:r>
              <a:rPr lang="tr-TR" b="1" i="1" baseline="-25000" dirty="0" err="1">
                <a:solidFill>
                  <a:srgbClr val="F23F00"/>
                </a:solidFill>
              </a:rPr>
              <a:t>A</a:t>
            </a:r>
            <a:endParaRPr lang="tr-TR" b="1" i="1" baseline="-25000" dirty="0">
              <a:solidFill>
                <a:srgbClr val="F23F00"/>
              </a:solidFill>
            </a:endParaRPr>
          </a:p>
        </p:txBody>
      </p:sp>
      <p:cxnSp>
        <p:nvCxnSpPr>
          <p:cNvPr id="87" name="Bağlayıcı: Dirsek 86">
            <a:extLst>
              <a:ext uri="{FF2B5EF4-FFF2-40B4-BE49-F238E27FC236}">
                <a16:creationId xmlns:a16="http://schemas.microsoft.com/office/drawing/2014/main" id="{F2F32A1A-7766-8041-56DB-9F8DA36DAA6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01752" y="1652267"/>
            <a:ext cx="5198783" cy="1435963"/>
          </a:xfrm>
          <a:prstGeom prst="bentConnector3">
            <a:avLst>
              <a:gd name="adj1" fmla="val 9291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Düz Ok Bağlayıcısı 91">
            <a:extLst>
              <a:ext uri="{FF2B5EF4-FFF2-40B4-BE49-F238E27FC236}">
                <a16:creationId xmlns:a16="http://schemas.microsoft.com/office/drawing/2014/main" id="{E7DA983B-8824-F9A8-D47C-F650A4BAFB43}"/>
              </a:ext>
            </a:extLst>
          </p:cNvPr>
          <p:cNvCxnSpPr>
            <a:cxnSpLocks/>
          </p:cNvCxnSpPr>
          <p:nvPr/>
        </p:nvCxnSpPr>
        <p:spPr>
          <a:xfrm>
            <a:off x="6009142" y="2859275"/>
            <a:ext cx="0" cy="912748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up 97">
            <a:extLst>
              <a:ext uri="{FF2B5EF4-FFF2-40B4-BE49-F238E27FC236}">
                <a16:creationId xmlns:a16="http://schemas.microsoft.com/office/drawing/2014/main" id="{DF1BE3A1-D506-DA60-D398-4D670A5C281B}"/>
              </a:ext>
            </a:extLst>
          </p:cNvPr>
          <p:cNvGrpSpPr/>
          <p:nvPr/>
        </p:nvGrpSpPr>
        <p:grpSpPr>
          <a:xfrm>
            <a:off x="722376" y="4618270"/>
            <a:ext cx="4025263" cy="1118954"/>
            <a:chOff x="321079" y="3851159"/>
            <a:chExt cx="2572405" cy="1118954"/>
          </a:xfrm>
        </p:grpSpPr>
        <p:sp>
          <p:nvSpPr>
            <p:cNvPr id="99" name="Dikdörtgen: Köşeleri Yuvarlatılmış 98">
              <a:extLst>
                <a:ext uri="{FF2B5EF4-FFF2-40B4-BE49-F238E27FC236}">
                  <a16:creationId xmlns:a16="http://schemas.microsoft.com/office/drawing/2014/main" id="{51EC2B3C-A5AF-0E73-91D1-E923C5E2E4BD}"/>
                </a:ext>
              </a:extLst>
            </p:cNvPr>
            <p:cNvSpPr/>
            <p:nvPr/>
          </p:nvSpPr>
          <p:spPr>
            <a:xfrm>
              <a:off x="321079" y="3975515"/>
              <a:ext cx="2572405" cy="6707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0" name="Metin kutusu 99">
              <a:extLst>
                <a:ext uri="{FF2B5EF4-FFF2-40B4-BE49-F238E27FC236}">
                  <a16:creationId xmlns:a16="http://schemas.microsoft.com/office/drawing/2014/main" id="{24AE6C9F-D762-7FAF-A6FA-A9E200F0E3A3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ACT_Count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23F00"/>
                  </a:solidFill>
                </a:rPr>
                <a:t>A</a:t>
              </a:r>
              <a:r>
                <a:rPr lang="en-US" dirty="0"/>
                <a:t>) </a:t>
              </a:r>
              <a:br>
                <a:rPr lang="en-US" dirty="0"/>
              </a:br>
              <a:r>
                <a:rPr lang="en-US" dirty="0"/>
                <a:t>= MIN(</a:t>
              </a:r>
              <a:r>
                <a:rPr lang="en-US" dirty="0">
                  <a:solidFill>
                    <a:srgbClr val="F23F00"/>
                  </a:solidFill>
                </a:rPr>
                <a:t>Counter</a:t>
              </a:r>
              <a:r>
                <a:rPr lang="tr-TR" dirty="0" err="1">
                  <a:solidFill>
                    <a:srgbClr val="F23F00"/>
                  </a:solidFill>
                </a:rPr>
                <a:t>Group</a:t>
              </a:r>
              <a:r>
                <a:rPr lang="tr-TR" baseline="-25000" dirty="0" err="1">
                  <a:solidFill>
                    <a:srgbClr val="F23F00"/>
                  </a:solidFill>
                </a:rPr>
                <a:t>A</a:t>
              </a:r>
              <a:r>
                <a:rPr lang="en-US" dirty="0"/>
                <a:t>)</a:t>
              </a:r>
              <a:endParaRPr lang="tr-TR" dirty="0"/>
            </a:p>
          </p:txBody>
        </p:sp>
        <p:sp>
          <p:nvSpPr>
            <p:cNvPr id="101" name="Dikdörtgen: Köşeleri Yuvarlatılmış 100">
              <a:extLst>
                <a:ext uri="{FF2B5EF4-FFF2-40B4-BE49-F238E27FC236}">
                  <a16:creationId xmlns:a16="http://schemas.microsoft.com/office/drawing/2014/main" id="{491C537A-6643-F5CD-B3CA-894B9C143CD3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 ESTIMATION</a:t>
              </a:r>
              <a:endParaRPr lang="tr-TR" dirty="0"/>
            </a:p>
          </p:txBody>
        </p:sp>
      </p:grpSp>
      <p:grpSp>
        <p:nvGrpSpPr>
          <p:cNvPr id="102" name="Grup 101">
            <a:extLst>
              <a:ext uri="{FF2B5EF4-FFF2-40B4-BE49-F238E27FC236}">
                <a16:creationId xmlns:a16="http://schemas.microsoft.com/office/drawing/2014/main" id="{0E4B9F8F-9E4F-405A-608F-E55B928771A7}"/>
              </a:ext>
            </a:extLst>
          </p:cNvPr>
          <p:cNvGrpSpPr/>
          <p:nvPr/>
        </p:nvGrpSpPr>
        <p:grpSpPr>
          <a:xfrm>
            <a:off x="5274058" y="4610558"/>
            <a:ext cx="3433395" cy="841955"/>
            <a:chOff x="321079" y="3851159"/>
            <a:chExt cx="2572405" cy="841955"/>
          </a:xfrm>
        </p:grpSpPr>
        <p:sp>
          <p:nvSpPr>
            <p:cNvPr id="103" name="Dikdörtgen: Köşeleri Yuvarlatılmış 102">
              <a:extLst>
                <a:ext uri="{FF2B5EF4-FFF2-40B4-BE49-F238E27FC236}">
                  <a16:creationId xmlns:a16="http://schemas.microsoft.com/office/drawing/2014/main" id="{8456303E-1933-2868-0B26-422885F474E2}"/>
                </a:ext>
              </a:extLst>
            </p:cNvPr>
            <p:cNvSpPr/>
            <p:nvPr/>
          </p:nvSpPr>
          <p:spPr>
            <a:xfrm>
              <a:off x="321079" y="3975515"/>
              <a:ext cx="2572405" cy="6707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4" name="Metin kutusu 103">
              <a:extLst>
                <a:ext uri="{FF2B5EF4-FFF2-40B4-BE49-F238E27FC236}">
                  <a16:creationId xmlns:a16="http://schemas.microsoft.com/office/drawing/2014/main" id="{8E4C9D99-83E8-9E36-2C4A-D7D6C579C35B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ACT_Count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23F00"/>
                  </a:solidFill>
                </a:rPr>
                <a:t>A</a:t>
              </a:r>
              <a:r>
                <a:rPr lang="en-US" dirty="0"/>
                <a:t>) </a:t>
              </a:r>
              <a:br>
                <a:rPr lang="en-US" dirty="0"/>
              </a:br>
              <a:r>
                <a:rPr lang="en-US" dirty="0"/>
                <a:t>= </a:t>
              </a:r>
              <a:r>
                <a:rPr lang="en-US" dirty="0" err="1"/>
                <a:t>RAT_Counter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F5F25"/>
                  </a:solidFill>
                </a:rPr>
                <a:t>A</a:t>
              </a:r>
              <a:r>
                <a:rPr lang="en-US" dirty="0"/>
                <a:t>)</a:t>
              </a:r>
              <a:endParaRPr lang="tr-TR" dirty="0"/>
            </a:p>
          </p:txBody>
        </p:sp>
        <p:sp>
          <p:nvSpPr>
            <p:cNvPr id="105" name="Dikdörtgen: Köşeleri Yuvarlatılmış 104">
              <a:extLst>
                <a:ext uri="{FF2B5EF4-FFF2-40B4-BE49-F238E27FC236}">
                  <a16:creationId xmlns:a16="http://schemas.microsoft.com/office/drawing/2014/main" id="{23AFA069-AC67-141F-8687-DF405D6D5270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RAT ESTIMATION</a:t>
              </a:r>
              <a:endParaRPr lang="tr-TR" dirty="0"/>
            </a:p>
          </p:txBody>
        </p:sp>
      </p:grpSp>
      <p:sp>
        <p:nvSpPr>
          <p:cNvPr id="106" name="Dikdörtgen 105">
            <a:extLst>
              <a:ext uri="{FF2B5EF4-FFF2-40B4-BE49-F238E27FC236}">
                <a16:creationId xmlns:a16="http://schemas.microsoft.com/office/drawing/2014/main" id="{303E52F0-F527-3BC0-2C26-2346C711EB05}"/>
              </a:ext>
            </a:extLst>
          </p:cNvPr>
          <p:cNvSpPr/>
          <p:nvPr/>
        </p:nvSpPr>
        <p:spPr>
          <a:xfrm>
            <a:off x="436547" y="4610558"/>
            <a:ext cx="4382341" cy="923330"/>
          </a:xfrm>
          <a:prstGeom prst="rect">
            <a:avLst/>
          </a:prstGeom>
          <a:solidFill>
            <a:srgbClr val="F9D3E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CAAD811-5E75-5C3E-1815-FEBB6C6AC3D0}"/>
              </a:ext>
            </a:extLst>
          </p:cNvPr>
          <p:cNvSpPr/>
          <p:nvPr/>
        </p:nvSpPr>
        <p:spPr>
          <a:xfrm>
            <a:off x="113606" y="1935331"/>
            <a:ext cx="342292" cy="34229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r-TR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05C3EBA-B686-D0EE-8F8C-EAB4CE576352}"/>
              </a:ext>
            </a:extLst>
          </p:cNvPr>
          <p:cNvSpPr/>
          <p:nvPr/>
        </p:nvSpPr>
        <p:spPr>
          <a:xfrm>
            <a:off x="4994344" y="1987676"/>
            <a:ext cx="342292" cy="34229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r-TR" dirty="0"/>
          </a:p>
        </p:txBody>
      </p:sp>
      <p:sp>
        <p:nvSpPr>
          <p:cNvPr id="116" name="Metin kutusu 115">
            <a:extLst>
              <a:ext uri="{FF2B5EF4-FFF2-40B4-BE49-F238E27FC236}">
                <a16:creationId xmlns:a16="http://schemas.microsoft.com/office/drawing/2014/main" id="{2B0DC1D7-741B-67A4-B0C8-A761D4B4FB74}"/>
              </a:ext>
            </a:extLst>
          </p:cNvPr>
          <p:cNvSpPr txBox="1"/>
          <p:nvPr/>
        </p:nvSpPr>
        <p:spPr>
          <a:xfrm>
            <a:off x="5274058" y="5413393"/>
            <a:ext cx="343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used when there is a </a:t>
            </a:r>
            <a:r>
              <a:rPr lang="en-US" i="1" dirty="0">
                <a:solidFill>
                  <a:srgbClr val="00B050"/>
                </a:solidFill>
              </a:rPr>
              <a:t>tag match</a:t>
            </a:r>
            <a:endParaRPr lang="tr-TR" i="1" dirty="0">
              <a:solidFill>
                <a:srgbClr val="00B050"/>
              </a:solidFill>
            </a:endParaRPr>
          </a:p>
        </p:txBody>
      </p:sp>
      <p:grpSp>
        <p:nvGrpSpPr>
          <p:cNvPr id="117" name="Grup 116">
            <a:extLst>
              <a:ext uri="{FF2B5EF4-FFF2-40B4-BE49-F238E27FC236}">
                <a16:creationId xmlns:a16="http://schemas.microsoft.com/office/drawing/2014/main" id="{29B78F82-60D4-5A87-82B1-145B67AA7D5A}"/>
              </a:ext>
            </a:extLst>
          </p:cNvPr>
          <p:cNvGrpSpPr/>
          <p:nvPr/>
        </p:nvGrpSpPr>
        <p:grpSpPr>
          <a:xfrm>
            <a:off x="937600" y="5527015"/>
            <a:ext cx="2572405" cy="564956"/>
            <a:chOff x="321079" y="3851159"/>
            <a:chExt cx="2572405" cy="564956"/>
          </a:xfrm>
        </p:grpSpPr>
        <p:sp>
          <p:nvSpPr>
            <p:cNvPr id="118" name="Dikdörtgen: Köşeleri Yuvarlatılmış 117">
              <a:extLst>
                <a:ext uri="{FF2B5EF4-FFF2-40B4-BE49-F238E27FC236}">
                  <a16:creationId xmlns:a16="http://schemas.microsoft.com/office/drawing/2014/main" id="{B1A750AE-DF27-6191-17E0-436640461EB5}"/>
                </a:ext>
              </a:extLst>
            </p:cNvPr>
            <p:cNvSpPr/>
            <p:nvPr/>
          </p:nvSpPr>
          <p:spPr>
            <a:xfrm>
              <a:off x="321079" y="3975515"/>
              <a:ext cx="2572405" cy="4403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9" name="Metin kutusu 118">
              <a:extLst>
                <a:ext uri="{FF2B5EF4-FFF2-40B4-BE49-F238E27FC236}">
                  <a16:creationId xmlns:a16="http://schemas.microsoft.com/office/drawing/2014/main" id="{CAD9C894-3708-FEBA-4279-A56BA45D6B84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/>
                <a:t>ACT_Count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23F00"/>
                  </a:solidFill>
                </a:rPr>
                <a:t>A</a:t>
              </a:r>
              <a:r>
                <a:rPr lang="en-US" dirty="0"/>
                <a:t>) == </a:t>
              </a:r>
              <a:r>
                <a:rPr lang="en-US" i="1" dirty="0">
                  <a:solidFill>
                    <a:srgbClr val="316CE3"/>
                  </a:solidFill>
                </a:rPr>
                <a:t>N</a:t>
              </a:r>
              <a:r>
                <a:rPr lang="en-US" i="1" baseline="-25000" dirty="0">
                  <a:solidFill>
                    <a:srgbClr val="316CE3"/>
                  </a:solidFill>
                </a:rPr>
                <a:t>PR</a:t>
              </a:r>
              <a:endParaRPr lang="tr-TR" i="1" baseline="-25000" dirty="0">
                <a:solidFill>
                  <a:srgbClr val="316CE3"/>
                </a:solidFill>
              </a:endParaRPr>
            </a:p>
          </p:txBody>
        </p:sp>
        <p:sp>
          <p:nvSpPr>
            <p:cNvPr id="120" name="Dikdörtgen: Köşeleri Yuvarlatılmış 119">
              <a:extLst>
                <a:ext uri="{FF2B5EF4-FFF2-40B4-BE49-F238E27FC236}">
                  <a16:creationId xmlns:a16="http://schemas.microsoft.com/office/drawing/2014/main" id="{E4263140-0651-0DB6-CEA8-BC441EF6FDAF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ESTIMATION</a:t>
              </a:r>
              <a:endParaRPr lang="tr-TR" dirty="0"/>
            </a:p>
          </p:txBody>
        </p:sp>
      </p:grpSp>
      <p:cxnSp>
        <p:nvCxnSpPr>
          <p:cNvPr id="122" name="Bağlayıcı: Dirsek 121">
            <a:extLst>
              <a:ext uri="{FF2B5EF4-FFF2-40B4-BE49-F238E27FC236}">
                <a16:creationId xmlns:a16="http://schemas.microsoft.com/office/drawing/2014/main" id="{2838D63A-C7D4-AFBC-378D-CE9B6B937C41}"/>
              </a:ext>
            </a:extLst>
          </p:cNvPr>
          <p:cNvCxnSpPr>
            <a:cxnSpLocks/>
            <a:stCxn id="118" idx="3"/>
            <a:endCxn id="123" idx="1"/>
          </p:cNvCxnSpPr>
          <p:nvPr/>
        </p:nvCxnSpPr>
        <p:spPr>
          <a:xfrm>
            <a:off x="3510005" y="5871542"/>
            <a:ext cx="1536466" cy="4747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Dikdörtgen 122">
            <a:extLst>
              <a:ext uri="{FF2B5EF4-FFF2-40B4-BE49-F238E27FC236}">
                <a16:creationId xmlns:a16="http://schemas.microsoft.com/office/drawing/2014/main" id="{F440D740-798A-1AD4-D486-9612F8F6B2A1}"/>
              </a:ext>
            </a:extLst>
          </p:cNvPr>
          <p:cNvSpPr/>
          <p:nvPr/>
        </p:nvSpPr>
        <p:spPr>
          <a:xfrm>
            <a:off x="5046471" y="6027255"/>
            <a:ext cx="2456100" cy="638033"/>
          </a:xfrm>
          <a:prstGeom prst="rect">
            <a:avLst/>
          </a:prstGeom>
          <a:solidFill>
            <a:schemeClr val="bg1"/>
          </a:solidFill>
          <a:ln w="38100">
            <a:solidFill>
              <a:srgbClr val="FFA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err="1">
                <a:solidFill>
                  <a:schemeClr val="tx1"/>
                </a:solidFill>
              </a:rPr>
              <a:t>Preventively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Refresh</a:t>
            </a:r>
            <a:endParaRPr lang="tr-TR" sz="2000" dirty="0">
              <a:solidFill>
                <a:schemeClr val="tx1"/>
              </a:solidFill>
            </a:endParaRPr>
          </a:p>
          <a:p>
            <a:pPr algn="ctr"/>
            <a:r>
              <a:rPr lang="tr-TR" dirty="0" err="1">
                <a:solidFill>
                  <a:schemeClr val="tx1"/>
                </a:solidFill>
              </a:rPr>
              <a:t>A's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victim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rows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53BF1C67-5F66-7F1D-7730-D64B793E7B05}"/>
              </a:ext>
            </a:extLst>
          </p:cNvPr>
          <p:cNvSpPr txBox="1"/>
          <p:nvPr/>
        </p:nvSpPr>
        <p:spPr>
          <a:xfrm>
            <a:off x="1442183" y="6301127"/>
            <a:ext cx="2342569" cy="56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i="1" dirty="0">
                <a:solidFill>
                  <a:srgbClr val="316CE3"/>
                </a:solidFill>
              </a:rPr>
              <a:t>preventive refresh threshold</a:t>
            </a:r>
            <a:endParaRPr lang="tr-TR" sz="2000" i="1" dirty="0">
              <a:solidFill>
                <a:srgbClr val="316CE3"/>
              </a:solidFill>
            </a:endParaRPr>
          </a:p>
        </p:txBody>
      </p:sp>
      <p:sp>
        <p:nvSpPr>
          <p:cNvPr id="22" name="Serbest Form: Şekil 21">
            <a:extLst>
              <a:ext uri="{FF2B5EF4-FFF2-40B4-BE49-F238E27FC236}">
                <a16:creationId xmlns:a16="http://schemas.microsoft.com/office/drawing/2014/main" id="{0AB4A632-550C-7EA6-B73A-C61C10AD27A8}"/>
              </a:ext>
            </a:extLst>
          </p:cNvPr>
          <p:cNvSpPr/>
          <p:nvPr/>
        </p:nvSpPr>
        <p:spPr>
          <a:xfrm rot="777600">
            <a:off x="3381661" y="6001719"/>
            <a:ext cx="346937" cy="519254"/>
          </a:xfrm>
          <a:custGeom>
            <a:avLst/>
            <a:gdLst>
              <a:gd name="connsiteX0" fmla="*/ 0 w 346937"/>
              <a:gd name="connsiteY0" fmla="*/ 0 h 514350"/>
              <a:gd name="connsiteX1" fmla="*/ 314325 w 346937"/>
              <a:gd name="connsiteY1" fmla="*/ 190500 h 514350"/>
              <a:gd name="connsiteX2" fmla="*/ 304800 w 346937"/>
              <a:gd name="connsiteY2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937" h="514350">
                <a:moveTo>
                  <a:pt x="0" y="0"/>
                </a:moveTo>
                <a:cubicBezTo>
                  <a:pt x="131762" y="52387"/>
                  <a:pt x="263525" y="104775"/>
                  <a:pt x="314325" y="190500"/>
                </a:cubicBezTo>
                <a:cubicBezTo>
                  <a:pt x="365125" y="276225"/>
                  <a:pt x="352425" y="433388"/>
                  <a:pt x="304800" y="514350"/>
                </a:cubicBezTo>
              </a:path>
            </a:pathLst>
          </a:custGeom>
          <a:noFill/>
          <a:ln w="28575">
            <a:solidFill>
              <a:srgbClr val="316CE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F2C4C-E01C-4491-70E5-F9BA2CE12CAE}"/>
              </a:ext>
            </a:extLst>
          </p:cNvPr>
          <p:cNvSpPr/>
          <p:nvPr/>
        </p:nvSpPr>
        <p:spPr>
          <a:xfrm>
            <a:off x="3764800" y="5672347"/>
            <a:ext cx="342292" cy="34229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6763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06" grpId="0" animBg="1"/>
      <p:bldP spid="107" grpId="0" animBg="1"/>
      <p:bldP spid="108" grpId="0" animBg="1"/>
      <p:bldP spid="116" grpId="0"/>
      <p:bldP spid="123" grpId="0" animBg="1"/>
      <p:bldP spid="21" grpId="0"/>
      <p:bldP spid="22" grpId="0" animBg="1"/>
      <p:bldP spid="24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E31576-36C8-D0DD-AF12-6999E01F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CoMeT</a:t>
            </a:r>
            <a:r>
              <a:rPr lang="en-US" dirty="0"/>
              <a:t> Overview 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2914D2-F7C7-D9E9-ECD6-31F1A912A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B1858AD-736B-A3B4-FB92-22E04885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F98BBE8-442E-A9CA-4BFE-4552FEA9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146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EF218F4-CD19-C1E7-043F-B0992076CB2B}"/>
              </a:ext>
            </a:extLst>
          </p:cNvPr>
          <p:cNvSpPr/>
          <p:nvPr/>
        </p:nvSpPr>
        <p:spPr>
          <a:xfrm>
            <a:off x="1272541" y="1088967"/>
            <a:ext cx="6864781" cy="4383561"/>
          </a:xfrm>
          <a:prstGeom prst="rect">
            <a:avLst/>
          </a:prstGeom>
          <a:solidFill>
            <a:srgbClr val="F9D7E6"/>
          </a:solidFill>
          <a:ln w="38100"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2FE52D43-4B73-90A0-BC64-F4AD76828024}"/>
              </a:ext>
            </a:extLst>
          </p:cNvPr>
          <p:cNvSpPr/>
          <p:nvPr/>
        </p:nvSpPr>
        <p:spPr>
          <a:xfrm>
            <a:off x="4760968" y="1511004"/>
            <a:ext cx="3150000" cy="2449108"/>
          </a:xfrm>
          <a:prstGeom prst="rect">
            <a:avLst/>
          </a:prstGeom>
          <a:solidFill>
            <a:srgbClr val="E4DCF4"/>
          </a:solidFill>
          <a:ln w="38100">
            <a:solidFill>
              <a:srgbClr val="7A62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aphicFrame>
        <p:nvGraphicFramePr>
          <p:cNvPr id="8" name="Tablo 3">
            <a:extLst>
              <a:ext uri="{FF2B5EF4-FFF2-40B4-BE49-F238E27FC236}">
                <a16:creationId xmlns:a16="http://schemas.microsoft.com/office/drawing/2014/main" id="{1EBDF406-D287-684C-0FF9-FB93ADEFF71E}"/>
              </a:ext>
            </a:extLst>
          </p:cNvPr>
          <p:cNvGraphicFramePr>
            <a:graphicFrameLocks noGrp="1"/>
          </p:cNvGraphicFramePr>
          <p:nvPr/>
        </p:nvGraphicFramePr>
        <p:xfrm>
          <a:off x="5077373" y="1905251"/>
          <a:ext cx="256466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64">
                  <a:extLst>
                    <a:ext uri="{9D8B030D-6E8A-4147-A177-3AD203B41FA5}">
                      <a16:colId xmlns:a16="http://schemas.microsoft.com/office/drawing/2014/main" val="1393599316"/>
                    </a:ext>
                  </a:extLst>
                </a:gridCol>
                <a:gridCol w="1064896">
                  <a:extLst>
                    <a:ext uri="{9D8B030D-6E8A-4147-A177-3AD203B41FA5}">
                      <a16:colId xmlns:a16="http://schemas.microsoft.com/office/drawing/2014/main" val="3243003149"/>
                    </a:ext>
                  </a:extLst>
                </a:gridCol>
              </a:tblGrid>
              <a:tr h="26785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6042E2"/>
                          </a:solidFill>
                        </a:rPr>
                        <a:t>DRAM Row Tag</a:t>
                      </a:r>
                      <a:endParaRPr lang="tr-TR" sz="1600" i="1" dirty="0">
                        <a:solidFill>
                          <a:srgbClr val="6042E2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6042E2"/>
                          </a:solidFill>
                        </a:rPr>
                        <a:t>Counter</a:t>
                      </a:r>
                      <a:endParaRPr lang="tr-TR" sz="1600" i="1" dirty="0">
                        <a:solidFill>
                          <a:srgbClr val="6042E2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670697"/>
                  </a:ext>
                </a:extLst>
              </a:tr>
              <a:tr h="267850">
                <a:tc>
                  <a:txBody>
                    <a:bodyPr/>
                    <a:lstStyle/>
                    <a:p>
                      <a:endParaRPr lang="tr-TR" sz="1200" dirty="0">
                        <a:solidFill>
                          <a:srgbClr val="7A62E7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200" dirty="0">
                        <a:solidFill>
                          <a:srgbClr val="7A62E7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132232"/>
                  </a:ext>
                </a:extLst>
              </a:tr>
              <a:tr h="267850">
                <a:tc>
                  <a:txBody>
                    <a:bodyPr/>
                    <a:lstStyle/>
                    <a:p>
                      <a:endParaRPr lang="tr-TR" sz="1200" dirty="0">
                        <a:solidFill>
                          <a:srgbClr val="7A62E7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200" dirty="0">
                        <a:solidFill>
                          <a:srgbClr val="7A62E7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272933"/>
                  </a:ext>
                </a:extLst>
              </a:tr>
              <a:tr h="267850">
                <a:tc>
                  <a:txBody>
                    <a:bodyPr/>
                    <a:lstStyle/>
                    <a:p>
                      <a:endParaRPr lang="tr-TR" sz="1200" dirty="0">
                        <a:solidFill>
                          <a:srgbClr val="7A62E7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200" dirty="0">
                        <a:solidFill>
                          <a:srgbClr val="7A62E7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10060"/>
                  </a:ext>
                </a:extLst>
              </a:tr>
              <a:tr h="267850">
                <a:tc>
                  <a:txBody>
                    <a:bodyPr/>
                    <a:lstStyle/>
                    <a:p>
                      <a:endParaRPr lang="tr-TR" sz="1200" dirty="0">
                        <a:solidFill>
                          <a:srgbClr val="7A62E7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200" dirty="0">
                        <a:solidFill>
                          <a:srgbClr val="7A62E7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A6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042968"/>
                  </a:ext>
                </a:extLst>
              </a:tr>
            </a:tbl>
          </a:graphicData>
        </a:graphic>
      </p:graphicFrame>
      <p:sp>
        <p:nvSpPr>
          <p:cNvPr id="9" name="Dikdörtgen 8">
            <a:extLst>
              <a:ext uri="{FF2B5EF4-FFF2-40B4-BE49-F238E27FC236}">
                <a16:creationId xmlns:a16="http://schemas.microsoft.com/office/drawing/2014/main" id="{40C2F8DC-3D71-CC39-C68D-B5F2D5555D41}"/>
              </a:ext>
            </a:extLst>
          </p:cNvPr>
          <p:cNvSpPr/>
          <p:nvPr/>
        </p:nvSpPr>
        <p:spPr>
          <a:xfrm>
            <a:off x="5102541" y="3444855"/>
            <a:ext cx="1430024" cy="335560"/>
          </a:xfrm>
          <a:prstGeom prst="rect">
            <a:avLst/>
          </a:prstGeom>
          <a:solidFill>
            <a:srgbClr val="7A62E7"/>
          </a:solidFill>
          <a:ln>
            <a:solidFill>
              <a:srgbClr val="7A62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 Match</a:t>
            </a:r>
            <a:endParaRPr lang="tr-TR" dirty="0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36772914-AE62-F6DF-E84D-C1D425F76005}"/>
              </a:ext>
            </a:extLst>
          </p:cNvPr>
          <p:cNvSpPr/>
          <p:nvPr/>
        </p:nvSpPr>
        <p:spPr>
          <a:xfrm>
            <a:off x="1490624" y="1514394"/>
            <a:ext cx="3150000" cy="3812240"/>
          </a:xfrm>
          <a:prstGeom prst="rect">
            <a:avLst/>
          </a:prstGeom>
          <a:solidFill>
            <a:srgbClr val="FFDDD1"/>
          </a:solidFill>
          <a:ln w="38100"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aphicFrame>
        <p:nvGraphicFramePr>
          <p:cNvPr id="11" name="Tablo 3">
            <a:extLst>
              <a:ext uri="{FF2B5EF4-FFF2-40B4-BE49-F238E27FC236}">
                <a16:creationId xmlns:a16="http://schemas.microsoft.com/office/drawing/2014/main" id="{2364E5C9-BFA6-CDA1-235B-2C7E012CE895}"/>
              </a:ext>
            </a:extLst>
          </p:cNvPr>
          <p:cNvGraphicFramePr>
            <a:graphicFrameLocks noGrp="1"/>
          </p:cNvGraphicFramePr>
          <p:nvPr/>
        </p:nvGraphicFramePr>
        <p:xfrm>
          <a:off x="2131087" y="2914442"/>
          <a:ext cx="2146980" cy="1289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85">
                  <a:extLst>
                    <a:ext uri="{9D8B030D-6E8A-4147-A177-3AD203B41FA5}">
                      <a16:colId xmlns:a16="http://schemas.microsoft.com/office/drawing/2014/main" val="948291061"/>
                    </a:ext>
                  </a:extLst>
                </a:gridCol>
                <a:gridCol w="357519">
                  <a:extLst>
                    <a:ext uri="{9D8B030D-6E8A-4147-A177-3AD203B41FA5}">
                      <a16:colId xmlns:a16="http://schemas.microsoft.com/office/drawing/2014/main" val="2002262831"/>
                    </a:ext>
                  </a:extLst>
                </a:gridCol>
                <a:gridCol w="357519">
                  <a:extLst>
                    <a:ext uri="{9D8B030D-6E8A-4147-A177-3AD203B41FA5}">
                      <a16:colId xmlns:a16="http://schemas.microsoft.com/office/drawing/2014/main" val="4139964209"/>
                    </a:ext>
                  </a:extLst>
                </a:gridCol>
                <a:gridCol w="357519">
                  <a:extLst>
                    <a:ext uri="{9D8B030D-6E8A-4147-A177-3AD203B41FA5}">
                      <a16:colId xmlns:a16="http://schemas.microsoft.com/office/drawing/2014/main" val="2046756387"/>
                    </a:ext>
                  </a:extLst>
                </a:gridCol>
                <a:gridCol w="357519">
                  <a:extLst>
                    <a:ext uri="{9D8B030D-6E8A-4147-A177-3AD203B41FA5}">
                      <a16:colId xmlns:a16="http://schemas.microsoft.com/office/drawing/2014/main" val="2385392981"/>
                    </a:ext>
                  </a:extLst>
                </a:gridCol>
                <a:gridCol w="357519">
                  <a:extLst>
                    <a:ext uri="{9D8B030D-6E8A-4147-A177-3AD203B41FA5}">
                      <a16:colId xmlns:a16="http://schemas.microsoft.com/office/drawing/2014/main" val="79142192"/>
                    </a:ext>
                  </a:extLst>
                </a:gridCol>
              </a:tblGrid>
              <a:tr h="32249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100" b="0" baseline="-250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tr-TR" sz="11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6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132232"/>
                  </a:ext>
                </a:extLst>
              </a:tr>
              <a:tr h="322495"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100" b="0" baseline="-25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tr-TR" sz="11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65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272933"/>
                  </a:ext>
                </a:extLst>
              </a:tr>
              <a:tr h="322495"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10060"/>
                  </a:ext>
                </a:extLst>
              </a:tr>
              <a:tr h="322495"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5F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042968"/>
                  </a:ext>
                </a:extLst>
              </a:tr>
            </a:tbl>
          </a:graphicData>
        </a:graphic>
      </p:graphicFrame>
      <p:grpSp>
        <p:nvGrpSpPr>
          <p:cNvPr id="12" name="Grup 11">
            <a:extLst>
              <a:ext uri="{FF2B5EF4-FFF2-40B4-BE49-F238E27FC236}">
                <a16:creationId xmlns:a16="http://schemas.microsoft.com/office/drawing/2014/main" id="{96C29E0F-EBB4-61FB-B007-951ABE577E1B}"/>
              </a:ext>
            </a:extLst>
          </p:cNvPr>
          <p:cNvGrpSpPr/>
          <p:nvPr/>
        </p:nvGrpSpPr>
        <p:grpSpPr>
          <a:xfrm>
            <a:off x="1651399" y="2613215"/>
            <a:ext cx="2668733" cy="1621186"/>
            <a:chOff x="4483099" y="3951554"/>
            <a:chExt cx="2668733" cy="1621186"/>
          </a:xfrm>
        </p:grpSpPr>
        <p:sp>
          <p:nvSpPr>
            <p:cNvPr id="13" name="Metin kutusu 12">
              <a:extLst>
                <a:ext uri="{FF2B5EF4-FFF2-40B4-BE49-F238E27FC236}">
                  <a16:creationId xmlns:a16="http://schemas.microsoft.com/office/drawing/2014/main" id="{1E933712-9F62-4945-AC2A-CBDD37E0E7BC}"/>
                </a:ext>
              </a:extLst>
            </p:cNvPr>
            <p:cNvSpPr txBox="1"/>
            <p:nvPr/>
          </p:nvSpPr>
          <p:spPr>
            <a:xfrm>
              <a:off x="4483099" y="4252783"/>
              <a:ext cx="479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H</a:t>
              </a:r>
              <a:r>
                <a:rPr lang="en-US" sz="1400" baseline="-25000" dirty="0"/>
                <a:t>0</a:t>
              </a:r>
              <a:endParaRPr lang="tr-TR" sz="1400" baseline="-25000" dirty="0"/>
            </a:p>
          </p:txBody>
        </p:sp>
        <p:sp>
          <p:nvSpPr>
            <p:cNvPr id="14" name="Metin kutusu 13">
              <a:extLst>
                <a:ext uri="{FF2B5EF4-FFF2-40B4-BE49-F238E27FC236}">
                  <a16:creationId xmlns:a16="http://schemas.microsoft.com/office/drawing/2014/main" id="{BBB075A6-5360-1BDC-9E71-8ECD25A8D67E}"/>
                </a:ext>
              </a:extLst>
            </p:cNvPr>
            <p:cNvSpPr txBox="1"/>
            <p:nvPr/>
          </p:nvSpPr>
          <p:spPr>
            <a:xfrm>
              <a:off x="4606106" y="4594114"/>
              <a:ext cx="356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H</a:t>
              </a:r>
              <a:r>
                <a:rPr lang="en-US" sz="1400" baseline="-25000" dirty="0"/>
                <a:t>1</a:t>
              </a:r>
              <a:endParaRPr lang="tr-TR" sz="1400" baseline="-25000" dirty="0"/>
            </a:p>
          </p:txBody>
        </p:sp>
        <p:sp>
          <p:nvSpPr>
            <p:cNvPr id="15" name="Metin kutusu 14">
              <a:extLst>
                <a:ext uri="{FF2B5EF4-FFF2-40B4-BE49-F238E27FC236}">
                  <a16:creationId xmlns:a16="http://schemas.microsoft.com/office/drawing/2014/main" id="{F538A776-4E17-2512-71E0-7C8299AEE945}"/>
                </a:ext>
              </a:extLst>
            </p:cNvPr>
            <p:cNvSpPr txBox="1"/>
            <p:nvPr/>
          </p:nvSpPr>
          <p:spPr>
            <a:xfrm>
              <a:off x="4483099" y="4923343"/>
              <a:ext cx="479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…</a:t>
              </a:r>
              <a:endParaRPr lang="tr-TR" sz="1400" dirty="0"/>
            </a:p>
          </p:txBody>
        </p:sp>
        <p:sp>
          <p:nvSpPr>
            <p:cNvPr id="16" name="Metin kutusu 15">
              <a:extLst>
                <a:ext uri="{FF2B5EF4-FFF2-40B4-BE49-F238E27FC236}">
                  <a16:creationId xmlns:a16="http://schemas.microsoft.com/office/drawing/2014/main" id="{5C028317-F4F1-D910-51CB-952574F31672}"/>
                </a:ext>
              </a:extLst>
            </p:cNvPr>
            <p:cNvSpPr txBox="1"/>
            <p:nvPr/>
          </p:nvSpPr>
          <p:spPr>
            <a:xfrm>
              <a:off x="4483099" y="5264963"/>
              <a:ext cx="479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H</a:t>
              </a:r>
              <a:r>
                <a:rPr lang="en-US" sz="1400" baseline="-25000" dirty="0"/>
                <a:t>k-1</a:t>
              </a:r>
              <a:endParaRPr lang="tr-TR" sz="1400" baseline="-25000" dirty="0"/>
            </a:p>
          </p:txBody>
        </p: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2CA607F2-B349-590A-37EC-6AF419858085}"/>
                </a:ext>
              </a:extLst>
            </p:cNvPr>
            <p:cNvSpPr txBox="1"/>
            <p:nvPr/>
          </p:nvSpPr>
          <p:spPr>
            <a:xfrm>
              <a:off x="6108700" y="4264203"/>
              <a:ext cx="479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…</a:t>
              </a:r>
              <a:endParaRPr lang="tr-TR" sz="1400" dirty="0"/>
            </a:p>
          </p:txBody>
        </p:sp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A47D4F76-1A3A-4AAC-1024-88B1DBCB02C4}"/>
                </a:ext>
              </a:extLst>
            </p:cNvPr>
            <p:cNvSpPr txBox="1"/>
            <p:nvPr/>
          </p:nvSpPr>
          <p:spPr>
            <a:xfrm>
              <a:off x="6108700" y="4605534"/>
              <a:ext cx="479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…</a:t>
              </a:r>
              <a:endParaRPr lang="tr-TR" sz="1400" dirty="0"/>
            </a:p>
          </p:txBody>
        </p: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66908738-6A83-0667-2913-44BFA3B5F422}"/>
                </a:ext>
              </a:extLst>
            </p:cNvPr>
            <p:cNvSpPr txBox="1"/>
            <p:nvPr/>
          </p:nvSpPr>
          <p:spPr>
            <a:xfrm>
              <a:off x="6108700" y="4946865"/>
              <a:ext cx="479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…</a:t>
              </a:r>
              <a:endParaRPr lang="tr-TR" sz="1400" dirty="0"/>
            </a:p>
          </p:txBody>
        </p:sp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F022392E-ADF4-B9AF-21FD-A06C146B6695}"/>
                </a:ext>
              </a:extLst>
            </p:cNvPr>
            <p:cNvSpPr txBox="1"/>
            <p:nvPr/>
          </p:nvSpPr>
          <p:spPr>
            <a:xfrm>
              <a:off x="6108700" y="5264962"/>
              <a:ext cx="479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…</a:t>
              </a:r>
              <a:endParaRPr lang="tr-TR" sz="1400" dirty="0"/>
            </a:p>
          </p:txBody>
        </p:sp>
        <p:sp>
          <p:nvSpPr>
            <p:cNvPr id="21" name="Metin kutusu 20">
              <a:extLst>
                <a:ext uri="{FF2B5EF4-FFF2-40B4-BE49-F238E27FC236}">
                  <a16:creationId xmlns:a16="http://schemas.microsoft.com/office/drawing/2014/main" id="{0AF8C4DE-CC17-7E88-18AF-22A287A5A34B}"/>
                </a:ext>
              </a:extLst>
            </p:cNvPr>
            <p:cNvSpPr txBox="1"/>
            <p:nvPr/>
          </p:nvSpPr>
          <p:spPr>
            <a:xfrm>
              <a:off x="4851400" y="3951554"/>
              <a:ext cx="479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  <a:endParaRPr lang="tr-TR" sz="1400" dirty="0"/>
            </a:p>
          </p:txBody>
        </p: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E4F75EFA-6AEC-49A5-DDE9-6B49F23F67AD}"/>
                </a:ext>
              </a:extLst>
            </p:cNvPr>
            <p:cNvSpPr txBox="1"/>
            <p:nvPr/>
          </p:nvSpPr>
          <p:spPr>
            <a:xfrm>
              <a:off x="5246977" y="3951554"/>
              <a:ext cx="479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tr-TR" sz="1400" dirty="0"/>
            </a:p>
          </p:txBody>
        </p:sp>
        <p:sp>
          <p:nvSpPr>
            <p:cNvPr id="23" name="Metin kutusu 22">
              <a:extLst>
                <a:ext uri="{FF2B5EF4-FFF2-40B4-BE49-F238E27FC236}">
                  <a16:creationId xmlns:a16="http://schemas.microsoft.com/office/drawing/2014/main" id="{7CC1A4B2-BDB5-8436-6A97-BA0207868B58}"/>
                </a:ext>
              </a:extLst>
            </p:cNvPr>
            <p:cNvSpPr txBox="1"/>
            <p:nvPr/>
          </p:nvSpPr>
          <p:spPr>
            <a:xfrm>
              <a:off x="5604347" y="3951554"/>
              <a:ext cx="479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</a:t>
              </a:r>
              <a:endParaRPr lang="tr-TR" sz="1400" dirty="0"/>
            </a:p>
          </p:txBody>
        </p:sp>
        <p:sp>
          <p:nvSpPr>
            <p:cNvPr id="24" name="Metin kutusu 23">
              <a:extLst>
                <a:ext uri="{FF2B5EF4-FFF2-40B4-BE49-F238E27FC236}">
                  <a16:creationId xmlns:a16="http://schemas.microsoft.com/office/drawing/2014/main" id="{515A2E2F-6C28-4D14-404E-0B5F0E80B108}"/>
                </a:ext>
              </a:extLst>
            </p:cNvPr>
            <p:cNvSpPr txBox="1"/>
            <p:nvPr/>
          </p:nvSpPr>
          <p:spPr>
            <a:xfrm>
              <a:off x="6672145" y="3951554"/>
              <a:ext cx="479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m-1</a:t>
              </a:r>
              <a:endParaRPr lang="tr-TR" sz="1400" dirty="0"/>
            </a:p>
          </p:txBody>
        </p:sp>
      </p:grp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15254D75-2892-1F92-C8ED-A58F21FF322B}"/>
              </a:ext>
            </a:extLst>
          </p:cNvPr>
          <p:cNvSpPr txBox="1"/>
          <p:nvPr/>
        </p:nvSpPr>
        <p:spPr>
          <a:xfrm>
            <a:off x="2204309" y="1538192"/>
            <a:ext cx="1645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5F25"/>
                </a:solidFill>
              </a:rPr>
              <a:t>Counter Table</a:t>
            </a:r>
            <a:endParaRPr lang="tr-TR" sz="2000" b="1" i="1" dirty="0">
              <a:solidFill>
                <a:srgbClr val="FF5F25"/>
              </a:solidFill>
            </a:endParaRPr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B34BFC79-26C7-6C7C-56A8-261F46D0FF6B}"/>
              </a:ext>
            </a:extLst>
          </p:cNvPr>
          <p:cNvSpPr/>
          <p:nvPr/>
        </p:nvSpPr>
        <p:spPr>
          <a:xfrm>
            <a:off x="2499389" y="4403264"/>
            <a:ext cx="1482987" cy="335560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Comparator</a:t>
            </a:r>
            <a:endParaRPr lang="tr-TR" dirty="0"/>
          </a:p>
        </p:txBody>
      </p:sp>
      <p:cxnSp>
        <p:nvCxnSpPr>
          <p:cNvPr id="27" name="Bağlayıcı: Dirsek 26">
            <a:extLst>
              <a:ext uri="{FF2B5EF4-FFF2-40B4-BE49-F238E27FC236}">
                <a16:creationId xmlns:a16="http://schemas.microsoft.com/office/drawing/2014/main" id="{DAE5D80D-8E03-B8F7-3B2E-542C4C419054}"/>
              </a:ext>
            </a:extLst>
          </p:cNvPr>
          <p:cNvCxnSpPr>
            <a:cxnSpLocks/>
            <a:endCxn id="26" idx="0"/>
          </p:cNvCxnSpPr>
          <p:nvPr/>
        </p:nvCxnSpPr>
        <p:spPr>
          <a:xfrm rot="16200000" flipH="1">
            <a:off x="2183826" y="3346206"/>
            <a:ext cx="1169625" cy="944490"/>
          </a:xfrm>
          <a:prstGeom prst="bentConnector3">
            <a:avLst>
              <a:gd name="adj1" fmla="val 8949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ağlayıcı: Dirsek 27">
            <a:extLst>
              <a:ext uri="{FF2B5EF4-FFF2-40B4-BE49-F238E27FC236}">
                <a16:creationId xmlns:a16="http://schemas.microsoft.com/office/drawing/2014/main" id="{900CB400-392F-EAF5-F8DD-0C9DE2B8B850}"/>
              </a:ext>
            </a:extLst>
          </p:cNvPr>
          <p:cNvCxnSpPr>
            <a:cxnSpLocks/>
            <a:endCxn id="26" idx="0"/>
          </p:cNvCxnSpPr>
          <p:nvPr/>
        </p:nvCxnSpPr>
        <p:spPr>
          <a:xfrm rot="16200000" flipH="1">
            <a:off x="2704770" y="3867151"/>
            <a:ext cx="843832" cy="228393"/>
          </a:xfrm>
          <a:prstGeom prst="bentConnector3">
            <a:avLst>
              <a:gd name="adj1" fmla="val 8422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Bağlayıcı: Dirsek 28">
            <a:extLst>
              <a:ext uri="{FF2B5EF4-FFF2-40B4-BE49-F238E27FC236}">
                <a16:creationId xmlns:a16="http://schemas.microsoft.com/office/drawing/2014/main" id="{27CE20FC-6B51-33EF-A01B-733818A02890}"/>
              </a:ext>
            </a:extLst>
          </p:cNvPr>
          <p:cNvCxnSpPr>
            <a:cxnSpLocks/>
            <a:endCxn id="26" idx="0"/>
          </p:cNvCxnSpPr>
          <p:nvPr/>
        </p:nvCxnSpPr>
        <p:spPr>
          <a:xfrm rot="5400000">
            <a:off x="3572900" y="3855738"/>
            <a:ext cx="215509" cy="879542"/>
          </a:xfrm>
          <a:prstGeom prst="bentConnector3">
            <a:avLst>
              <a:gd name="adj1" fmla="val 4226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ikdörtgen 29">
            <a:extLst>
              <a:ext uri="{FF2B5EF4-FFF2-40B4-BE49-F238E27FC236}">
                <a16:creationId xmlns:a16="http://schemas.microsoft.com/office/drawing/2014/main" id="{8F57B623-A2A1-AB16-80BF-8FF8C83A6913}"/>
              </a:ext>
            </a:extLst>
          </p:cNvPr>
          <p:cNvSpPr/>
          <p:nvPr/>
        </p:nvSpPr>
        <p:spPr>
          <a:xfrm>
            <a:off x="2500263" y="4869241"/>
            <a:ext cx="1482987" cy="335560"/>
          </a:xfrm>
          <a:prstGeom prst="rect">
            <a:avLst/>
          </a:prstGeom>
          <a:solidFill>
            <a:schemeClr val="bg1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rgbClr val="FF5F25"/>
                </a:solidFill>
              </a:rPr>
              <a:t>Min_Ctr</a:t>
            </a:r>
            <a:endParaRPr lang="tr-TR" i="1" dirty="0">
              <a:solidFill>
                <a:srgbClr val="FF5F25"/>
              </a:solidFill>
            </a:endParaRPr>
          </a:p>
        </p:txBody>
      </p:sp>
      <p:cxnSp>
        <p:nvCxnSpPr>
          <p:cNvPr id="31" name="Bağlayıcı: Dirsek 30">
            <a:extLst>
              <a:ext uri="{FF2B5EF4-FFF2-40B4-BE49-F238E27FC236}">
                <a16:creationId xmlns:a16="http://schemas.microsoft.com/office/drawing/2014/main" id="{2486B056-4F9C-B10D-091B-F3339587CACF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 rot="16200000" flipH="1">
            <a:off x="3176112" y="4803595"/>
            <a:ext cx="130417" cy="87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ikdörtgen 31">
            <a:extLst>
              <a:ext uri="{FF2B5EF4-FFF2-40B4-BE49-F238E27FC236}">
                <a16:creationId xmlns:a16="http://schemas.microsoft.com/office/drawing/2014/main" id="{975BDAE9-5DB7-B304-BB2A-DB9776A42EC5}"/>
              </a:ext>
            </a:extLst>
          </p:cNvPr>
          <p:cNvSpPr/>
          <p:nvPr/>
        </p:nvSpPr>
        <p:spPr>
          <a:xfrm>
            <a:off x="6762332" y="4695162"/>
            <a:ext cx="1023415" cy="335560"/>
          </a:xfrm>
          <a:prstGeom prst="rect">
            <a:avLst/>
          </a:prstGeom>
          <a:solidFill>
            <a:schemeClr val="bg1"/>
          </a:solidFill>
          <a:ln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E1257C"/>
                </a:solidFill>
              </a:rPr>
              <a:t>N</a:t>
            </a:r>
            <a:r>
              <a:rPr lang="en-US" i="1" baseline="-25000" dirty="0">
                <a:solidFill>
                  <a:srgbClr val="E1257C"/>
                </a:solidFill>
              </a:rPr>
              <a:t>PR</a:t>
            </a:r>
            <a:endParaRPr lang="tr-TR" i="1" baseline="-25000" dirty="0">
              <a:solidFill>
                <a:srgbClr val="E1257C"/>
              </a:solidFill>
            </a:endParaRPr>
          </a:p>
        </p:txBody>
      </p:sp>
      <p:cxnSp>
        <p:nvCxnSpPr>
          <p:cNvPr id="33" name="Bağlayıcı: Dirsek 32">
            <a:extLst>
              <a:ext uri="{FF2B5EF4-FFF2-40B4-BE49-F238E27FC236}">
                <a16:creationId xmlns:a16="http://schemas.microsoft.com/office/drawing/2014/main" id="{CD917F49-B26F-E024-6671-D51013B94B9C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 rot="16200000" flipH="1">
            <a:off x="5670961" y="3927006"/>
            <a:ext cx="293185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ikdörtgen 33">
            <a:extLst>
              <a:ext uri="{FF2B5EF4-FFF2-40B4-BE49-F238E27FC236}">
                <a16:creationId xmlns:a16="http://schemas.microsoft.com/office/drawing/2014/main" id="{CD2BB013-A42F-88CD-AAB2-8ED2BBC1D479}"/>
              </a:ext>
            </a:extLst>
          </p:cNvPr>
          <p:cNvSpPr/>
          <p:nvPr/>
        </p:nvSpPr>
        <p:spPr>
          <a:xfrm>
            <a:off x="6580029" y="3449221"/>
            <a:ext cx="1081451" cy="335560"/>
          </a:xfrm>
          <a:prstGeom prst="rect">
            <a:avLst/>
          </a:prstGeom>
          <a:solidFill>
            <a:schemeClr val="bg1"/>
          </a:solidFill>
          <a:ln>
            <a:solidFill>
              <a:srgbClr val="7A62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rgbClr val="7A62E7"/>
                </a:solidFill>
              </a:rPr>
              <a:t>RAT_Ctr</a:t>
            </a:r>
            <a:endParaRPr lang="tr-TR" i="1" dirty="0">
              <a:solidFill>
                <a:srgbClr val="7A62E7"/>
              </a:solidFill>
            </a:endParaRP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CC1095E4-DA20-7F06-52F7-6B603209D6B2}"/>
              </a:ext>
            </a:extLst>
          </p:cNvPr>
          <p:cNvSpPr txBox="1"/>
          <p:nvPr/>
        </p:nvSpPr>
        <p:spPr>
          <a:xfrm>
            <a:off x="4870070" y="1538192"/>
            <a:ext cx="316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6042E2"/>
                </a:solidFill>
              </a:rPr>
              <a:t>Recent Aggressor Table</a:t>
            </a:r>
            <a:endParaRPr lang="tr-TR" sz="2000" b="1" i="1" dirty="0">
              <a:solidFill>
                <a:srgbClr val="6042E2"/>
              </a:solidFill>
            </a:endParaRPr>
          </a:p>
        </p:txBody>
      </p:sp>
      <p:sp>
        <p:nvSpPr>
          <p:cNvPr id="36" name="Dikdörtgen 35">
            <a:extLst>
              <a:ext uri="{FF2B5EF4-FFF2-40B4-BE49-F238E27FC236}">
                <a16:creationId xmlns:a16="http://schemas.microsoft.com/office/drawing/2014/main" id="{43A2ABD8-DF3C-1AE2-AAAF-3DDC86614479}"/>
              </a:ext>
            </a:extLst>
          </p:cNvPr>
          <p:cNvSpPr/>
          <p:nvPr/>
        </p:nvSpPr>
        <p:spPr>
          <a:xfrm>
            <a:off x="5031404" y="4695162"/>
            <a:ext cx="1104710" cy="335560"/>
          </a:xfrm>
          <a:prstGeom prst="rect">
            <a:avLst/>
          </a:prstGeom>
          <a:solidFill>
            <a:schemeClr val="bg1"/>
          </a:solidFill>
          <a:ln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rgbClr val="E1257C"/>
                </a:solidFill>
              </a:rPr>
              <a:t>Num_ACT</a:t>
            </a:r>
            <a:endParaRPr lang="tr-TR" i="1" dirty="0">
              <a:solidFill>
                <a:srgbClr val="E1257C"/>
              </a:solidFill>
            </a:endParaRPr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9AC21756-1F45-753C-40ED-39641BB19EE3}"/>
              </a:ext>
            </a:extLst>
          </p:cNvPr>
          <p:cNvSpPr/>
          <p:nvPr/>
        </p:nvSpPr>
        <p:spPr>
          <a:xfrm>
            <a:off x="1272541" y="5560914"/>
            <a:ext cx="6864781" cy="463303"/>
          </a:xfrm>
          <a:prstGeom prst="rect">
            <a:avLst/>
          </a:prstGeom>
          <a:solidFill>
            <a:srgbClr val="D3E1FD"/>
          </a:solidFill>
          <a:ln w="38100">
            <a:solidFill>
              <a:srgbClr val="6292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rgbClr val="4C85F6"/>
                </a:solidFill>
              </a:rPr>
              <a:t>Memory Request Scheduler</a:t>
            </a:r>
            <a:endParaRPr lang="tr-TR" sz="2400" b="1" i="1" dirty="0">
              <a:solidFill>
                <a:srgbClr val="4C85F6"/>
              </a:solidFill>
            </a:endParaRPr>
          </a:p>
        </p:txBody>
      </p:sp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2B7FEF11-971C-4BBD-7C2B-8AB73B93A79E}"/>
              </a:ext>
            </a:extLst>
          </p:cNvPr>
          <p:cNvCxnSpPr>
            <a:endCxn id="9" idx="0"/>
          </p:cNvCxnSpPr>
          <p:nvPr/>
        </p:nvCxnSpPr>
        <p:spPr>
          <a:xfrm>
            <a:off x="5817553" y="2781373"/>
            <a:ext cx="0" cy="663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Ok Bağlayıcısı 38">
            <a:extLst>
              <a:ext uri="{FF2B5EF4-FFF2-40B4-BE49-F238E27FC236}">
                <a16:creationId xmlns:a16="http://schemas.microsoft.com/office/drawing/2014/main" id="{6C7FDCCF-B135-3670-C6F1-C9DAA54D9BC9}"/>
              </a:ext>
            </a:extLst>
          </p:cNvPr>
          <p:cNvCxnSpPr/>
          <p:nvPr/>
        </p:nvCxnSpPr>
        <p:spPr>
          <a:xfrm>
            <a:off x="7120752" y="2790963"/>
            <a:ext cx="0" cy="663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580BA10F-9EAA-D04D-BD05-61A88DCB594C}"/>
              </a:ext>
            </a:extLst>
          </p:cNvPr>
          <p:cNvSpPr/>
          <p:nvPr/>
        </p:nvSpPr>
        <p:spPr>
          <a:xfrm>
            <a:off x="6289080" y="4710279"/>
            <a:ext cx="305327" cy="305327"/>
          </a:xfrm>
          <a:prstGeom prst="ellipse">
            <a:avLst/>
          </a:prstGeom>
          <a:solidFill>
            <a:srgbClr val="E1257C"/>
          </a:solidFill>
          <a:ln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≥ </a:t>
            </a:r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4064140A-DCAF-2157-B632-9A6BC2A32F7D}"/>
              </a:ext>
            </a:extLst>
          </p:cNvPr>
          <p:cNvSpPr txBox="1"/>
          <p:nvPr/>
        </p:nvSpPr>
        <p:spPr>
          <a:xfrm>
            <a:off x="5474857" y="5200286"/>
            <a:ext cx="1933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Y: </a:t>
            </a:r>
            <a:r>
              <a:rPr lang="en-US" sz="1600" i="1" dirty="0"/>
              <a:t>Preventive Refresh</a:t>
            </a:r>
            <a:endParaRPr lang="tr-TR" sz="1600" i="1" dirty="0"/>
          </a:p>
        </p:txBody>
      </p:sp>
      <p:cxnSp>
        <p:nvCxnSpPr>
          <p:cNvPr id="42" name="Bağlayıcı: Dirsek 41">
            <a:extLst>
              <a:ext uri="{FF2B5EF4-FFF2-40B4-BE49-F238E27FC236}">
                <a16:creationId xmlns:a16="http://schemas.microsoft.com/office/drawing/2014/main" id="{7928EACC-459C-F611-B977-9D54885A9B52}"/>
              </a:ext>
            </a:extLst>
          </p:cNvPr>
          <p:cNvCxnSpPr>
            <a:cxnSpLocks/>
            <a:stCxn id="40" idx="4"/>
            <a:endCxn id="37" idx="0"/>
          </p:cNvCxnSpPr>
          <p:nvPr/>
        </p:nvCxnSpPr>
        <p:spPr>
          <a:xfrm rot="5400000">
            <a:off x="5300684" y="4419854"/>
            <a:ext cx="545308" cy="1736812"/>
          </a:xfrm>
          <a:prstGeom prst="bentConnector3">
            <a:avLst>
              <a:gd name="adj1" fmla="val 3940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ikdörtgen: Köşeleri Yuvarlatılmış 42">
            <a:extLst>
              <a:ext uri="{FF2B5EF4-FFF2-40B4-BE49-F238E27FC236}">
                <a16:creationId xmlns:a16="http://schemas.microsoft.com/office/drawing/2014/main" id="{B3C63101-80B3-FF86-24F4-427B50D4CCA0}"/>
              </a:ext>
            </a:extLst>
          </p:cNvPr>
          <p:cNvSpPr/>
          <p:nvPr/>
        </p:nvSpPr>
        <p:spPr>
          <a:xfrm>
            <a:off x="5319740" y="4073600"/>
            <a:ext cx="995627" cy="304726"/>
          </a:xfrm>
          <a:prstGeom prst="roundRect">
            <a:avLst>
              <a:gd name="adj" fmla="val 50000"/>
            </a:avLst>
          </a:prstGeom>
          <a:solidFill>
            <a:srgbClr val="E1257C"/>
          </a:solidFill>
          <a:ln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</a:t>
            </a:r>
            <a:endParaRPr lang="tr-TR" dirty="0"/>
          </a:p>
        </p:txBody>
      </p:sp>
      <p:cxnSp>
        <p:nvCxnSpPr>
          <p:cNvPr id="44" name="Bağlayıcı: Dirsek 43">
            <a:extLst>
              <a:ext uri="{FF2B5EF4-FFF2-40B4-BE49-F238E27FC236}">
                <a16:creationId xmlns:a16="http://schemas.microsoft.com/office/drawing/2014/main" id="{2C2CA076-219B-DDC3-B489-DF3271E97240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6497470" y="3602678"/>
            <a:ext cx="441182" cy="80538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24A497A6-6648-B37E-C15D-30219818A313}"/>
              </a:ext>
            </a:extLst>
          </p:cNvPr>
          <p:cNvSpPr txBox="1"/>
          <p:nvPr/>
        </p:nvSpPr>
        <p:spPr>
          <a:xfrm>
            <a:off x="1272542" y="1060742"/>
            <a:ext cx="676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i="1" dirty="0" err="1">
                <a:solidFill>
                  <a:srgbClr val="E1257C"/>
                </a:solidFill>
              </a:rPr>
              <a:t>CoMeT</a:t>
            </a:r>
            <a:endParaRPr lang="tr-TR" sz="2400" b="1" i="1" dirty="0">
              <a:solidFill>
                <a:srgbClr val="E1257C"/>
              </a:solidFill>
            </a:endParaRPr>
          </a:p>
        </p:txBody>
      </p:sp>
      <p:cxnSp>
        <p:nvCxnSpPr>
          <p:cNvPr id="46" name="Bağlayıcı: Dirsek 45">
            <a:extLst>
              <a:ext uri="{FF2B5EF4-FFF2-40B4-BE49-F238E27FC236}">
                <a16:creationId xmlns:a16="http://schemas.microsoft.com/office/drawing/2014/main" id="{7AFFF7CC-248C-8E6B-A22A-4D12AEE4AAD6}"/>
              </a:ext>
            </a:extLst>
          </p:cNvPr>
          <p:cNvCxnSpPr>
            <a:cxnSpLocks/>
          </p:cNvCxnSpPr>
          <p:nvPr/>
        </p:nvCxnSpPr>
        <p:spPr>
          <a:xfrm>
            <a:off x="1098958" y="1316293"/>
            <a:ext cx="2012936" cy="182968"/>
          </a:xfrm>
          <a:prstGeom prst="bentConnector3">
            <a:avLst>
              <a:gd name="adj1" fmla="val 10001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C47A63F8-25A6-D8C9-EFB8-E998918ED78A}"/>
              </a:ext>
            </a:extLst>
          </p:cNvPr>
          <p:cNvSpPr/>
          <p:nvPr/>
        </p:nvSpPr>
        <p:spPr>
          <a:xfrm>
            <a:off x="4803324" y="1582569"/>
            <a:ext cx="388357" cy="38835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  <a:endParaRPr lang="tr-TR" sz="2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9DA1023-D40F-C54B-F0A4-D16BB12F6560}"/>
              </a:ext>
            </a:extLst>
          </p:cNvPr>
          <p:cNvSpPr/>
          <p:nvPr/>
        </p:nvSpPr>
        <p:spPr>
          <a:xfrm>
            <a:off x="6516295" y="4030849"/>
            <a:ext cx="388357" cy="38835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</a:t>
            </a:r>
            <a:endParaRPr lang="tr-TR" sz="2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2318A9-4491-807A-388E-22F0E963A9CC}"/>
              </a:ext>
            </a:extLst>
          </p:cNvPr>
          <p:cNvSpPr/>
          <p:nvPr/>
        </p:nvSpPr>
        <p:spPr>
          <a:xfrm>
            <a:off x="1611225" y="1582569"/>
            <a:ext cx="388357" cy="38835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  <a:endParaRPr lang="tr-TR" sz="2000" dirty="0"/>
          </a:p>
        </p:txBody>
      </p:sp>
      <p:cxnSp>
        <p:nvCxnSpPr>
          <p:cNvPr id="50" name="Bağlayıcı: Dirsek 49">
            <a:extLst>
              <a:ext uri="{FF2B5EF4-FFF2-40B4-BE49-F238E27FC236}">
                <a16:creationId xmlns:a16="http://schemas.microsoft.com/office/drawing/2014/main" id="{3D129ECB-AAF2-C981-D385-0751FA0C4AFB}"/>
              </a:ext>
            </a:extLst>
          </p:cNvPr>
          <p:cNvCxnSpPr>
            <a:cxnSpLocks/>
          </p:cNvCxnSpPr>
          <p:nvPr/>
        </p:nvCxnSpPr>
        <p:spPr>
          <a:xfrm>
            <a:off x="1098958" y="1308161"/>
            <a:ext cx="5364623" cy="202843"/>
          </a:xfrm>
          <a:prstGeom prst="bentConnector3">
            <a:avLst>
              <a:gd name="adj1" fmla="val 10004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0A099FE7-B2C3-9EB7-F460-1D21F6B0B94D}"/>
              </a:ext>
            </a:extLst>
          </p:cNvPr>
          <p:cNvSpPr txBox="1"/>
          <p:nvPr/>
        </p:nvSpPr>
        <p:spPr>
          <a:xfrm>
            <a:off x="1513580" y="1128088"/>
            <a:ext cx="1080000" cy="338554"/>
          </a:xfrm>
          <a:prstGeom prst="rect">
            <a:avLst/>
          </a:prstGeom>
          <a:solidFill>
            <a:srgbClr val="F9D7E6"/>
          </a:solidFill>
        </p:spPr>
        <p:txBody>
          <a:bodyPr wrap="square" rtlCol="0" anchor="ctr">
            <a:spAutoFit/>
          </a:bodyPr>
          <a:lstStyle/>
          <a:p>
            <a:r>
              <a:rPr lang="en-US" sz="1600" i="1" dirty="0"/>
              <a:t>ACT Row X</a:t>
            </a:r>
            <a:endParaRPr lang="tr-TR" sz="1600" i="1" dirty="0"/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708C31F2-8756-C326-E3CB-14A83D47C63D}"/>
              </a:ext>
            </a:extLst>
          </p:cNvPr>
          <p:cNvSpPr txBox="1"/>
          <p:nvPr/>
        </p:nvSpPr>
        <p:spPr>
          <a:xfrm rot="16200000">
            <a:off x="4417396" y="2694161"/>
            <a:ext cx="103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N</a:t>
            </a:r>
            <a:r>
              <a:rPr lang="en-US" sz="1600" baseline="-25000" dirty="0" err="1"/>
              <a:t>RAT_Entries</a:t>
            </a:r>
            <a:endParaRPr lang="tr-TR" sz="1600" baseline="-25000" dirty="0"/>
          </a:p>
        </p:txBody>
      </p:sp>
      <p:sp>
        <p:nvSpPr>
          <p:cNvPr id="53" name="Dikdörtgen 52">
            <a:extLst>
              <a:ext uri="{FF2B5EF4-FFF2-40B4-BE49-F238E27FC236}">
                <a16:creationId xmlns:a16="http://schemas.microsoft.com/office/drawing/2014/main" id="{92935518-17F5-945D-00CF-619BA41D17B2}"/>
              </a:ext>
            </a:extLst>
          </p:cNvPr>
          <p:cNvSpPr/>
          <p:nvPr/>
        </p:nvSpPr>
        <p:spPr>
          <a:xfrm>
            <a:off x="1646542" y="1803917"/>
            <a:ext cx="2631525" cy="894257"/>
          </a:xfrm>
          <a:prstGeom prst="rect">
            <a:avLst/>
          </a:prstGeom>
          <a:noFill/>
          <a:ln w="381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D58039D2-1AF1-76D7-A45D-CFF8846E6CD2}"/>
              </a:ext>
            </a:extLst>
          </p:cNvPr>
          <p:cNvSpPr txBox="1"/>
          <p:nvPr/>
        </p:nvSpPr>
        <p:spPr>
          <a:xfrm>
            <a:off x="1785671" y="2073422"/>
            <a:ext cx="762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CG(X):</a:t>
            </a:r>
            <a:endParaRPr lang="tr-TR" sz="1600" dirty="0"/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65070326-F839-E4D0-1BD0-79084ADC50F6}"/>
              </a:ext>
            </a:extLst>
          </p:cNvPr>
          <p:cNvSpPr txBox="1"/>
          <p:nvPr/>
        </p:nvSpPr>
        <p:spPr>
          <a:xfrm>
            <a:off x="2610099" y="1891233"/>
            <a:ext cx="1384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0</a:t>
            </a:r>
            <a:r>
              <a:rPr lang="en-US" sz="1600" dirty="0"/>
              <a:t>(X)=0 </a:t>
            </a:r>
            <a:r>
              <a:rPr lang="tr-TR" sz="1600" dirty="0"/>
              <a:t>→</a:t>
            </a:r>
            <a:r>
              <a:rPr lang="en-US" sz="1600" dirty="0"/>
              <a:t> C</a:t>
            </a:r>
            <a:r>
              <a:rPr lang="en-US" sz="1600" baseline="-25000" dirty="0"/>
              <a:t>00</a:t>
            </a:r>
            <a:r>
              <a:rPr lang="en-US" sz="1600" dirty="0"/>
              <a:t>,</a:t>
            </a:r>
          </a:p>
          <a:p>
            <a:r>
              <a:rPr lang="en-US" sz="1600" dirty="0"/>
              <a:t>H</a:t>
            </a:r>
            <a:r>
              <a:rPr lang="en-US" sz="1600" baseline="-25000" dirty="0"/>
              <a:t>1</a:t>
            </a:r>
            <a:r>
              <a:rPr lang="en-US" sz="1600" dirty="0"/>
              <a:t>(X)=2 </a:t>
            </a:r>
            <a:r>
              <a:rPr lang="tr-TR" sz="1600" dirty="0"/>
              <a:t>→</a:t>
            </a:r>
            <a:r>
              <a:rPr lang="en-US" sz="1600" dirty="0"/>
              <a:t> C</a:t>
            </a:r>
            <a:r>
              <a:rPr lang="en-US" sz="1600" baseline="-25000" dirty="0"/>
              <a:t>12</a:t>
            </a:r>
            <a:r>
              <a:rPr lang="en-US" sz="1600" dirty="0"/>
              <a:t>,</a:t>
            </a:r>
          </a:p>
          <a:p>
            <a:r>
              <a:rPr lang="en-US" sz="1600" dirty="0"/>
              <a:t>…</a:t>
            </a:r>
          </a:p>
          <a:p>
            <a:endParaRPr lang="tr-TR" sz="1600" dirty="0"/>
          </a:p>
        </p:txBody>
      </p:sp>
      <p:sp>
        <p:nvSpPr>
          <p:cNvPr id="56" name="Sol Ayraç 55">
            <a:extLst>
              <a:ext uri="{FF2B5EF4-FFF2-40B4-BE49-F238E27FC236}">
                <a16:creationId xmlns:a16="http://schemas.microsoft.com/office/drawing/2014/main" id="{7C997C9C-1E70-BC9D-64FE-05DAE85A8296}"/>
              </a:ext>
            </a:extLst>
          </p:cNvPr>
          <p:cNvSpPr/>
          <p:nvPr/>
        </p:nvSpPr>
        <p:spPr>
          <a:xfrm>
            <a:off x="2449078" y="1885376"/>
            <a:ext cx="204980" cy="751116"/>
          </a:xfrm>
          <a:prstGeom prst="leftBrace">
            <a:avLst>
              <a:gd name="adj1" fmla="val 5480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Sol Ayraç 56">
            <a:extLst>
              <a:ext uri="{FF2B5EF4-FFF2-40B4-BE49-F238E27FC236}">
                <a16:creationId xmlns:a16="http://schemas.microsoft.com/office/drawing/2014/main" id="{7F6E32BE-86AB-4A14-4619-B6C04597D10F}"/>
              </a:ext>
            </a:extLst>
          </p:cNvPr>
          <p:cNvSpPr/>
          <p:nvPr/>
        </p:nvSpPr>
        <p:spPr>
          <a:xfrm rot="10800000">
            <a:off x="3892840" y="1885376"/>
            <a:ext cx="204980" cy="751116"/>
          </a:xfrm>
          <a:prstGeom prst="leftBrace">
            <a:avLst>
              <a:gd name="adj1" fmla="val 5480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58" name="Bağlayıcı: Dirsek 57">
            <a:extLst>
              <a:ext uri="{FF2B5EF4-FFF2-40B4-BE49-F238E27FC236}">
                <a16:creationId xmlns:a16="http://schemas.microsoft.com/office/drawing/2014/main" id="{72D3179D-BFF2-F6C2-5EAC-2DA9F065CF5C}"/>
              </a:ext>
            </a:extLst>
          </p:cNvPr>
          <p:cNvCxnSpPr>
            <a:cxnSpLocks/>
            <a:stCxn id="54" idx="1"/>
            <a:endCxn id="14" idx="1"/>
          </p:cNvCxnSpPr>
          <p:nvPr/>
        </p:nvCxnSpPr>
        <p:spPr>
          <a:xfrm rot="10800000" flipV="1">
            <a:off x="1774407" y="2242698"/>
            <a:ext cx="11265" cy="1166965"/>
          </a:xfrm>
          <a:prstGeom prst="bentConnector3">
            <a:avLst>
              <a:gd name="adj1" fmla="val 170207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57A52AF-A516-14CA-5106-6ED6E8716897}"/>
              </a:ext>
            </a:extLst>
          </p:cNvPr>
          <p:cNvSpPr/>
          <p:nvPr/>
        </p:nvSpPr>
        <p:spPr>
          <a:xfrm>
            <a:off x="1402000" y="2452916"/>
            <a:ext cx="388357" cy="38835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  <a:endParaRPr lang="tr-TR" sz="20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66E67FE-16C8-B04A-A9ED-23D3B924F631}"/>
              </a:ext>
            </a:extLst>
          </p:cNvPr>
          <p:cNvSpPr/>
          <p:nvPr/>
        </p:nvSpPr>
        <p:spPr>
          <a:xfrm>
            <a:off x="2050249" y="4609853"/>
            <a:ext cx="388357" cy="38835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  <a:endParaRPr lang="tr-TR" sz="2000" dirty="0"/>
          </a:p>
        </p:txBody>
      </p:sp>
      <p:sp>
        <p:nvSpPr>
          <p:cNvPr id="61" name="Metin kutusu 60">
            <a:extLst>
              <a:ext uri="{FF2B5EF4-FFF2-40B4-BE49-F238E27FC236}">
                <a16:creationId xmlns:a16="http://schemas.microsoft.com/office/drawing/2014/main" id="{F7D4B197-E514-4178-0D52-B3763A1F4BDB}"/>
              </a:ext>
            </a:extLst>
          </p:cNvPr>
          <p:cNvSpPr txBox="1"/>
          <p:nvPr/>
        </p:nvSpPr>
        <p:spPr>
          <a:xfrm>
            <a:off x="5333409" y="2475473"/>
            <a:ext cx="10800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i="1" dirty="0"/>
              <a:t>Row ID X</a:t>
            </a:r>
            <a:endParaRPr lang="tr-TR" sz="1600" i="1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6608A1C-B717-7255-13B1-1077FC825E96}"/>
              </a:ext>
            </a:extLst>
          </p:cNvPr>
          <p:cNvSpPr/>
          <p:nvPr/>
        </p:nvSpPr>
        <p:spPr>
          <a:xfrm>
            <a:off x="4869258" y="3418830"/>
            <a:ext cx="388357" cy="38835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5</a:t>
            </a:r>
            <a:endParaRPr lang="tr-TR" sz="2000" dirty="0"/>
          </a:p>
        </p:txBody>
      </p:sp>
      <p:cxnSp>
        <p:nvCxnSpPr>
          <p:cNvPr id="63" name="Bağlayıcı: Dirsek 62">
            <a:extLst>
              <a:ext uri="{FF2B5EF4-FFF2-40B4-BE49-F238E27FC236}">
                <a16:creationId xmlns:a16="http://schemas.microsoft.com/office/drawing/2014/main" id="{B8A92525-442A-91CC-D29F-913D446BDE40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3983250" y="4225963"/>
            <a:ext cx="1336490" cy="811058"/>
          </a:xfrm>
          <a:prstGeom prst="bentConnector3">
            <a:avLst>
              <a:gd name="adj1" fmla="val 3775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Bağlayıcı: Dirsek 63">
            <a:extLst>
              <a:ext uri="{FF2B5EF4-FFF2-40B4-BE49-F238E27FC236}">
                <a16:creationId xmlns:a16="http://schemas.microsoft.com/office/drawing/2014/main" id="{0018AB70-B382-07C5-7AFA-97DB669E9B01}"/>
              </a:ext>
            </a:extLst>
          </p:cNvPr>
          <p:cNvCxnSpPr>
            <a:cxnSpLocks/>
            <a:stCxn id="43" idx="2"/>
            <a:endCxn id="36" idx="0"/>
          </p:cNvCxnSpPr>
          <p:nvPr/>
        </p:nvCxnSpPr>
        <p:spPr>
          <a:xfrm rot="5400000">
            <a:off x="5542239" y="4419847"/>
            <a:ext cx="316836" cy="2337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Bağlayıcı: Dirsek 64">
            <a:extLst>
              <a:ext uri="{FF2B5EF4-FFF2-40B4-BE49-F238E27FC236}">
                <a16:creationId xmlns:a16="http://schemas.microsoft.com/office/drawing/2014/main" id="{50CC7F7E-49CD-98F7-7F16-D6904FD93947}"/>
              </a:ext>
            </a:extLst>
          </p:cNvPr>
          <p:cNvCxnSpPr>
            <a:cxnSpLocks/>
            <a:stCxn id="36" idx="3"/>
            <a:endCxn id="40" idx="2"/>
          </p:cNvCxnSpPr>
          <p:nvPr/>
        </p:nvCxnSpPr>
        <p:spPr>
          <a:xfrm>
            <a:off x="6136114" y="4862942"/>
            <a:ext cx="152966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Bağlayıcı: Dirsek 65">
            <a:extLst>
              <a:ext uri="{FF2B5EF4-FFF2-40B4-BE49-F238E27FC236}">
                <a16:creationId xmlns:a16="http://schemas.microsoft.com/office/drawing/2014/main" id="{F9E852F8-367B-F9DA-F61A-EF90B7BE23D5}"/>
              </a:ext>
            </a:extLst>
          </p:cNvPr>
          <p:cNvCxnSpPr>
            <a:cxnSpLocks/>
            <a:stCxn id="32" idx="1"/>
            <a:endCxn id="40" idx="6"/>
          </p:cNvCxnSpPr>
          <p:nvPr/>
        </p:nvCxnSpPr>
        <p:spPr>
          <a:xfrm rot="10800000" flipV="1">
            <a:off x="6594408" y="4862941"/>
            <a:ext cx="167925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31AA52-20CB-7486-3B0A-A785646DD909}"/>
              </a:ext>
            </a:extLst>
          </p:cNvPr>
          <p:cNvSpPr/>
          <p:nvPr/>
        </p:nvSpPr>
        <p:spPr>
          <a:xfrm>
            <a:off x="4753175" y="5049392"/>
            <a:ext cx="388357" cy="38835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7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2492397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5E81E8-9E0A-E093-CCD1-A6065C0E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CoMeT</a:t>
            </a:r>
            <a:r>
              <a:rPr lang="en-US" dirty="0"/>
              <a:t> – Sensitivity Analysis:</a:t>
            </a:r>
            <a:br>
              <a:rPr lang="en-US" dirty="0"/>
            </a:br>
            <a:r>
              <a:rPr lang="en-US" sz="2800" dirty="0"/>
              <a:t>Counter Table and Recent Aggressor Table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9C9296-379E-5203-8009-9CE1A7365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C5F8DAD-CB8F-548B-1182-DF9695D3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74E9BD6-0B24-0AF2-6E19-884CA8C81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147</a:t>
            </a:fld>
            <a:endParaRPr lang="tr-TR"/>
          </a:p>
        </p:txBody>
      </p:sp>
      <p:grpSp>
        <p:nvGrpSpPr>
          <p:cNvPr id="25" name="Grup 24">
            <a:extLst>
              <a:ext uri="{FF2B5EF4-FFF2-40B4-BE49-F238E27FC236}">
                <a16:creationId xmlns:a16="http://schemas.microsoft.com/office/drawing/2014/main" id="{BD5F2267-B6A3-5B88-4D1A-0B38F4143FEB}"/>
              </a:ext>
            </a:extLst>
          </p:cNvPr>
          <p:cNvGrpSpPr/>
          <p:nvPr/>
        </p:nvGrpSpPr>
        <p:grpSpPr>
          <a:xfrm>
            <a:off x="0" y="3803284"/>
            <a:ext cx="9144000" cy="2572701"/>
            <a:chOff x="0" y="985151"/>
            <a:chExt cx="9144000" cy="2919338"/>
          </a:xfrm>
        </p:grpSpPr>
        <p:sp>
          <p:nvSpPr>
            <p:cNvPr id="26" name="Dikdörtgen 25">
              <a:extLst>
                <a:ext uri="{FF2B5EF4-FFF2-40B4-BE49-F238E27FC236}">
                  <a16:creationId xmlns:a16="http://schemas.microsoft.com/office/drawing/2014/main" id="{38C2F971-F215-A421-F61D-EDE687B18478}"/>
                </a:ext>
              </a:extLst>
            </p:cNvPr>
            <p:cNvSpPr/>
            <p:nvPr/>
          </p:nvSpPr>
          <p:spPr>
            <a:xfrm>
              <a:off x="0" y="985151"/>
              <a:ext cx="9144000" cy="2919338"/>
            </a:xfrm>
            <a:prstGeom prst="rect">
              <a:avLst/>
            </a:prstGeom>
            <a:solidFill>
              <a:srgbClr val="DAD3F9"/>
            </a:solidFill>
            <a:ln w="38100">
              <a:solidFill>
                <a:srgbClr val="6D40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Metin kutusu 26">
              <a:extLst>
                <a:ext uri="{FF2B5EF4-FFF2-40B4-BE49-F238E27FC236}">
                  <a16:creationId xmlns:a16="http://schemas.microsoft.com/office/drawing/2014/main" id="{8DFE7881-C974-BB03-ABF5-A4277EE8BE46}"/>
                </a:ext>
              </a:extLst>
            </p:cNvPr>
            <p:cNvSpPr txBox="1"/>
            <p:nvPr/>
          </p:nvSpPr>
          <p:spPr>
            <a:xfrm rot="16200000">
              <a:off x="-707481" y="1967767"/>
              <a:ext cx="29193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6D40DC"/>
                  </a:solidFill>
                  <a:latin typeface="+mj-lt"/>
                </a:rPr>
                <a:t>Configuring RAT</a:t>
              </a:r>
              <a:endParaRPr lang="tr-TR" sz="2800" dirty="0">
                <a:solidFill>
                  <a:srgbClr val="6D40DC"/>
                </a:solidFill>
                <a:latin typeface="+mj-lt"/>
              </a:endParaRPr>
            </a:p>
          </p:txBody>
        </p:sp>
      </p:grpSp>
      <p:pic>
        <p:nvPicPr>
          <p:cNvPr id="12" name="Resim 11">
            <a:extLst>
              <a:ext uri="{FF2B5EF4-FFF2-40B4-BE49-F238E27FC236}">
                <a16:creationId xmlns:a16="http://schemas.microsoft.com/office/drawing/2014/main" id="{0884534E-0071-5DAD-6DEC-3E74CFD25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1" b="4181"/>
          <a:stretch/>
        </p:blipFill>
        <p:spPr>
          <a:xfrm>
            <a:off x="2217698" y="3842557"/>
            <a:ext cx="6553078" cy="2493322"/>
          </a:xfrm>
          <a:prstGeom prst="rect">
            <a:avLst/>
          </a:prstGeom>
        </p:spPr>
      </p:pic>
      <p:grpSp>
        <p:nvGrpSpPr>
          <p:cNvPr id="19" name="Grup 18">
            <a:extLst>
              <a:ext uri="{FF2B5EF4-FFF2-40B4-BE49-F238E27FC236}">
                <a16:creationId xmlns:a16="http://schemas.microsoft.com/office/drawing/2014/main" id="{663084F7-FFC1-FCFB-59F8-9786BA06E06E}"/>
              </a:ext>
            </a:extLst>
          </p:cNvPr>
          <p:cNvGrpSpPr/>
          <p:nvPr/>
        </p:nvGrpSpPr>
        <p:grpSpPr>
          <a:xfrm>
            <a:off x="0" y="974209"/>
            <a:ext cx="9144000" cy="2720460"/>
            <a:chOff x="0" y="1034911"/>
            <a:chExt cx="9144000" cy="2724467"/>
          </a:xfrm>
        </p:grpSpPr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DE8F12B6-5E08-FDA7-6348-485EC429DF3A}"/>
                </a:ext>
              </a:extLst>
            </p:cNvPr>
            <p:cNvSpPr/>
            <p:nvPr/>
          </p:nvSpPr>
          <p:spPr>
            <a:xfrm>
              <a:off x="0" y="1062387"/>
              <a:ext cx="9144000" cy="2696991"/>
            </a:xfrm>
            <a:prstGeom prst="rect">
              <a:avLst/>
            </a:prstGeom>
            <a:solidFill>
              <a:srgbClr val="FFEBCD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54B2245E-CDE9-5757-2B35-948A21BBDA66}"/>
                </a:ext>
              </a:extLst>
            </p:cNvPr>
            <p:cNvSpPr txBox="1"/>
            <p:nvPr/>
          </p:nvSpPr>
          <p:spPr>
            <a:xfrm rot="16200000">
              <a:off x="-610045" y="1920089"/>
              <a:ext cx="272446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E28700"/>
                  </a:solidFill>
                  <a:latin typeface="+mj-lt"/>
                </a:rPr>
                <a:t>Configuring Counter Table</a:t>
              </a:r>
              <a:endParaRPr lang="tr-TR" sz="2800" dirty="0">
                <a:solidFill>
                  <a:srgbClr val="E28700"/>
                </a:solidFill>
                <a:latin typeface="+mj-lt"/>
              </a:endParaRPr>
            </a:p>
          </p:txBody>
        </p:sp>
      </p:grpSp>
      <p:grpSp>
        <p:nvGrpSpPr>
          <p:cNvPr id="16" name="Grup 15">
            <a:extLst>
              <a:ext uri="{FF2B5EF4-FFF2-40B4-BE49-F238E27FC236}">
                <a16:creationId xmlns:a16="http://schemas.microsoft.com/office/drawing/2014/main" id="{5171313A-AD0F-8872-75E7-71EFF46916AF}"/>
              </a:ext>
            </a:extLst>
          </p:cNvPr>
          <p:cNvGrpSpPr/>
          <p:nvPr/>
        </p:nvGrpSpPr>
        <p:grpSpPr>
          <a:xfrm>
            <a:off x="2217697" y="1125848"/>
            <a:ext cx="6553078" cy="2473670"/>
            <a:chOff x="944326" y="988965"/>
            <a:chExt cx="7004304" cy="2644000"/>
          </a:xfrm>
        </p:grpSpPr>
        <p:sp>
          <p:nvSpPr>
            <p:cNvPr id="15" name="Dikdörtgen 14">
              <a:extLst>
                <a:ext uri="{FF2B5EF4-FFF2-40B4-BE49-F238E27FC236}">
                  <a16:creationId xmlns:a16="http://schemas.microsoft.com/office/drawing/2014/main" id="{FBF2F93C-58A5-0077-7CEF-27CA7A4C88CB}"/>
                </a:ext>
              </a:extLst>
            </p:cNvPr>
            <p:cNvSpPr/>
            <p:nvPr/>
          </p:nvSpPr>
          <p:spPr>
            <a:xfrm>
              <a:off x="944326" y="988965"/>
              <a:ext cx="7004304" cy="2570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grpSp>
          <p:nvGrpSpPr>
            <p:cNvPr id="14" name="Grup 13">
              <a:extLst>
                <a:ext uri="{FF2B5EF4-FFF2-40B4-BE49-F238E27FC236}">
                  <a16:creationId xmlns:a16="http://schemas.microsoft.com/office/drawing/2014/main" id="{5FF9E267-5225-A284-0A73-DDA23539945C}"/>
                </a:ext>
              </a:extLst>
            </p:cNvPr>
            <p:cNvGrpSpPr/>
            <p:nvPr/>
          </p:nvGrpSpPr>
          <p:grpSpPr>
            <a:xfrm>
              <a:off x="944326" y="988965"/>
              <a:ext cx="7004304" cy="2644000"/>
              <a:chOff x="2139694" y="988965"/>
              <a:chExt cx="7004304" cy="2644000"/>
            </a:xfrm>
            <a:solidFill>
              <a:schemeClr val="bg1"/>
            </a:solidFill>
          </p:grpSpPr>
          <p:grpSp>
            <p:nvGrpSpPr>
              <p:cNvPr id="10" name="Grup 9">
                <a:extLst>
                  <a:ext uri="{FF2B5EF4-FFF2-40B4-BE49-F238E27FC236}">
                    <a16:creationId xmlns:a16="http://schemas.microsoft.com/office/drawing/2014/main" id="{885C83A7-810E-45F1-D375-ACB15323A941}"/>
                  </a:ext>
                </a:extLst>
              </p:cNvPr>
              <p:cNvGrpSpPr/>
              <p:nvPr/>
            </p:nvGrpSpPr>
            <p:grpSpPr>
              <a:xfrm>
                <a:off x="2139694" y="988965"/>
                <a:ext cx="7004304" cy="2644000"/>
                <a:chOff x="521208" y="1563344"/>
                <a:chExt cx="7761467" cy="2929816"/>
              </a:xfrm>
              <a:grpFill/>
            </p:grpSpPr>
            <p:pic>
              <p:nvPicPr>
                <p:cNvPr id="7" name="Resim 6">
                  <a:extLst>
                    <a:ext uri="{FF2B5EF4-FFF2-40B4-BE49-F238E27FC236}">
                      <a16:creationId xmlns:a16="http://schemas.microsoft.com/office/drawing/2014/main" id="{D5BE16D0-F19E-346E-AD47-E8440FEDBC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1208" y="1903559"/>
                  <a:ext cx="7761467" cy="2589601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pic>
              <p:nvPicPr>
                <p:cNvPr id="9" name="Resim 8">
                  <a:extLst>
                    <a:ext uri="{FF2B5EF4-FFF2-40B4-BE49-F238E27FC236}">
                      <a16:creationId xmlns:a16="http://schemas.microsoft.com/office/drawing/2014/main" id="{E956FE9E-AF88-8539-CFD4-C0C04D1CA0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5114" y="1563344"/>
                  <a:ext cx="5284006" cy="560752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sp>
            <p:nvSpPr>
              <p:cNvPr id="13" name="Dikdörtgen 12">
                <a:extLst>
                  <a:ext uri="{FF2B5EF4-FFF2-40B4-BE49-F238E27FC236}">
                    <a16:creationId xmlns:a16="http://schemas.microsoft.com/office/drawing/2014/main" id="{84B65B12-8672-9985-1324-D2E5178CD680}"/>
                  </a:ext>
                </a:extLst>
              </p:cNvPr>
              <p:cNvSpPr/>
              <p:nvPr/>
            </p:nvSpPr>
            <p:spPr>
              <a:xfrm>
                <a:off x="7818120" y="2770632"/>
                <a:ext cx="292608" cy="22494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AD17362F-2DC6-8B94-FFD7-76F7EC3C6B7C}"/>
              </a:ext>
            </a:extLst>
          </p:cNvPr>
          <p:cNvGrpSpPr/>
          <p:nvPr/>
        </p:nvGrpSpPr>
        <p:grpSpPr>
          <a:xfrm>
            <a:off x="3265713" y="1599296"/>
            <a:ext cx="5281127" cy="1448703"/>
            <a:chOff x="3051109" y="1595015"/>
            <a:chExt cx="5719666" cy="1624337"/>
          </a:xfrm>
        </p:grpSpPr>
        <p:sp>
          <p:nvSpPr>
            <p:cNvPr id="21" name="Dikdörtgen 20">
              <a:extLst>
                <a:ext uri="{FF2B5EF4-FFF2-40B4-BE49-F238E27FC236}">
                  <a16:creationId xmlns:a16="http://schemas.microsoft.com/office/drawing/2014/main" id="{0482CC9C-23F5-6693-8DC9-697188B2C604}"/>
                </a:ext>
              </a:extLst>
            </p:cNvPr>
            <p:cNvSpPr/>
            <p:nvPr/>
          </p:nvSpPr>
          <p:spPr>
            <a:xfrm>
              <a:off x="5797296" y="1595015"/>
              <a:ext cx="210312" cy="1624335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Dikdörtgen 21">
              <a:extLst>
                <a:ext uri="{FF2B5EF4-FFF2-40B4-BE49-F238E27FC236}">
                  <a16:creationId xmlns:a16="http://schemas.microsoft.com/office/drawing/2014/main" id="{14ECBDC2-8D6A-80A0-260D-07B77172171F}"/>
                </a:ext>
              </a:extLst>
            </p:cNvPr>
            <p:cNvSpPr/>
            <p:nvPr/>
          </p:nvSpPr>
          <p:spPr>
            <a:xfrm>
              <a:off x="3051109" y="1595015"/>
              <a:ext cx="2727523" cy="1624337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CC384C80-8045-3BEF-3B26-7DC84CC6DA4B}"/>
                </a:ext>
              </a:extLst>
            </p:cNvPr>
            <p:cNvSpPr/>
            <p:nvPr/>
          </p:nvSpPr>
          <p:spPr>
            <a:xfrm>
              <a:off x="6026270" y="1595015"/>
              <a:ext cx="2744505" cy="1624336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up 10">
            <a:extLst>
              <a:ext uri="{FF2B5EF4-FFF2-40B4-BE49-F238E27FC236}">
                <a16:creationId xmlns:a16="http://schemas.microsoft.com/office/drawing/2014/main" id="{CF144575-924A-A20C-5BFD-C0C97541EE67}"/>
              </a:ext>
            </a:extLst>
          </p:cNvPr>
          <p:cNvGrpSpPr/>
          <p:nvPr/>
        </p:nvGrpSpPr>
        <p:grpSpPr>
          <a:xfrm>
            <a:off x="3200399" y="4370832"/>
            <a:ext cx="5480427" cy="1485523"/>
            <a:chOff x="3200399" y="4370832"/>
            <a:chExt cx="5480427" cy="1485523"/>
          </a:xfrm>
        </p:grpSpPr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2BB98868-FF64-4EB9-79C0-1A1AAC857D2D}"/>
                </a:ext>
              </a:extLst>
            </p:cNvPr>
            <p:cNvSpPr/>
            <p:nvPr/>
          </p:nvSpPr>
          <p:spPr>
            <a:xfrm>
              <a:off x="7930507" y="4370832"/>
              <a:ext cx="180222" cy="148552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Dikdörtgen 5">
              <a:extLst>
                <a:ext uri="{FF2B5EF4-FFF2-40B4-BE49-F238E27FC236}">
                  <a16:creationId xmlns:a16="http://schemas.microsoft.com/office/drawing/2014/main" id="{B0F92792-D4FB-4753-626A-CCD1BC638FD8}"/>
                </a:ext>
              </a:extLst>
            </p:cNvPr>
            <p:cNvSpPr/>
            <p:nvPr/>
          </p:nvSpPr>
          <p:spPr>
            <a:xfrm>
              <a:off x="3200399" y="4389241"/>
              <a:ext cx="4717405" cy="1448703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EFC23F24-474E-7BC5-5E05-C4583F05E91C}"/>
                </a:ext>
              </a:extLst>
            </p:cNvPr>
            <p:cNvSpPr/>
            <p:nvPr/>
          </p:nvSpPr>
          <p:spPr>
            <a:xfrm>
              <a:off x="8127703" y="4407652"/>
              <a:ext cx="553123" cy="1448703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6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A3E4B-7218-612B-52F5-7A9A35092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3A552E-F6FD-6DB7-B8E9-96034B5B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CoMeT</a:t>
            </a:r>
            <a:r>
              <a:rPr lang="en-US" dirty="0"/>
              <a:t> – Sensitivity Analysis:</a:t>
            </a:r>
            <a:br>
              <a:rPr lang="en-US" dirty="0"/>
            </a:br>
            <a:r>
              <a:rPr lang="en-US" sz="2800" dirty="0"/>
              <a:t>Counter Table and Recent Aggressor Table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13C031A-41E7-F880-5661-96FB43184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2A4CC90-206A-7858-DDDB-D34589B1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6C8CA12-BD04-14F1-7D6A-4BAC4F59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148</a:t>
            </a:fld>
            <a:endParaRPr lang="tr-TR"/>
          </a:p>
        </p:txBody>
      </p:sp>
      <p:grpSp>
        <p:nvGrpSpPr>
          <p:cNvPr id="25" name="Grup 24">
            <a:extLst>
              <a:ext uri="{FF2B5EF4-FFF2-40B4-BE49-F238E27FC236}">
                <a16:creationId xmlns:a16="http://schemas.microsoft.com/office/drawing/2014/main" id="{3548A60D-3811-35BA-1733-72217F9012FA}"/>
              </a:ext>
            </a:extLst>
          </p:cNvPr>
          <p:cNvGrpSpPr/>
          <p:nvPr/>
        </p:nvGrpSpPr>
        <p:grpSpPr>
          <a:xfrm>
            <a:off x="0" y="3803284"/>
            <a:ext cx="9144000" cy="2572701"/>
            <a:chOff x="0" y="985151"/>
            <a:chExt cx="9144000" cy="2919338"/>
          </a:xfrm>
        </p:grpSpPr>
        <p:sp>
          <p:nvSpPr>
            <p:cNvPr id="26" name="Dikdörtgen 25">
              <a:extLst>
                <a:ext uri="{FF2B5EF4-FFF2-40B4-BE49-F238E27FC236}">
                  <a16:creationId xmlns:a16="http://schemas.microsoft.com/office/drawing/2014/main" id="{FE4CC9D8-DBE5-C724-68C5-0F612EC25ECC}"/>
                </a:ext>
              </a:extLst>
            </p:cNvPr>
            <p:cNvSpPr/>
            <p:nvPr/>
          </p:nvSpPr>
          <p:spPr>
            <a:xfrm>
              <a:off x="0" y="985151"/>
              <a:ext cx="9144000" cy="2919338"/>
            </a:xfrm>
            <a:prstGeom prst="rect">
              <a:avLst/>
            </a:prstGeom>
            <a:solidFill>
              <a:srgbClr val="DAD3F9"/>
            </a:solidFill>
            <a:ln w="38100">
              <a:solidFill>
                <a:srgbClr val="6D40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Metin kutusu 26">
              <a:extLst>
                <a:ext uri="{FF2B5EF4-FFF2-40B4-BE49-F238E27FC236}">
                  <a16:creationId xmlns:a16="http://schemas.microsoft.com/office/drawing/2014/main" id="{90BC594A-626F-67F8-B54E-50533404A482}"/>
                </a:ext>
              </a:extLst>
            </p:cNvPr>
            <p:cNvSpPr txBox="1"/>
            <p:nvPr/>
          </p:nvSpPr>
          <p:spPr>
            <a:xfrm rot="16200000">
              <a:off x="-707481" y="1967767"/>
              <a:ext cx="29193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6D40DC"/>
                  </a:solidFill>
                  <a:latin typeface="+mj-lt"/>
                </a:rPr>
                <a:t>Configuring RAT</a:t>
              </a:r>
              <a:endParaRPr lang="tr-TR" sz="2800" dirty="0">
                <a:solidFill>
                  <a:srgbClr val="6D40DC"/>
                </a:solidFill>
                <a:latin typeface="+mj-lt"/>
              </a:endParaRPr>
            </a:p>
          </p:txBody>
        </p:sp>
      </p:grpSp>
      <p:pic>
        <p:nvPicPr>
          <p:cNvPr id="12" name="Resim 11">
            <a:extLst>
              <a:ext uri="{FF2B5EF4-FFF2-40B4-BE49-F238E27FC236}">
                <a16:creationId xmlns:a16="http://schemas.microsoft.com/office/drawing/2014/main" id="{E3EE3C28-3F67-2FD9-ED43-008CBCFA5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1" b="4181"/>
          <a:stretch/>
        </p:blipFill>
        <p:spPr>
          <a:xfrm>
            <a:off x="2217698" y="3842557"/>
            <a:ext cx="6553078" cy="2493322"/>
          </a:xfrm>
          <a:prstGeom prst="rect">
            <a:avLst/>
          </a:prstGeom>
        </p:spPr>
      </p:pic>
      <p:grpSp>
        <p:nvGrpSpPr>
          <p:cNvPr id="19" name="Grup 18">
            <a:extLst>
              <a:ext uri="{FF2B5EF4-FFF2-40B4-BE49-F238E27FC236}">
                <a16:creationId xmlns:a16="http://schemas.microsoft.com/office/drawing/2014/main" id="{130F2145-61FF-D441-7023-DB24D0880D39}"/>
              </a:ext>
            </a:extLst>
          </p:cNvPr>
          <p:cNvGrpSpPr/>
          <p:nvPr/>
        </p:nvGrpSpPr>
        <p:grpSpPr>
          <a:xfrm>
            <a:off x="0" y="974209"/>
            <a:ext cx="9144000" cy="2720460"/>
            <a:chOff x="0" y="1034911"/>
            <a:chExt cx="9144000" cy="2724467"/>
          </a:xfrm>
        </p:grpSpPr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9FE95895-806F-EF47-9980-FD7818BD7BED}"/>
                </a:ext>
              </a:extLst>
            </p:cNvPr>
            <p:cNvSpPr/>
            <p:nvPr/>
          </p:nvSpPr>
          <p:spPr>
            <a:xfrm>
              <a:off x="0" y="1062387"/>
              <a:ext cx="9144000" cy="2696991"/>
            </a:xfrm>
            <a:prstGeom prst="rect">
              <a:avLst/>
            </a:prstGeom>
            <a:solidFill>
              <a:srgbClr val="FFEBCD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A56E3DD0-F2E7-27D9-C58E-8EA160BD5B8E}"/>
                </a:ext>
              </a:extLst>
            </p:cNvPr>
            <p:cNvSpPr txBox="1"/>
            <p:nvPr/>
          </p:nvSpPr>
          <p:spPr>
            <a:xfrm rot="16200000">
              <a:off x="-610045" y="1920089"/>
              <a:ext cx="272446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E28700"/>
                  </a:solidFill>
                  <a:latin typeface="+mj-lt"/>
                </a:rPr>
                <a:t>Configuring Counter Table</a:t>
              </a:r>
              <a:endParaRPr lang="tr-TR" sz="2800" dirty="0">
                <a:solidFill>
                  <a:srgbClr val="E28700"/>
                </a:solidFill>
                <a:latin typeface="+mj-lt"/>
              </a:endParaRPr>
            </a:p>
          </p:txBody>
        </p:sp>
      </p:grpSp>
      <p:grpSp>
        <p:nvGrpSpPr>
          <p:cNvPr id="16" name="Grup 15">
            <a:extLst>
              <a:ext uri="{FF2B5EF4-FFF2-40B4-BE49-F238E27FC236}">
                <a16:creationId xmlns:a16="http://schemas.microsoft.com/office/drawing/2014/main" id="{CEF95757-6D82-6860-48B8-18F5CC057AC9}"/>
              </a:ext>
            </a:extLst>
          </p:cNvPr>
          <p:cNvGrpSpPr/>
          <p:nvPr/>
        </p:nvGrpSpPr>
        <p:grpSpPr>
          <a:xfrm>
            <a:off x="2217697" y="1125848"/>
            <a:ext cx="6553078" cy="2473670"/>
            <a:chOff x="944326" y="988965"/>
            <a:chExt cx="7004304" cy="2644000"/>
          </a:xfrm>
        </p:grpSpPr>
        <p:sp>
          <p:nvSpPr>
            <p:cNvPr id="15" name="Dikdörtgen 14">
              <a:extLst>
                <a:ext uri="{FF2B5EF4-FFF2-40B4-BE49-F238E27FC236}">
                  <a16:creationId xmlns:a16="http://schemas.microsoft.com/office/drawing/2014/main" id="{C8D640F5-0B9D-7D3F-1F8A-83BE3E187F27}"/>
                </a:ext>
              </a:extLst>
            </p:cNvPr>
            <p:cNvSpPr/>
            <p:nvPr/>
          </p:nvSpPr>
          <p:spPr>
            <a:xfrm>
              <a:off x="944326" y="988965"/>
              <a:ext cx="7004304" cy="2570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grpSp>
          <p:nvGrpSpPr>
            <p:cNvPr id="14" name="Grup 13">
              <a:extLst>
                <a:ext uri="{FF2B5EF4-FFF2-40B4-BE49-F238E27FC236}">
                  <a16:creationId xmlns:a16="http://schemas.microsoft.com/office/drawing/2014/main" id="{7DA88505-0ECB-7D07-8292-2C91C5740BC8}"/>
                </a:ext>
              </a:extLst>
            </p:cNvPr>
            <p:cNvGrpSpPr/>
            <p:nvPr/>
          </p:nvGrpSpPr>
          <p:grpSpPr>
            <a:xfrm>
              <a:off x="944326" y="988965"/>
              <a:ext cx="7004304" cy="2644000"/>
              <a:chOff x="2139694" y="988965"/>
              <a:chExt cx="7004304" cy="2644000"/>
            </a:xfrm>
            <a:solidFill>
              <a:schemeClr val="bg1"/>
            </a:solidFill>
          </p:grpSpPr>
          <p:grpSp>
            <p:nvGrpSpPr>
              <p:cNvPr id="10" name="Grup 9">
                <a:extLst>
                  <a:ext uri="{FF2B5EF4-FFF2-40B4-BE49-F238E27FC236}">
                    <a16:creationId xmlns:a16="http://schemas.microsoft.com/office/drawing/2014/main" id="{270BEC23-56B4-6FE4-4724-10A969AF8C96}"/>
                  </a:ext>
                </a:extLst>
              </p:cNvPr>
              <p:cNvGrpSpPr/>
              <p:nvPr/>
            </p:nvGrpSpPr>
            <p:grpSpPr>
              <a:xfrm>
                <a:off x="2139694" y="988965"/>
                <a:ext cx="7004304" cy="2644000"/>
                <a:chOff x="521208" y="1563344"/>
                <a:chExt cx="7761467" cy="2929816"/>
              </a:xfrm>
              <a:grpFill/>
            </p:grpSpPr>
            <p:pic>
              <p:nvPicPr>
                <p:cNvPr id="7" name="Resim 6">
                  <a:extLst>
                    <a:ext uri="{FF2B5EF4-FFF2-40B4-BE49-F238E27FC236}">
                      <a16:creationId xmlns:a16="http://schemas.microsoft.com/office/drawing/2014/main" id="{B06219F2-7187-CE50-CA91-6A9CE8D04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1208" y="1903559"/>
                  <a:ext cx="7761467" cy="2589601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pic>
              <p:nvPicPr>
                <p:cNvPr id="9" name="Resim 8">
                  <a:extLst>
                    <a:ext uri="{FF2B5EF4-FFF2-40B4-BE49-F238E27FC236}">
                      <a16:creationId xmlns:a16="http://schemas.microsoft.com/office/drawing/2014/main" id="{FC8FA9AC-7C38-C3E0-D228-8174B53FE3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5114" y="1563344"/>
                  <a:ext cx="5284006" cy="560752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sp>
            <p:nvSpPr>
              <p:cNvPr id="13" name="Dikdörtgen 12">
                <a:extLst>
                  <a:ext uri="{FF2B5EF4-FFF2-40B4-BE49-F238E27FC236}">
                    <a16:creationId xmlns:a16="http://schemas.microsoft.com/office/drawing/2014/main" id="{FCDD45FD-6FE0-7D23-A48E-8E266F3A945B}"/>
                  </a:ext>
                </a:extLst>
              </p:cNvPr>
              <p:cNvSpPr/>
              <p:nvPr/>
            </p:nvSpPr>
            <p:spPr>
              <a:xfrm>
                <a:off x="7818120" y="2770632"/>
                <a:ext cx="292608" cy="22494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BE01A38C-99C7-BC9C-E1A6-249604201F3F}"/>
              </a:ext>
            </a:extLst>
          </p:cNvPr>
          <p:cNvGrpSpPr/>
          <p:nvPr/>
        </p:nvGrpSpPr>
        <p:grpSpPr>
          <a:xfrm>
            <a:off x="3265713" y="1599296"/>
            <a:ext cx="5281127" cy="1448703"/>
            <a:chOff x="3051109" y="1595015"/>
            <a:chExt cx="5719666" cy="1624337"/>
          </a:xfrm>
        </p:grpSpPr>
        <p:sp>
          <p:nvSpPr>
            <p:cNvPr id="21" name="Dikdörtgen 20">
              <a:extLst>
                <a:ext uri="{FF2B5EF4-FFF2-40B4-BE49-F238E27FC236}">
                  <a16:creationId xmlns:a16="http://schemas.microsoft.com/office/drawing/2014/main" id="{6CB663BA-CA8C-3D66-842E-31AEA0303F8A}"/>
                </a:ext>
              </a:extLst>
            </p:cNvPr>
            <p:cNvSpPr/>
            <p:nvPr/>
          </p:nvSpPr>
          <p:spPr>
            <a:xfrm>
              <a:off x="5797296" y="1595015"/>
              <a:ext cx="210312" cy="1624335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Dikdörtgen 21">
              <a:extLst>
                <a:ext uri="{FF2B5EF4-FFF2-40B4-BE49-F238E27FC236}">
                  <a16:creationId xmlns:a16="http://schemas.microsoft.com/office/drawing/2014/main" id="{64DDD024-0848-40D6-72C8-F8851BF12BF8}"/>
                </a:ext>
              </a:extLst>
            </p:cNvPr>
            <p:cNvSpPr/>
            <p:nvPr/>
          </p:nvSpPr>
          <p:spPr>
            <a:xfrm>
              <a:off x="3051109" y="1595015"/>
              <a:ext cx="2727523" cy="1624337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7B428F99-11F3-0F07-8C57-C56AEA54EEEE}"/>
                </a:ext>
              </a:extLst>
            </p:cNvPr>
            <p:cNvSpPr/>
            <p:nvPr/>
          </p:nvSpPr>
          <p:spPr>
            <a:xfrm>
              <a:off x="6026270" y="1595015"/>
              <a:ext cx="2744505" cy="1624336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up 10">
            <a:extLst>
              <a:ext uri="{FF2B5EF4-FFF2-40B4-BE49-F238E27FC236}">
                <a16:creationId xmlns:a16="http://schemas.microsoft.com/office/drawing/2014/main" id="{2683DDE7-EE67-3578-D12D-761DDD4D2BE2}"/>
              </a:ext>
            </a:extLst>
          </p:cNvPr>
          <p:cNvGrpSpPr/>
          <p:nvPr/>
        </p:nvGrpSpPr>
        <p:grpSpPr>
          <a:xfrm>
            <a:off x="3200399" y="4370832"/>
            <a:ext cx="5480427" cy="1485523"/>
            <a:chOff x="3200399" y="4370832"/>
            <a:chExt cx="5480427" cy="1485523"/>
          </a:xfrm>
        </p:grpSpPr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B4202254-5B05-A1C9-5B90-353AE11CDE91}"/>
                </a:ext>
              </a:extLst>
            </p:cNvPr>
            <p:cNvSpPr/>
            <p:nvPr/>
          </p:nvSpPr>
          <p:spPr>
            <a:xfrm>
              <a:off x="7930507" y="4370832"/>
              <a:ext cx="180222" cy="148552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Dikdörtgen 5">
              <a:extLst>
                <a:ext uri="{FF2B5EF4-FFF2-40B4-BE49-F238E27FC236}">
                  <a16:creationId xmlns:a16="http://schemas.microsoft.com/office/drawing/2014/main" id="{A2825DAC-CECD-D429-D688-F928F1AEAB77}"/>
                </a:ext>
              </a:extLst>
            </p:cNvPr>
            <p:cNvSpPr/>
            <p:nvPr/>
          </p:nvSpPr>
          <p:spPr>
            <a:xfrm>
              <a:off x="3200399" y="4389241"/>
              <a:ext cx="4717405" cy="1448703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131439E4-D824-E91E-CC95-6705F0139FE0}"/>
                </a:ext>
              </a:extLst>
            </p:cNvPr>
            <p:cNvSpPr/>
            <p:nvPr/>
          </p:nvSpPr>
          <p:spPr>
            <a:xfrm>
              <a:off x="8127703" y="4407652"/>
              <a:ext cx="553123" cy="1448703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 28">
            <a:extLst>
              <a:ext uri="{FF2B5EF4-FFF2-40B4-BE49-F238E27FC236}">
                <a16:creationId xmlns:a16="http://schemas.microsoft.com/office/drawing/2014/main" id="{14A50B05-161A-8A09-AE5D-4C85B8B3F307}"/>
              </a:ext>
            </a:extLst>
          </p:cNvPr>
          <p:cNvGrpSpPr/>
          <p:nvPr/>
        </p:nvGrpSpPr>
        <p:grpSpPr>
          <a:xfrm>
            <a:off x="-136187" y="931025"/>
            <a:ext cx="9416374" cy="5521656"/>
            <a:chOff x="-136187" y="931025"/>
            <a:chExt cx="9416374" cy="5521656"/>
          </a:xfrm>
        </p:grpSpPr>
        <p:sp>
          <p:nvSpPr>
            <p:cNvPr id="20" name="Dikdörtgen 19">
              <a:extLst>
                <a:ext uri="{FF2B5EF4-FFF2-40B4-BE49-F238E27FC236}">
                  <a16:creationId xmlns:a16="http://schemas.microsoft.com/office/drawing/2014/main" id="{B5660FAA-FFA6-939E-D955-4BE4C0ED32C7}"/>
                </a:ext>
              </a:extLst>
            </p:cNvPr>
            <p:cNvSpPr/>
            <p:nvPr/>
          </p:nvSpPr>
          <p:spPr>
            <a:xfrm>
              <a:off x="-136187" y="931025"/>
              <a:ext cx="9416374" cy="5521656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8" name="Dikdörtgen 27">
              <a:extLst>
                <a:ext uri="{FF2B5EF4-FFF2-40B4-BE49-F238E27FC236}">
                  <a16:creationId xmlns:a16="http://schemas.microsoft.com/office/drawing/2014/main" id="{9DA32751-FE59-0041-96FA-8BC14BE161E0}"/>
                </a:ext>
              </a:extLst>
            </p:cNvPr>
            <p:cNvSpPr/>
            <p:nvPr/>
          </p:nvSpPr>
          <p:spPr>
            <a:xfrm>
              <a:off x="-125506" y="2905328"/>
              <a:ext cx="9359153" cy="1388808"/>
            </a:xfrm>
            <a:prstGeom prst="rect">
              <a:avLst/>
            </a:prstGeom>
            <a:solidFill>
              <a:srgbClr val="FFEBCD"/>
            </a:solidFill>
            <a:ln w="57150">
              <a:solidFill>
                <a:srgbClr val="E287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  <a:latin typeface="+mj-lt"/>
                </a:rPr>
                <a:t>CoMeT</a:t>
              </a:r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 configuration that achieves both performance and area efficiency:</a:t>
              </a:r>
            </a:p>
            <a:p>
              <a:pPr algn="ctr"/>
              <a:r>
                <a:rPr lang="en-US" sz="2000" i="1" dirty="0">
                  <a:solidFill>
                    <a:schemeClr val="tx1"/>
                  </a:solidFill>
                  <a:latin typeface="+mj-lt"/>
                </a:rPr>
                <a:t>Counter Table </a:t>
              </a: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with </a:t>
              </a:r>
              <a:r>
                <a:rPr lang="en-US" sz="2000" b="1" dirty="0">
                  <a:solidFill>
                    <a:srgbClr val="00B050"/>
                  </a:solidFill>
                  <a:latin typeface="+mj-lt"/>
                </a:rPr>
                <a:t>4 hash functions </a:t>
              </a: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and </a:t>
              </a:r>
              <a:r>
                <a:rPr lang="en-US" sz="2000" b="1" dirty="0">
                  <a:solidFill>
                    <a:srgbClr val="00B050"/>
                  </a:solidFill>
                  <a:latin typeface="+mj-lt"/>
                </a:rPr>
                <a:t>512 counters per hash function</a:t>
              </a:r>
            </a:p>
            <a:p>
              <a:pPr algn="ctr"/>
              <a:r>
                <a:rPr lang="en-US" sz="2000" i="1" dirty="0">
                  <a:solidFill>
                    <a:schemeClr val="tx1"/>
                  </a:solidFill>
                  <a:latin typeface="+mj-lt"/>
                </a:rPr>
                <a:t>Recent Aggressor Table </a:t>
              </a: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with </a:t>
              </a:r>
              <a:r>
                <a:rPr lang="en-US" sz="2000" b="1" dirty="0">
                  <a:solidFill>
                    <a:srgbClr val="00B050"/>
                  </a:solidFill>
                  <a:latin typeface="+mj-lt"/>
                </a:rPr>
                <a:t>128 entry</a:t>
              </a:r>
            </a:p>
          </p:txBody>
        </p:sp>
      </p:grp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3500774F-05C9-4FF3-5DBD-FF89CF1BE0F9}"/>
              </a:ext>
            </a:extLst>
          </p:cNvPr>
          <p:cNvSpPr txBox="1"/>
          <p:nvPr/>
        </p:nvSpPr>
        <p:spPr>
          <a:xfrm>
            <a:off x="6128427" y="4306335"/>
            <a:ext cx="301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(more analyses in the paper)</a:t>
            </a:r>
            <a:endParaRPr lang="tr-TR" i="1" dirty="0"/>
          </a:p>
        </p:txBody>
      </p:sp>
    </p:spTree>
    <p:extLst>
      <p:ext uri="{BB962C8B-B14F-4D97-AF65-F5344CB8AC3E}">
        <p14:creationId xmlns:p14="http://schemas.microsoft.com/office/powerpoint/2010/main" val="25884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AE26B2-746A-9847-B067-CCA43D59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CoMeT</a:t>
            </a:r>
            <a:r>
              <a:rPr lang="en-US" dirty="0"/>
              <a:t> – Sensitivity Analysis:</a:t>
            </a:r>
            <a:br>
              <a:rPr lang="en-US" dirty="0"/>
            </a:br>
            <a:r>
              <a:rPr lang="en-US" sz="2800" dirty="0"/>
              <a:t>Counter Reset Period and </a:t>
            </a:r>
            <a:r>
              <a:rPr lang="en-US" sz="2800" i="1" dirty="0"/>
              <a:t>N</a:t>
            </a:r>
            <a:r>
              <a:rPr lang="en-US" sz="2800" i="1" baseline="-25000" dirty="0"/>
              <a:t>PR</a:t>
            </a:r>
            <a:endParaRPr lang="tr-TR" i="1" baseline="-25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51B0E5-591E-8070-34A6-042A0CEA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473B342-25C5-259D-8439-D550F834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CDEEA29-E0E1-956B-3249-B45627EE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149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3539D9D-0F31-8785-1B92-C6B28F1D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4936"/>
            <a:ext cx="9144000" cy="2548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0822F2CD-CC57-CDB6-A24F-3C317A9499E5}"/>
                  </a:ext>
                </a:extLst>
              </p:cNvPr>
              <p:cNvSpPr txBox="1"/>
              <p:nvPr/>
            </p:nvSpPr>
            <p:spPr>
              <a:xfrm>
                <a:off x="1666180" y="1571727"/>
                <a:ext cx="4871077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𝐶𝑜𝑢𝑛𝑡𝑒𝑟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𝑅𝑒𝑓𝑟𝑒𝑠h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𝑃𝑒𝑟𝑖𝑜𝑑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𝑡𝑅𝐸𝐹𝑊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tr-T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0822F2CD-CC57-CDB6-A24F-3C317A94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80" y="1571727"/>
                <a:ext cx="4871077" cy="691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etin kutusu 13">
            <a:extLst>
              <a:ext uri="{FF2B5EF4-FFF2-40B4-BE49-F238E27FC236}">
                <a16:creationId xmlns:a16="http://schemas.microsoft.com/office/drawing/2014/main" id="{8AC8988B-2A17-23F7-BF06-F66A5A1CDA51}"/>
              </a:ext>
            </a:extLst>
          </p:cNvPr>
          <p:cNvSpPr txBox="1"/>
          <p:nvPr/>
        </p:nvSpPr>
        <p:spPr>
          <a:xfrm>
            <a:off x="6833018" y="1686599"/>
            <a:ext cx="658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(1)</a:t>
            </a:r>
            <a:endParaRPr lang="tr-TR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FEDD9BB2-F695-E38B-A1C6-AE9F0E98A821}"/>
                  </a:ext>
                </a:extLst>
              </p:cNvPr>
              <p:cNvSpPr txBox="1"/>
              <p:nvPr/>
            </p:nvSpPr>
            <p:spPr>
              <a:xfrm>
                <a:off x="3119573" y="2368754"/>
                <a:ext cx="1697452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2400" i="1" smtClean="0">
                              <a:latin typeface="Cambria Math" panose="02040503050406030204" pitchFamily="18" charset="0"/>
                            </a:rPr>
                            <m:t>𝑃𝑅</m:t>
                          </m:r>
                        </m:sub>
                      </m:sSub>
                      <m:r>
                        <a:rPr lang="tr-TR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tr-TR" sz="2400" i="1" smtClean="0">
                                  <a:latin typeface="Cambria Math" panose="02040503050406030204" pitchFamily="18" charset="0"/>
                                </a:rPr>
                                <m:t>𝑅𝐻</m:t>
                              </m:r>
                            </m:sub>
                          </m:sSub>
                        </m:num>
                        <m:den>
                          <m:r>
                            <a:rPr lang="tr-TR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tr-TR" sz="240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FEDD9BB2-F695-E38B-A1C6-AE9F0E98A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573" y="2368754"/>
                <a:ext cx="1697452" cy="697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Metin kutusu 16">
            <a:extLst>
              <a:ext uri="{FF2B5EF4-FFF2-40B4-BE49-F238E27FC236}">
                <a16:creationId xmlns:a16="http://schemas.microsoft.com/office/drawing/2014/main" id="{783D4C07-976C-418C-7137-16A1F62EAA98}"/>
              </a:ext>
            </a:extLst>
          </p:cNvPr>
          <p:cNvSpPr txBox="1"/>
          <p:nvPr/>
        </p:nvSpPr>
        <p:spPr>
          <a:xfrm>
            <a:off x="6833017" y="2486735"/>
            <a:ext cx="658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(2)</a:t>
            </a:r>
            <a:endParaRPr lang="tr-TR" sz="2400" dirty="0">
              <a:latin typeface="+mj-lt"/>
            </a:endParaRPr>
          </a:p>
        </p:txBody>
      </p:sp>
      <p:sp>
        <p:nvSpPr>
          <p:cNvPr id="19" name="Serbest Form: Şekil 18">
            <a:extLst>
              <a:ext uri="{FF2B5EF4-FFF2-40B4-BE49-F238E27FC236}">
                <a16:creationId xmlns:a16="http://schemas.microsoft.com/office/drawing/2014/main" id="{25630B75-D753-F09E-97C5-B040B3334F8A}"/>
              </a:ext>
            </a:extLst>
          </p:cNvPr>
          <p:cNvSpPr/>
          <p:nvPr/>
        </p:nvSpPr>
        <p:spPr>
          <a:xfrm>
            <a:off x="5673213" y="2585884"/>
            <a:ext cx="247902" cy="865239"/>
          </a:xfrm>
          <a:custGeom>
            <a:avLst/>
            <a:gdLst>
              <a:gd name="connsiteX0" fmla="*/ 226142 w 247902"/>
              <a:gd name="connsiteY0" fmla="*/ 0 h 865239"/>
              <a:gd name="connsiteX1" fmla="*/ 226142 w 247902"/>
              <a:gd name="connsiteY1" fmla="*/ 452284 h 865239"/>
              <a:gd name="connsiteX2" fmla="*/ 0 w 247902"/>
              <a:gd name="connsiteY2" fmla="*/ 865239 h 86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902" h="865239">
                <a:moveTo>
                  <a:pt x="226142" y="0"/>
                </a:moveTo>
                <a:cubicBezTo>
                  <a:pt x="244987" y="154039"/>
                  <a:pt x="263832" y="308078"/>
                  <a:pt x="226142" y="452284"/>
                </a:cubicBezTo>
                <a:cubicBezTo>
                  <a:pt x="188452" y="596491"/>
                  <a:pt x="94226" y="730865"/>
                  <a:pt x="0" y="865239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379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8274-3CEC-914D-A2AC-AEE06FD6B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6745"/>
          <a:stretch/>
        </p:blipFill>
        <p:spPr>
          <a:xfrm>
            <a:off x="0" y="1267398"/>
            <a:ext cx="9144000" cy="2960476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C409CEE-B913-8442-D624-683FDDB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D8D47-48A0-FB34-D7E6-4997111A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97351"/>
            <a:ext cx="9144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AF36-4048-2AF4-7811-5F80273C9E20}"/>
              </a:ext>
            </a:extLst>
          </p:cNvPr>
          <p:cNvSpPr txBox="1"/>
          <p:nvPr/>
        </p:nvSpPr>
        <p:spPr>
          <a:xfrm>
            <a:off x="3084871" y="6479144"/>
            <a:ext cx="2974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[Tatar+ USENIX ATC, 2018]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8068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E106DB-E878-1B32-E323-6310CB86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effect of EPRT and RAT Miss History Length </a:t>
            </a:r>
            <a:br>
              <a:rPr lang="en-US" sz="2800" dirty="0"/>
            </a:br>
            <a:r>
              <a:rPr lang="en-US" sz="2800" dirty="0"/>
              <a:t>on Performance and DRAM energy consumption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BE7B0D-49FA-3C1C-9EC1-D7A308A21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10B7471-785B-45A0-CEAE-0A362F375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A0754CB-655F-0B6F-ED99-D62556621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150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97DFA63-F716-232B-BDFC-29C6C912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89" y="885001"/>
            <a:ext cx="6800422" cy="5087997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89066C8D-BE00-C882-9ED6-7940C9EB8E73}"/>
              </a:ext>
            </a:extLst>
          </p:cNvPr>
          <p:cNvSpPr/>
          <p:nvPr/>
        </p:nvSpPr>
        <p:spPr>
          <a:xfrm>
            <a:off x="5279922" y="1535313"/>
            <a:ext cx="314633" cy="1443859"/>
          </a:xfrm>
          <a:prstGeom prst="rect">
            <a:avLst/>
          </a:prstGeom>
          <a:solidFill>
            <a:srgbClr val="00B050">
              <a:alpha val="28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53BE0DBB-F157-39D6-D51C-885748C35F1A}"/>
              </a:ext>
            </a:extLst>
          </p:cNvPr>
          <p:cNvSpPr/>
          <p:nvPr/>
        </p:nvSpPr>
        <p:spPr>
          <a:xfrm>
            <a:off x="5279921" y="3637935"/>
            <a:ext cx="314633" cy="1589575"/>
          </a:xfrm>
          <a:prstGeom prst="rect">
            <a:avLst/>
          </a:prstGeom>
          <a:solidFill>
            <a:srgbClr val="00B050">
              <a:alpha val="28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83149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190889-972F-8981-0F70-927D62A67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Implementation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C0F4DE-E675-212B-A6E8-5355AA44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31025"/>
            <a:ext cx="9143999" cy="5245938"/>
          </a:xfrm>
        </p:spPr>
        <p:txBody>
          <a:bodyPr>
            <a:normAutofit/>
          </a:bodyPr>
          <a:lstStyle/>
          <a:p>
            <a:r>
              <a:rPr lang="en-US" sz="2400" b="1" dirty="0"/>
              <a:t>Storage and area overhead analysis: </a:t>
            </a:r>
            <a:r>
              <a:rPr lang="en-US" sz="2400" dirty="0">
                <a:solidFill>
                  <a:srgbClr val="316CE3"/>
                </a:solidFill>
              </a:rPr>
              <a:t>CACTI</a:t>
            </a:r>
          </a:p>
          <a:p>
            <a:pPr lvl="1"/>
            <a:r>
              <a:rPr lang="en-US" sz="2000" dirty="0">
                <a:effectLst/>
              </a:rPr>
              <a:t>Logic circuitry </a:t>
            </a:r>
            <a:r>
              <a:rPr lang="en-US" sz="2000" dirty="0"/>
              <a:t>overhead: </a:t>
            </a:r>
            <a:r>
              <a:rPr lang="en-US" sz="2000" dirty="0">
                <a:solidFill>
                  <a:srgbClr val="316CE3"/>
                </a:solidFill>
                <a:effectLst/>
              </a:rPr>
              <a:t>Verilog HDL</a:t>
            </a:r>
            <a:r>
              <a:rPr lang="en-US" sz="2000" dirty="0">
                <a:effectLst/>
              </a:rPr>
              <a:t> implementation and </a:t>
            </a:r>
            <a:r>
              <a:rPr lang="en-US" sz="2000" dirty="0">
                <a:solidFill>
                  <a:srgbClr val="316CE3"/>
                </a:solidFill>
                <a:effectLst/>
              </a:rPr>
              <a:t>Synopsys DC</a:t>
            </a:r>
          </a:p>
          <a:p>
            <a:r>
              <a:rPr lang="en-US" sz="2400" b="1" dirty="0"/>
              <a:t>Dual-rank area overhead comparison: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8AA6489-2E9B-F77C-002C-6661805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1EC5151-03A6-78A9-81F1-3CFB9CA5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151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9690D2C-B9ED-0DA3-80C8-D8BAEC1B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089710"/>
            <a:ext cx="9144000" cy="2887579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DFF858E8-6C25-1B91-5F74-25AF5F4D0E66}"/>
              </a:ext>
            </a:extLst>
          </p:cNvPr>
          <p:cNvSpPr/>
          <p:nvPr/>
        </p:nvSpPr>
        <p:spPr>
          <a:xfrm>
            <a:off x="1956815" y="2864594"/>
            <a:ext cx="6991242" cy="320040"/>
          </a:xfrm>
          <a:prstGeom prst="rect">
            <a:avLst/>
          </a:prstGeom>
          <a:solidFill>
            <a:srgbClr val="00B050">
              <a:alpha val="28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322B7225-EAF5-F1F3-99D7-5E7199913F3F}"/>
              </a:ext>
            </a:extLst>
          </p:cNvPr>
          <p:cNvSpPr/>
          <p:nvPr/>
        </p:nvSpPr>
        <p:spPr>
          <a:xfrm>
            <a:off x="-125506" y="5084322"/>
            <a:ext cx="9359153" cy="854147"/>
          </a:xfrm>
          <a:prstGeom prst="rect">
            <a:avLst/>
          </a:prstGeom>
          <a:solidFill>
            <a:srgbClr val="FFEBCD"/>
          </a:solidFill>
          <a:ln w="5715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5F25"/>
                </a:solidFill>
                <a:latin typeface="+mj-lt"/>
              </a:rPr>
              <a:t>As </a:t>
            </a:r>
            <a:r>
              <a:rPr lang="en-US" sz="2400" i="1" dirty="0">
                <a:solidFill>
                  <a:srgbClr val="FF5F25"/>
                </a:solidFill>
                <a:latin typeface="+mj-lt"/>
              </a:rPr>
              <a:t>N</a:t>
            </a:r>
            <a:r>
              <a:rPr lang="en-US" sz="2400" i="1" baseline="-25000" dirty="0">
                <a:solidFill>
                  <a:srgbClr val="FF5F25"/>
                </a:solidFill>
                <a:latin typeface="+mj-lt"/>
              </a:rPr>
              <a:t>RH </a:t>
            </a:r>
            <a:r>
              <a:rPr lang="en-US" sz="2400" dirty="0">
                <a:solidFill>
                  <a:srgbClr val="FF5F25"/>
                </a:solidFill>
                <a:latin typeface="+mj-lt"/>
              </a:rPr>
              <a:t>decreases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CoMeT's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area and storage overheads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decrease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due to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storing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fewer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bits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for its counters</a:t>
            </a:r>
            <a:endParaRPr lang="tr-TR" sz="2400" baseline="-25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81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C96F6-BD2E-4D09-99FB-16579C1A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E4B34E-5CF9-933F-8BA2-89BB4443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Implementation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DF3A11-3598-39A9-9B82-341238EE1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31025"/>
            <a:ext cx="9143999" cy="5245938"/>
          </a:xfrm>
        </p:spPr>
        <p:txBody>
          <a:bodyPr>
            <a:normAutofit/>
          </a:bodyPr>
          <a:lstStyle/>
          <a:p>
            <a:r>
              <a:rPr lang="en-US" sz="2400" b="1" dirty="0"/>
              <a:t>Storage and area overhead analysis: </a:t>
            </a:r>
            <a:r>
              <a:rPr lang="en-US" sz="2400" dirty="0">
                <a:solidFill>
                  <a:srgbClr val="316CE3"/>
                </a:solidFill>
              </a:rPr>
              <a:t>CACTI</a:t>
            </a:r>
          </a:p>
          <a:p>
            <a:pPr lvl="1"/>
            <a:r>
              <a:rPr lang="en-US" sz="2000" dirty="0">
                <a:effectLst/>
              </a:rPr>
              <a:t>Logic circuitry </a:t>
            </a:r>
            <a:r>
              <a:rPr lang="en-US" sz="2000" dirty="0"/>
              <a:t>overhead: </a:t>
            </a:r>
            <a:r>
              <a:rPr lang="en-US" sz="2000" dirty="0">
                <a:solidFill>
                  <a:srgbClr val="316CE3"/>
                </a:solidFill>
                <a:effectLst/>
              </a:rPr>
              <a:t>Verilog HDL</a:t>
            </a:r>
            <a:r>
              <a:rPr lang="en-US" sz="2000" dirty="0">
                <a:effectLst/>
              </a:rPr>
              <a:t> implementation and </a:t>
            </a:r>
            <a:r>
              <a:rPr lang="en-US" sz="2000" dirty="0">
                <a:solidFill>
                  <a:srgbClr val="316CE3"/>
                </a:solidFill>
                <a:effectLst/>
              </a:rPr>
              <a:t>Synopsys DC</a:t>
            </a:r>
          </a:p>
          <a:p>
            <a:r>
              <a:rPr lang="en-US" sz="2400" b="1" dirty="0"/>
              <a:t>Dual-rank area overhead comparison: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C8A212F-2F46-B9C0-EEA9-9F2613AD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9E32ADC-DFD0-6CF6-182C-3F6AA1CB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152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216F7C4-2A28-26F6-BCC6-EAE6D8A7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089710"/>
            <a:ext cx="9144000" cy="2887579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29AAE539-5C81-BD58-9B9F-3CF65227BD6B}"/>
              </a:ext>
            </a:extLst>
          </p:cNvPr>
          <p:cNvSpPr/>
          <p:nvPr/>
        </p:nvSpPr>
        <p:spPr>
          <a:xfrm>
            <a:off x="1938528" y="2864594"/>
            <a:ext cx="7009529" cy="320040"/>
          </a:xfrm>
          <a:prstGeom prst="rect">
            <a:avLst/>
          </a:prstGeom>
          <a:solidFill>
            <a:srgbClr val="00B050">
              <a:alpha val="28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5359A50E-01C6-DE49-D411-A0F6AEA07D45}"/>
              </a:ext>
            </a:extLst>
          </p:cNvPr>
          <p:cNvSpPr/>
          <p:nvPr/>
        </p:nvSpPr>
        <p:spPr>
          <a:xfrm>
            <a:off x="-125506" y="5154992"/>
            <a:ext cx="9359153" cy="854147"/>
          </a:xfrm>
          <a:prstGeom prst="rect">
            <a:avLst/>
          </a:prstGeom>
          <a:solidFill>
            <a:srgbClr val="FFEBCD"/>
          </a:solidFill>
          <a:ln w="5715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Compared to the best performing state-of-the-art mitigation, 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induces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significantly less area overhead</a:t>
            </a:r>
            <a:endParaRPr lang="tr-TR" sz="2400" baseline="-25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84D9543-4B0C-0F96-4A15-276D1FCCD8DD}"/>
              </a:ext>
            </a:extLst>
          </p:cNvPr>
          <p:cNvSpPr/>
          <p:nvPr/>
        </p:nvSpPr>
        <p:spPr>
          <a:xfrm>
            <a:off x="1938528" y="4138750"/>
            <a:ext cx="7009529" cy="320040"/>
          </a:xfrm>
          <a:prstGeom prst="rect">
            <a:avLst/>
          </a:prstGeom>
          <a:solidFill>
            <a:srgbClr val="FF0000">
              <a:alpha val="28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11777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D4DDF-139F-3738-9FDF-A8143996B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710109-993D-6C7D-95F2-78956614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Implementation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AEF88B-DCA6-7F7D-FE8E-FD9E5B7BE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31025"/>
            <a:ext cx="9143999" cy="5245938"/>
          </a:xfrm>
        </p:spPr>
        <p:txBody>
          <a:bodyPr>
            <a:normAutofit/>
          </a:bodyPr>
          <a:lstStyle/>
          <a:p>
            <a:r>
              <a:rPr lang="en-US" sz="2400" b="1" dirty="0"/>
              <a:t>Storage and area overhead analysis: </a:t>
            </a:r>
            <a:r>
              <a:rPr lang="en-US" sz="2400" dirty="0">
                <a:solidFill>
                  <a:srgbClr val="316CE3"/>
                </a:solidFill>
              </a:rPr>
              <a:t>CACTI</a:t>
            </a:r>
          </a:p>
          <a:p>
            <a:pPr lvl="1"/>
            <a:r>
              <a:rPr lang="en-US" sz="2000" dirty="0">
                <a:effectLst/>
              </a:rPr>
              <a:t>Logic circuitry </a:t>
            </a:r>
            <a:r>
              <a:rPr lang="en-US" sz="2000" dirty="0"/>
              <a:t>overhead: </a:t>
            </a:r>
            <a:r>
              <a:rPr lang="en-US" sz="2000" dirty="0">
                <a:solidFill>
                  <a:srgbClr val="316CE3"/>
                </a:solidFill>
                <a:effectLst/>
              </a:rPr>
              <a:t>Verilog HDL</a:t>
            </a:r>
            <a:r>
              <a:rPr lang="en-US" sz="2000" dirty="0">
                <a:effectLst/>
              </a:rPr>
              <a:t> implementation and </a:t>
            </a:r>
            <a:r>
              <a:rPr lang="en-US" sz="2000" dirty="0">
                <a:solidFill>
                  <a:srgbClr val="316CE3"/>
                </a:solidFill>
                <a:effectLst/>
              </a:rPr>
              <a:t>Synopsys DC</a:t>
            </a:r>
          </a:p>
          <a:p>
            <a:r>
              <a:rPr lang="en-US" sz="2400" b="1" dirty="0"/>
              <a:t>Dual-rank area overhead comparison: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AF7BE21-4FB7-EB35-3E35-1480AA76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FB2EC94-C4AA-5EFD-B6D7-23F0D039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153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92E8741-F936-6713-6261-BD37D7C1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089710"/>
            <a:ext cx="9144000" cy="2887579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814E1A7B-03C0-14C0-BB01-A9A4294A04EC}"/>
              </a:ext>
            </a:extLst>
          </p:cNvPr>
          <p:cNvSpPr/>
          <p:nvPr/>
        </p:nvSpPr>
        <p:spPr>
          <a:xfrm>
            <a:off x="1938528" y="2864594"/>
            <a:ext cx="7009529" cy="320040"/>
          </a:xfrm>
          <a:prstGeom prst="rect">
            <a:avLst/>
          </a:prstGeom>
          <a:solidFill>
            <a:srgbClr val="00B050">
              <a:alpha val="28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04CFE975-BD27-8586-0830-D9E4777AF957}"/>
              </a:ext>
            </a:extLst>
          </p:cNvPr>
          <p:cNvSpPr/>
          <p:nvPr/>
        </p:nvSpPr>
        <p:spPr>
          <a:xfrm>
            <a:off x="-125506" y="5154992"/>
            <a:ext cx="9359153" cy="854147"/>
          </a:xfrm>
          <a:prstGeom prst="rect">
            <a:avLst/>
          </a:prstGeom>
          <a:solidFill>
            <a:srgbClr val="FFEBCD"/>
          </a:solidFill>
          <a:ln w="5715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Compared to the best performing low-area-cost mitigation, 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induces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similar area overhead</a:t>
            </a:r>
            <a:endParaRPr lang="tr-TR" sz="2400" baseline="-25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C2BBE468-103E-65AF-A084-942BB92F2156}"/>
              </a:ext>
            </a:extLst>
          </p:cNvPr>
          <p:cNvSpPr/>
          <p:nvPr/>
        </p:nvSpPr>
        <p:spPr>
          <a:xfrm>
            <a:off x="1938528" y="4504825"/>
            <a:ext cx="7009529" cy="320040"/>
          </a:xfrm>
          <a:prstGeom prst="rect">
            <a:avLst/>
          </a:prstGeom>
          <a:solidFill>
            <a:srgbClr val="FFAE3C">
              <a:alpha val="28000"/>
            </a:srgbClr>
          </a:solidFill>
          <a:ln w="25400">
            <a:solidFill>
              <a:srgbClr val="FFA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80606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CF8773-7B6A-391D-42B7-9B60FEFF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Performance</a:t>
            </a:r>
            <a:br>
              <a:rPr lang="en-US" dirty="0"/>
            </a:br>
            <a:r>
              <a:rPr lang="en-US" sz="2800" dirty="0"/>
              <a:t>Workload Breakdown (Medium and High Intensity)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91B77D-23DE-D6F1-5861-AE95A21E1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30A32D6-493D-96AA-8F8A-85F5CD549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5DF59A0-AE90-3AAE-09AE-CAF71297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154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4E92DCE-0840-807A-D3B6-9EF285DB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3557"/>
            <a:ext cx="9144000" cy="32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036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F0A6B8-B483-3508-A825-7F799EF8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DRAM Energy</a:t>
            </a:r>
            <a:br>
              <a:rPr lang="en-US" dirty="0"/>
            </a:br>
            <a:r>
              <a:rPr lang="en-US" sz="2800" dirty="0"/>
              <a:t>Workload Breakdown (Medium and High Intensity)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390DEA-EDEA-3FEB-8DCA-863DE3FE4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313E302-0AB3-F306-6D98-64DFEB97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C810225-2A0B-D0C7-B745-D313D46E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155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498695B-2F8E-507C-29CF-E2410067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236"/>
            <a:ext cx="9144000" cy="30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925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18FB82-ED23-DFF0-965F-7CCFA56C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Access Patterns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BF586A-60D4-77C2-E608-1442CC393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A606C22-6B4D-E9C4-A76D-75E4BFAB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9EC7391-888D-A8B6-6D34-04160679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156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CF359A4-47A7-7E0A-9E13-9D4F74E80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967"/>
            <a:ext cx="9144000" cy="3194504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CF0A526A-AE7D-595D-4D6A-B53BAA34E20A}"/>
              </a:ext>
            </a:extLst>
          </p:cNvPr>
          <p:cNvSpPr/>
          <p:nvPr/>
        </p:nvSpPr>
        <p:spPr>
          <a:xfrm>
            <a:off x="-125506" y="4579632"/>
            <a:ext cx="9359153" cy="1392964"/>
          </a:xfrm>
          <a:prstGeom prst="rect">
            <a:avLst/>
          </a:prstGeom>
          <a:solidFill>
            <a:srgbClr val="FFEBCD"/>
          </a:solidFill>
          <a:ln w="5715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incurs 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negligible additional performance overhead 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on benign workloads when a traditional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attack is running at the same time</a:t>
            </a:r>
            <a:endParaRPr lang="tr-TR" sz="2400" baseline="-25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8BE4FF4-0A5D-AD81-9493-1002D32F3FCD}"/>
              </a:ext>
            </a:extLst>
          </p:cNvPr>
          <p:cNvSpPr txBox="1"/>
          <p:nvPr/>
        </p:nvSpPr>
        <p:spPr>
          <a:xfrm>
            <a:off x="1130708" y="2086187"/>
            <a:ext cx="207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0.7%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(over the baseline)</a:t>
            </a:r>
            <a:endParaRPr lang="tr-TR" b="1" dirty="0">
              <a:solidFill>
                <a:srgbClr val="FF0000"/>
              </a:solidFill>
            </a:endParaRP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C005F4B3-899D-4B64-213F-F00DF8A5C488}"/>
              </a:ext>
            </a:extLst>
          </p:cNvPr>
          <p:cNvCxnSpPr>
            <a:cxnSpLocks/>
          </p:cNvCxnSpPr>
          <p:nvPr/>
        </p:nvCxnSpPr>
        <p:spPr>
          <a:xfrm>
            <a:off x="6626944" y="2807438"/>
            <a:ext cx="1297856" cy="230730"/>
          </a:xfrm>
          <a:prstGeom prst="straightConnector1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7DD4D94-7A5C-8FF1-F8A3-2B9944A1CB8C}"/>
              </a:ext>
            </a:extLst>
          </p:cNvPr>
          <p:cNvSpPr txBox="1"/>
          <p:nvPr/>
        </p:nvSpPr>
        <p:spPr>
          <a:xfrm>
            <a:off x="6182077" y="2936081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42.1%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361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3A62AB-8F13-9BF1-19E2-6D368D17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Against </a:t>
            </a:r>
            <a:r>
              <a:rPr lang="en-US" dirty="0" err="1"/>
              <a:t>BlockHammer</a:t>
            </a:r>
            <a:r>
              <a:rPr lang="en-US" dirty="0"/>
              <a:t> (I)</a:t>
            </a:r>
            <a:br>
              <a:rPr lang="en-US" dirty="0"/>
            </a:br>
            <a:r>
              <a:rPr lang="en-US" sz="2800" dirty="0"/>
              <a:t>Tracker Comparison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361FB9-D892-E1DE-7129-498549579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CoMeT</a:t>
            </a:r>
            <a:r>
              <a:rPr lang="en-US" sz="2400" dirty="0"/>
              <a:t> and </a:t>
            </a:r>
            <a:r>
              <a:rPr lang="en-US" sz="2400" dirty="0" err="1"/>
              <a:t>BlockHammer</a:t>
            </a:r>
            <a:r>
              <a:rPr lang="en-US" sz="2400" dirty="0"/>
              <a:t> employs different algorithms</a:t>
            </a:r>
            <a:br>
              <a:rPr lang="en-US" sz="2400" dirty="0"/>
            </a:br>
            <a:r>
              <a:rPr lang="en-US" sz="2400" dirty="0"/>
              <a:t>and this results in </a:t>
            </a:r>
            <a:r>
              <a:rPr lang="en-US" sz="2400" dirty="0">
                <a:solidFill>
                  <a:srgbClr val="316CE3"/>
                </a:solidFill>
              </a:rPr>
              <a:t>different DRAM-row-to-counter mappings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C60744B-E18B-0FAC-955F-3143B507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12648E1-8CFD-9733-1619-E39D0A0C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157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5720501-BFE2-B55D-31AA-6A08E868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6359"/>
            <a:ext cx="9144000" cy="306070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D74A2C47-7CC0-20A2-EAEE-721394111274}"/>
              </a:ext>
            </a:extLst>
          </p:cNvPr>
          <p:cNvSpPr txBox="1"/>
          <p:nvPr/>
        </p:nvSpPr>
        <p:spPr>
          <a:xfrm>
            <a:off x="4530970" y="183806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  <a:latin typeface="+mj-lt"/>
              </a:rPr>
              <a:t>the average number of unique rows touched </a:t>
            </a:r>
            <a:r>
              <a:rPr lang="en-US" b="1" dirty="0">
                <a:solidFill>
                  <a:srgbClr val="FF0000"/>
                </a:solidFill>
                <a:effectLst/>
                <a:latin typeface="+mj-lt"/>
              </a:rPr>
              <a:t>at least once</a:t>
            </a:r>
            <a:r>
              <a:rPr lang="en-US" dirty="0">
                <a:solidFill>
                  <a:srgbClr val="FF0000"/>
                </a:solidFill>
                <a:effectLst/>
                <a:latin typeface="+mj-lt"/>
              </a:rPr>
              <a:t> by </a:t>
            </a:r>
            <a:r>
              <a:rPr lang="en-US" b="1" dirty="0">
                <a:solidFill>
                  <a:srgbClr val="FF0000"/>
                </a:solidFill>
                <a:effectLst/>
                <a:latin typeface="+mj-lt"/>
              </a:rPr>
              <a:t>benign workloads</a:t>
            </a:r>
            <a:endParaRPr lang="tr-TR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3C5EE9A0-AA35-3B53-63EF-1D01582B5263}"/>
              </a:ext>
            </a:extLst>
          </p:cNvPr>
          <p:cNvCxnSpPr>
            <a:cxnSpLocks/>
          </p:cNvCxnSpPr>
          <p:nvPr/>
        </p:nvCxnSpPr>
        <p:spPr>
          <a:xfrm flipV="1">
            <a:off x="4554070" y="2451228"/>
            <a:ext cx="359131" cy="29021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DCE8C275-9365-5683-4A89-373389B6A76A}"/>
              </a:ext>
            </a:extLst>
          </p:cNvPr>
          <p:cNvSpPr txBox="1"/>
          <p:nvPr/>
        </p:nvSpPr>
        <p:spPr>
          <a:xfrm>
            <a:off x="356" y="1838062"/>
            <a:ext cx="465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E6100"/>
                </a:solidFill>
                <a:effectLst/>
                <a:latin typeface="+mj-lt"/>
              </a:rPr>
              <a:t>Average #</a:t>
            </a:r>
            <a:r>
              <a:rPr lang="en-US" dirty="0">
                <a:solidFill>
                  <a:srgbClr val="FE6100"/>
                </a:solidFill>
                <a:latin typeface="+mj-lt"/>
              </a:rPr>
              <a:t> </a:t>
            </a:r>
            <a:r>
              <a:rPr lang="en-US" dirty="0">
                <a:solidFill>
                  <a:srgbClr val="FE6100"/>
                </a:solidFill>
                <a:effectLst/>
                <a:latin typeface="+mj-lt"/>
              </a:rPr>
              <a:t>of unique rows that are activated </a:t>
            </a:r>
            <a:r>
              <a:rPr lang="en-US" b="1" dirty="0">
                <a:solidFill>
                  <a:srgbClr val="FE6100"/>
                </a:solidFill>
                <a:effectLst/>
                <a:latin typeface="+mj-lt"/>
              </a:rPr>
              <a:t>at least 125 times </a:t>
            </a:r>
            <a:r>
              <a:rPr lang="en-US" dirty="0">
                <a:solidFill>
                  <a:srgbClr val="FE6100"/>
                </a:solidFill>
                <a:effectLst/>
                <a:latin typeface="+mj-lt"/>
              </a:rPr>
              <a:t>by </a:t>
            </a:r>
            <a:r>
              <a:rPr lang="en-US" b="1" dirty="0">
                <a:solidFill>
                  <a:srgbClr val="FE6100"/>
                </a:solidFill>
                <a:effectLst/>
                <a:latin typeface="+mj-lt"/>
              </a:rPr>
              <a:t>benign workloads</a:t>
            </a:r>
            <a:endParaRPr lang="tr-TR" b="1" dirty="0">
              <a:solidFill>
                <a:srgbClr val="FE6100"/>
              </a:solidFill>
              <a:latin typeface="+mj-lt"/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2821CE73-FA9D-AE13-8332-16DCF7BDAD4A}"/>
              </a:ext>
            </a:extLst>
          </p:cNvPr>
          <p:cNvCxnSpPr>
            <a:cxnSpLocks/>
          </p:cNvCxnSpPr>
          <p:nvPr/>
        </p:nvCxnSpPr>
        <p:spPr>
          <a:xfrm flipH="1" flipV="1">
            <a:off x="3421626" y="2456107"/>
            <a:ext cx="304800" cy="233591"/>
          </a:xfrm>
          <a:prstGeom prst="straightConnector1">
            <a:avLst/>
          </a:prstGeom>
          <a:ln w="38100">
            <a:solidFill>
              <a:srgbClr val="FE61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kdörtgen 24">
            <a:extLst>
              <a:ext uri="{FF2B5EF4-FFF2-40B4-BE49-F238E27FC236}">
                <a16:creationId xmlns:a16="http://schemas.microsoft.com/office/drawing/2014/main" id="{96DB036C-A6FE-33CB-CC9F-D30457CAE14E}"/>
              </a:ext>
            </a:extLst>
          </p:cNvPr>
          <p:cNvSpPr/>
          <p:nvPr/>
        </p:nvSpPr>
        <p:spPr>
          <a:xfrm>
            <a:off x="-125506" y="5535561"/>
            <a:ext cx="9359153" cy="912147"/>
          </a:xfrm>
          <a:prstGeom prst="rect">
            <a:avLst/>
          </a:prstGeom>
          <a:solidFill>
            <a:srgbClr val="FFEBCD"/>
          </a:solidFill>
          <a:ln w="5715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When tracking at most 2,500 unique rows, </a:t>
            </a:r>
          </a:p>
          <a:p>
            <a:pPr algn="ctr"/>
            <a:r>
              <a:rPr lang="en-US" sz="2400" dirty="0" err="1">
                <a:solidFill>
                  <a:schemeClr val="tx1"/>
                </a:solidFill>
                <a:latin typeface="+mj-lt"/>
              </a:rPr>
              <a:t>CoMeT’s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tracker outperforms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BlockHammer</a:t>
            </a:r>
            <a:endParaRPr lang="tr-TR" sz="2400" baseline="-250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97416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3FD0AD-F2ED-527D-FEFC-D6AB5302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Against </a:t>
            </a:r>
            <a:r>
              <a:rPr lang="en-US" dirty="0" err="1"/>
              <a:t>BlockHammer</a:t>
            </a:r>
            <a:r>
              <a:rPr lang="en-US" dirty="0"/>
              <a:t> (II)</a:t>
            </a:r>
            <a:br>
              <a:rPr lang="en-US" dirty="0"/>
            </a:br>
            <a:r>
              <a:rPr lang="en-US" sz="2800" dirty="0"/>
              <a:t>Single-Core Performance Comparison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17A5C4-9B2E-E109-E087-91C2FB924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8652A84-4333-DA10-1801-797AC4CA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CBA5918-441C-A846-4113-0A915431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158</a:t>
            </a:fld>
            <a:endParaRPr lang="tr-TR" dirty="0"/>
          </a:p>
        </p:txBody>
      </p:sp>
      <p:grpSp>
        <p:nvGrpSpPr>
          <p:cNvPr id="14" name="Grup 13">
            <a:extLst>
              <a:ext uri="{FF2B5EF4-FFF2-40B4-BE49-F238E27FC236}">
                <a16:creationId xmlns:a16="http://schemas.microsoft.com/office/drawing/2014/main" id="{2878E5FA-86DF-62B8-030D-4628B6375184}"/>
              </a:ext>
            </a:extLst>
          </p:cNvPr>
          <p:cNvGrpSpPr/>
          <p:nvPr/>
        </p:nvGrpSpPr>
        <p:grpSpPr>
          <a:xfrm>
            <a:off x="0" y="1845433"/>
            <a:ext cx="9144000" cy="3167134"/>
            <a:chOff x="0" y="2049398"/>
            <a:chExt cx="9144000" cy="3167134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98C3C35C-EB04-D136-9C94-D5C13DE2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49398"/>
              <a:ext cx="9144000" cy="3167134"/>
            </a:xfrm>
            <a:prstGeom prst="rect">
              <a:avLst/>
            </a:prstGeom>
          </p:spPr>
        </p:pic>
        <p:sp>
          <p:nvSpPr>
            <p:cNvPr id="11" name="Serbest Form: Şekil 10">
              <a:extLst>
                <a:ext uri="{FF2B5EF4-FFF2-40B4-BE49-F238E27FC236}">
                  <a16:creationId xmlns:a16="http://schemas.microsoft.com/office/drawing/2014/main" id="{609EF25D-2635-2501-411D-DC9462174371}"/>
                </a:ext>
              </a:extLst>
            </p:cNvPr>
            <p:cNvSpPr/>
            <p:nvPr/>
          </p:nvSpPr>
          <p:spPr>
            <a:xfrm>
              <a:off x="7811173" y="3049713"/>
              <a:ext cx="365760" cy="379287"/>
            </a:xfrm>
            <a:custGeom>
              <a:avLst/>
              <a:gdLst>
                <a:gd name="connsiteX0" fmla="*/ 0 w 365760"/>
                <a:gd name="connsiteY0" fmla="*/ 0 h 270961"/>
                <a:gd name="connsiteX1" fmla="*/ 91440 w 365760"/>
                <a:gd name="connsiteY1" fmla="*/ 246888 h 270961"/>
                <a:gd name="connsiteX2" fmla="*/ 310896 w 365760"/>
                <a:gd name="connsiteY2" fmla="*/ 237744 h 270961"/>
                <a:gd name="connsiteX3" fmla="*/ 365760 w 365760"/>
                <a:gd name="connsiteY3" fmla="*/ 36576 h 27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70961">
                  <a:moveTo>
                    <a:pt x="0" y="0"/>
                  </a:moveTo>
                  <a:cubicBezTo>
                    <a:pt x="19812" y="103632"/>
                    <a:pt x="39624" y="207264"/>
                    <a:pt x="91440" y="246888"/>
                  </a:cubicBezTo>
                  <a:cubicBezTo>
                    <a:pt x="143256" y="286512"/>
                    <a:pt x="265176" y="272796"/>
                    <a:pt x="310896" y="237744"/>
                  </a:cubicBezTo>
                  <a:cubicBezTo>
                    <a:pt x="356616" y="202692"/>
                    <a:pt x="361188" y="119634"/>
                    <a:pt x="365760" y="36576"/>
                  </a:cubicBezTo>
                </a:path>
              </a:pathLst>
            </a:custGeom>
            <a:noFill/>
            <a:ln w="38100">
              <a:solidFill>
                <a:srgbClr val="316CE3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Metin kutusu 11">
              <a:extLst>
                <a:ext uri="{FF2B5EF4-FFF2-40B4-BE49-F238E27FC236}">
                  <a16:creationId xmlns:a16="http://schemas.microsoft.com/office/drawing/2014/main" id="{3FBFE453-E2B8-E95C-177D-98CC857CD2F9}"/>
                </a:ext>
              </a:extLst>
            </p:cNvPr>
            <p:cNvSpPr txBox="1"/>
            <p:nvPr/>
          </p:nvSpPr>
          <p:spPr>
            <a:xfrm>
              <a:off x="7592251" y="3375538"/>
              <a:ext cx="80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316CE3"/>
                  </a:solidFill>
                </a:rPr>
                <a:t>9.5%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</p:grpSp>
      <p:sp>
        <p:nvSpPr>
          <p:cNvPr id="13" name="Dikdörtgen 12">
            <a:extLst>
              <a:ext uri="{FF2B5EF4-FFF2-40B4-BE49-F238E27FC236}">
                <a16:creationId xmlns:a16="http://schemas.microsoft.com/office/drawing/2014/main" id="{B44CC182-365C-3524-F0A9-69EF0080DAC0}"/>
              </a:ext>
            </a:extLst>
          </p:cNvPr>
          <p:cNvSpPr/>
          <p:nvPr/>
        </p:nvSpPr>
        <p:spPr>
          <a:xfrm>
            <a:off x="-125506" y="5138691"/>
            <a:ext cx="9359153" cy="912147"/>
          </a:xfrm>
          <a:prstGeom prst="rect">
            <a:avLst/>
          </a:prstGeom>
          <a:solidFill>
            <a:srgbClr val="FFEBCD"/>
          </a:solidFill>
          <a:ln w="5715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outperforms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BlockHammer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due to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BlockHammer's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) high false positive rate and (ii) increased memory request latencies due to throttling</a:t>
            </a:r>
            <a:endParaRPr lang="tr-TR" sz="2000" baseline="-250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51088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CE29-46EA-172B-C3BD-6AC0D323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19E72A-B688-D705-58CC-C25C8BF0D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Comparison:</a:t>
            </a:r>
            <a:br>
              <a:rPr lang="en-US" dirty="0"/>
            </a:br>
            <a:r>
              <a:rPr lang="en-US" sz="2800" dirty="0"/>
              <a:t>8-Core Workloads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85AA9B-8BF4-4395-624C-22E02C2BB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0924FBF-DC72-8805-812B-7AA1EF77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3E60C40-1B7E-5C07-9CBC-B7BEC3BC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159</a:t>
            </a:fld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A8AAAB0A-190A-5513-DE7E-15B71496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025"/>
            <a:ext cx="9144000" cy="343570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E6AD5EA3-2273-9A83-BBBC-8FD11B9057EC}"/>
              </a:ext>
            </a:extLst>
          </p:cNvPr>
          <p:cNvSpPr/>
          <p:nvPr/>
        </p:nvSpPr>
        <p:spPr>
          <a:xfrm>
            <a:off x="-112385" y="4464059"/>
            <a:ext cx="9359153" cy="652487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CoMeT's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performance overhead over Graphene is </a:t>
            </a:r>
            <a:r>
              <a:rPr lang="en-US" sz="2000" b="1" dirty="0">
                <a:solidFill>
                  <a:srgbClr val="316CE3"/>
                </a:solidFill>
                <a:latin typeface="+mj-lt"/>
              </a:rPr>
              <a:t>0.9%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rgbClr val="316CE3"/>
                </a:solidFill>
                <a:latin typeface="+mj-lt"/>
              </a:rPr>
              <a:t>14.9%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US" sz="2000" b="1" dirty="0">
                <a:solidFill>
                  <a:schemeClr val="tx1"/>
                </a:solidFill>
                <a:latin typeface="+mj-lt"/>
              </a:rPr>
            </a:br>
            <a:r>
              <a:rPr lang="en-US" sz="2000" dirty="0">
                <a:solidFill>
                  <a:schemeClr val="tx1"/>
                </a:solidFill>
                <a:latin typeface="+mj-lt"/>
              </a:rPr>
              <a:t>at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N</a:t>
            </a:r>
            <a:r>
              <a:rPr lang="en-US" sz="2000" i="1" baseline="-25000" dirty="0">
                <a:solidFill>
                  <a:schemeClr val="tx1"/>
                </a:solidFill>
                <a:latin typeface="+mj-lt"/>
              </a:rPr>
              <a:t>RH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= 1K and 125, respectively</a:t>
            </a:r>
            <a:endParaRPr lang="tr-TR" sz="2000" baseline="-25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Serbest Form: Şekil 10">
            <a:extLst>
              <a:ext uri="{FF2B5EF4-FFF2-40B4-BE49-F238E27FC236}">
                <a16:creationId xmlns:a16="http://schemas.microsoft.com/office/drawing/2014/main" id="{2CE8C791-27B6-6FD4-47CE-CE74767FF8D2}"/>
              </a:ext>
            </a:extLst>
          </p:cNvPr>
          <p:cNvSpPr/>
          <p:nvPr/>
        </p:nvSpPr>
        <p:spPr>
          <a:xfrm>
            <a:off x="1308824" y="1996730"/>
            <a:ext cx="365760" cy="325825"/>
          </a:xfrm>
          <a:custGeom>
            <a:avLst/>
            <a:gdLst>
              <a:gd name="connsiteX0" fmla="*/ 0 w 365760"/>
              <a:gd name="connsiteY0" fmla="*/ 0 h 270961"/>
              <a:gd name="connsiteX1" fmla="*/ 91440 w 365760"/>
              <a:gd name="connsiteY1" fmla="*/ 246888 h 270961"/>
              <a:gd name="connsiteX2" fmla="*/ 310896 w 365760"/>
              <a:gd name="connsiteY2" fmla="*/ 237744 h 270961"/>
              <a:gd name="connsiteX3" fmla="*/ 365760 w 365760"/>
              <a:gd name="connsiteY3" fmla="*/ 36576 h 2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70961">
                <a:moveTo>
                  <a:pt x="0" y="0"/>
                </a:moveTo>
                <a:cubicBezTo>
                  <a:pt x="19812" y="103632"/>
                  <a:pt x="39624" y="207264"/>
                  <a:pt x="91440" y="246888"/>
                </a:cubicBezTo>
                <a:cubicBezTo>
                  <a:pt x="143256" y="286512"/>
                  <a:pt x="265176" y="272796"/>
                  <a:pt x="310896" y="237744"/>
                </a:cubicBezTo>
                <a:cubicBezTo>
                  <a:pt x="356616" y="202692"/>
                  <a:pt x="361188" y="119634"/>
                  <a:pt x="365760" y="36576"/>
                </a:cubicBezTo>
              </a:path>
            </a:pathLst>
          </a:custGeom>
          <a:noFill/>
          <a:ln w="38100">
            <a:solidFill>
              <a:srgbClr val="316CE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EA4B039A-5224-40B5-6DCF-ECF33F572C43}"/>
              </a:ext>
            </a:extLst>
          </p:cNvPr>
          <p:cNvSpPr txBox="1"/>
          <p:nvPr/>
        </p:nvSpPr>
        <p:spPr>
          <a:xfrm>
            <a:off x="1151657" y="2322555"/>
            <a:ext cx="68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16CE3"/>
                </a:solidFill>
              </a:rPr>
              <a:t>0.9%</a:t>
            </a:r>
            <a:endParaRPr lang="tr-TR" b="1" dirty="0">
              <a:solidFill>
                <a:srgbClr val="316CE3"/>
              </a:solidFill>
            </a:endParaRPr>
          </a:p>
        </p:txBody>
      </p:sp>
      <p:sp>
        <p:nvSpPr>
          <p:cNvPr id="13" name="Serbest Form: Şekil 12">
            <a:extLst>
              <a:ext uri="{FF2B5EF4-FFF2-40B4-BE49-F238E27FC236}">
                <a16:creationId xmlns:a16="http://schemas.microsoft.com/office/drawing/2014/main" id="{CE5B2BD5-D5AD-B7F7-A136-BFEFA365DAC8}"/>
              </a:ext>
            </a:extLst>
          </p:cNvPr>
          <p:cNvSpPr/>
          <p:nvPr/>
        </p:nvSpPr>
        <p:spPr>
          <a:xfrm>
            <a:off x="7343215" y="2551206"/>
            <a:ext cx="365760" cy="325825"/>
          </a:xfrm>
          <a:custGeom>
            <a:avLst/>
            <a:gdLst>
              <a:gd name="connsiteX0" fmla="*/ 0 w 365760"/>
              <a:gd name="connsiteY0" fmla="*/ 0 h 270961"/>
              <a:gd name="connsiteX1" fmla="*/ 91440 w 365760"/>
              <a:gd name="connsiteY1" fmla="*/ 246888 h 270961"/>
              <a:gd name="connsiteX2" fmla="*/ 310896 w 365760"/>
              <a:gd name="connsiteY2" fmla="*/ 237744 h 270961"/>
              <a:gd name="connsiteX3" fmla="*/ 365760 w 365760"/>
              <a:gd name="connsiteY3" fmla="*/ 36576 h 2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70961">
                <a:moveTo>
                  <a:pt x="0" y="0"/>
                </a:moveTo>
                <a:cubicBezTo>
                  <a:pt x="19812" y="103632"/>
                  <a:pt x="39624" y="207264"/>
                  <a:pt x="91440" y="246888"/>
                </a:cubicBezTo>
                <a:cubicBezTo>
                  <a:pt x="143256" y="286512"/>
                  <a:pt x="265176" y="272796"/>
                  <a:pt x="310896" y="237744"/>
                </a:cubicBezTo>
                <a:cubicBezTo>
                  <a:pt x="356616" y="202692"/>
                  <a:pt x="361188" y="119634"/>
                  <a:pt x="365760" y="36576"/>
                </a:cubicBezTo>
              </a:path>
            </a:pathLst>
          </a:custGeom>
          <a:noFill/>
          <a:ln w="38100">
            <a:solidFill>
              <a:srgbClr val="316CE3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0EAF55C-467F-BA04-1534-3EC99E9BDE04}"/>
              </a:ext>
            </a:extLst>
          </p:cNvPr>
          <p:cNvSpPr txBox="1"/>
          <p:nvPr/>
        </p:nvSpPr>
        <p:spPr>
          <a:xfrm>
            <a:off x="7124293" y="2877031"/>
            <a:ext cx="80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16CE3"/>
                </a:solidFill>
              </a:rPr>
              <a:t>14.9%</a:t>
            </a:r>
            <a:endParaRPr lang="tr-TR" b="1" dirty="0">
              <a:solidFill>
                <a:srgbClr val="316CE3"/>
              </a:solidFill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18C74015-C846-ACEF-74F2-0F3DA42560E5}"/>
              </a:ext>
            </a:extLst>
          </p:cNvPr>
          <p:cNvSpPr/>
          <p:nvPr/>
        </p:nvSpPr>
        <p:spPr>
          <a:xfrm>
            <a:off x="-112386" y="5188782"/>
            <a:ext cx="9359153" cy="698295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+mj-lt"/>
              </a:rPr>
              <a:t>outperforms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Hydra for all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thresholds </a:t>
            </a:r>
            <a:br>
              <a:rPr lang="en-US" sz="2000" dirty="0">
                <a:solidFill>
                  <a:schemeClr val="tx1"/>
                </a:solidFill>
                <a:latin typeface="+mj-lt"/>
              </a:rPr>
            </a:br>
            <a:r>
              <a:rPr lang="en-US" sz="2000" dirty="0">
                <a:solidFill>
                  <a:schemeClr val="tx1"/>
                </a:solidFill>
                <a:latin typeface="+mj-lt"/>
              </a:rPr>
              <a:t>(by up to 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3.2×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and 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11.9%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on average at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N</a:t>
            </a:r>
            <a:r>
              <a:rPr lang="en-US" sz="2000" i="1" baseline="-25000" dirty="0">
                <a:solidFill>
                  <a:schemeClr val="tx1"/>
                </a:solidFill>
                <a:latin typeface="+mj-lt"/>
              </a:rPr>
              <a:t>RH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= 125)</a:t>
            </a:r>
            <a:endParaRPr lang="tr-TR" sz="2000" baseline="-25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3B1FEF4-41E7-6A0A-6FED-FC888EB0BE60}"/>
              </a:ext>
            </a:extLst>
          </p:cNvPr>
          <p:cNvSpPr/>
          <p:nvPr/>
        </p:nvSpPr>
        <p:spPr>
          <a:xfrm>
            <a:off x="1831750" y="1588864"/>
            <a:ext cx="354329" cy="1103023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026EF79-3F27-3834-6B29-CA2C1F2A27FE}"/>
              </a:ext>
            </a:extLst>
          </p:cNvPr>
          <p:cNvSpPr/>
          <p:nvPr/>
        </p:nvSpPr>
        <p:spPr>
          <a:xfrm>
            <a:off x="3840664" y="1611095"/>
            <a:ext cx="354329" cy="1470433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2C315E39-8665-C945-9912-7D017A5626E8}"/>
              </a:ext>
            </a:extLst>
          </p:cNvPr>
          <p:cNvSpPr/>
          <p:nvPr/>
        </p:nvSpPr>
        <p:spPr>
          <a:xfrm>
            <a:off x="5862274" y="1611095"/>
            <a:ext cx="1037224" cy="1817905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7267EDEF-0AD9-1BC3-E4FE-1B3FC08AF218}"/>
              </a:ext>
            </a:extLst>
          </p:cNvPr>
          <p:cNvSpPr/>
          <p:nvPr/>
        </p:nvSpPr>
        <p:spPr>
          <a:xfrm>
            <a:off x="7883884" y="1612754"/>
            <a:ext cx="1037224" cy="1998884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70D060C3-5620-9560-1D96-B027D4BDBE84}"/>
              </a:ext>
            </a:extLst>
          </p:cNvPr>
          <p:cNvSpPr/>
          <p:nvPr/>
        </p:nvSpPr>
        <p:spPr>
          <a:xfrm>
            <a:off x="-112385" y="5990283"/>
            <a:ext cx="9359153" cy="436733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+mj-lt"/>
              </a:rPr>
              <a:t>outperforms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all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low-cost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RowHammer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mitigations starting from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N</a:t>
            </a:r>
            <a:r>
              <a:rPr lang="en-US" sz="2000" i="1" baseline="-25000" dirty="0">
                <a:solidFill>
                  <a:schemeClr val="tx1"/>
                </a:solidFill>
                <a:latin typeface="+mj-lt"/>
              </a:rPr>
              <a:t>RH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=250</a:t>
            </a:r>
            <a:endParaRPr lang="tr-TR" sz="2000" baseline="-25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B6B55B2F-AB0A-21B5-11F1-55E444766563}"/>
              </a:ext>
            </a:extLst>
          </p:cNvPr>
          <p:cNvSpPr/>
          <p:nvPr/>
        </p:nvSpPr>
        <p:spPr>
          <a:xfrm>
            <a:off x="2461807" y="1593511"/>
            <a:ext cx="354329" cy="1103023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Serbest Form: Şekil 19">
            <a:extLst>
              <a:ext uri="{FF2B5EF4-FFF2-40B4-BE49-F238E27FC236}">
                <a16:creationId xmlns:a16="http://schemas.microsoft.com/office/drawing/2014/main" id="{FF87779D-3837-35BF-79CB-CC3E1FC6331F}"/>
              </a:ext>
            </a:extLst>
          </p:cNvPr>
          <p:cNvSpPr/>
          <p:nvPr/>
        </p:nvSpPr>
        <p:spPr>
          <a:xfrm>
            <a:off x="7659089" y="3419268"/>
            <a:ext cx="365760" cy="325825"/>
          </a:xfrm>
          <a:custGeom>
            <a:avLst/>
            <a:gdLst>
              <a:gd name="connsiteX0" fmla="*/ 0 w 365760"/>
              <a:gd name="connsiteY0" fmla="*/ 0 h 270961"/>
              <a:gd name="connsiteX1" fmla="*/ 91440 w 365760"/>
              <a:gd name="connsiteY1" fmla="*/ 246888 h 270961"/>
              <a:gd name="connsiteX2" fmla="*/ 310896 w 365760"/>
              <a:gd name="connsiteY2" fmla="*/ 237744 h 270961"/>
              <a:gd name="connsiteX3" fmla="*/ 365760 w 365760"/>
              <a:gd name="connsiteY3" fmla="*/ 36576 h 2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70961">
                <a:moveTo>
                  <a:pt x="0" y="0"/>
                </a:moveTo>
                <a:cubicBezTo>
                  <a:pt x="19812" y="103632"/>
                  <a:pt x="39624" y="207264"/>
                  <a:pt x="91440" y="246888"/>
                </a:cubicBezTo>
                <a:cubicBezTo>
                  <a:pt x="143256" y="286512"/>
                  <a:pt x="265176" y="272796"/>
                  <a:pt x="310896" y="237744"/>
                </a:cubicBezTo>
                <a:cubicBezTo>
                  <a:pt x="356616" y="202692"/>
                  <a:pt x="361188" y="119634"/>
                  <a:pt x="365760" y="36576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C2813B6E-9A4C-8A08-0509-A818D7E52A18}"/>
              </a:ext>
            </a:extLst>
          </p:cNvPr>
          <p:cNvSpPr txBox="1"/>
          <p:nvPr/>
        </p:nvSpPr>
        <p:spPr>
          <a:xfrm>
            <a:off x="7034048" y="3577862"/>
            <a:ext cx="77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11.9%</a:t>
            </a:r>
            <a:endParaRPr lang="tr-TR" b="1" dirty="0">
              <a:solidFill>
                <a:srgbClr val="00B050"/>
              </a:solidFill>
            </a:endParaRP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61F8D561-A6C9-8082-E18E-1E9DD8E61569}"/>
              </a:ext>
            </a:extLst>
          </p:cNvPr>
          <p:cNvSpPr/>
          <p:nvPr/>
        </p:nvSpPr>
        <p:spPr>
          <a:xfrm>
            <a:off x="4479210" y="1611095"/>
            <a:ext cx="354329" cy="1470433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59FDD3EF-0CB1-75A2-6356-7793A2DC5599}"/>
              </a:ext>
            </a:extLst>
          </p:cNvPr>
          <p:cNvSpPr/>
          <p:nvPr/>
        </p:nvSpPr>
        <p:spPr>
          <a:xfrm>
            <a:off x="5989320" y="4008120"/>
            <a:ext cx="594360" cy="294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036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6" grpId="0" animBg="1"/>
      <p:bldP spid="7" grpId="0" animBg="1"/>
      <p:bldP spid="8" grpId="0" animBg="1"/>
      <p:bldP spid="16" grpId="0" animBg="1"/>
      <p:bldP spid="18" grpId="0" animBg="1"/>
      <p:bldP spid="19" grpId="0" animBg="1"/>
      <p:bldP spid="20" grpId="0" animBg="1"/>
      <p:bldP spid="21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D6C72-D6C8-A64D-A930-70738D1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2997"/>
            <a:ext cx="7874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C3AC7-2028-0549-AFBC-7C3F334D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950364" cy="2184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70075-D012-684E-8F83-89BAA734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64" y="1697211"/>
            <a:ext cx="3174187" cy="232591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9CCDE37A-7D45-FE3D-8C2A-FD49916F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8206-7BA7-748B-32C1-BEC14FEB5C86}"/>
              </a:ext>
            </a:extLst>
          </p:cNvPr>
          <p:cNvSpPr txBox="1"/>
          <p:nvPr/>
        </p:nvSpPr>
        <p:spPr>
          <a:xfrm>
            <a:off x="3180735" y="6479144"/>
            <a:ext cx="270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[Lipp+ EuroS&amp;PW, 2020]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812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EA43E-52DD-21AE-42AA-19B93E81E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4A6196-DAA2-90F1-75E9-2EB1C91F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Comparison:</a:t>
            </a:r>
            <a:br>
              <a:rPr lang="en-US" dirty="0"/>
            </a:br>
            <a:r>
              <a:rPr lang="en-US" sz="2800" dirty="0"/>
              <a:t>8-Core Workloads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713679-826A-298C-D3B2-941E6BDF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99CC0FC-85FE-41D9-B7B0-25538A70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F8D2D94-1515-C4C7-970C-84A25F63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160</a:t>
            </a:fld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3E0CCD2-568B-07A8-3748-392B7F69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448"/>
            <a:ext cx="9144000" cy="3435700"/>
          </a:xfrm>
          <a:prstGeom prst="rect">
            <a:avLst/>
          </a:prstGeom>
        </p:spPr>
      </p:pic>
      <p:sp>
        <p:nvSpPr>
          <p:cNvPr id="11" name="Serbest Form: Şekil 10">
            <a:extLst>
              <a:ext uri="{FF2B5EF4-FFF2-40B4-BE49-F238E27FC236}">
                <a16:creationId xmlns:a16="http://schemas.microsoft.com/office/drawing/2014/main" id="{8B67BEC0-ECA1-4615-BFE1-31B71B02B069}"/>
              </a:ext>
            </a:extLst>
          </p:cNvPr>
          <p:cNvSpPr/>
          <p:nvPr/>
        </p:nvSpPr>
        <p:spPr>
          <a:xfrm>
            <a:off x="1308824" y="2770153"/>
            <a:ext cx="365760" cy="325825"/>
          </a:xfrm>
          <a:custGeom>
            <a:avLst/>
            <a:gdLst>
              <a:gd name="connsiteX0" fmla="*/ 0 w 365760"/>
              <a:gd name="connsiteY0" fmla="*/ 0 h 270961"/>
              <a:gd name="connsiteX1" fmla="*/ 91440 w 365760"/>
              <a:gd name="connsiteY1" fmla="*/ 246888 h 270961"/>
              <a:gd name="connsiteX2" fmla="*/ 310896 w 365760"/>
              <a:gd name="connsiteY2" fmla="*/ 237744 h 270961"/>
              <a:gd name="connsiteX3" fmla="*/ 365760 w 365760"/>
              <a:gd name="connsiteY3" fmla="*/ 36576 h 2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70961">
                <a:moveTo>
                  <a:pt x="0" y="0"/>
                </a:moveTo>
                <a:cubicBezTo>
                  <a:pt x="19812" y="103632"/>
                  <a:pt x="39624" y="207264"/>
                  <a:pt x="91440" y="246888"/>
                </a:cubicBezTo>
                <a:cubicBezTo>
                  <a:pt x="143256" y="286512"/>
                  <a:pt x="265176" y="272796"/>
                  <a:pt x="310896" y="237744"/>
                </a:cubicBezTo>
                <a:cubicBezTo>
                  <a:pt x="356616" y="202692"/>
                  <a:pt x="361188" y="119634"/>
                  <a:pt x="365760" y="36576"/>
                </a:cubicBezTo>
              </a:path>
            </a:pathLst>
          </a:custGeom>
          <a:noFill/>
          <a:ln w="38100">
            <a:solidFill>
              <a:srgbClr val="316CE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4AB2CA57-C664-5560-9DA8-4DD70C75CC14}"/>
              </a:ext>
            </a:extLst>
          </p:cNvPr>
          <p:cNvSpPr txBox="1"/>
          <p:nvPr/>
        </p:nvSpPr>
        <p:spPr>
          <a:xfrm>
            <a:off x="1151657" y="3095978"/>
            <a:ext cx="68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16CE3"/>
                </a:solidFill>
              </a:rPr>
              <a:t>0.9%</a:t>
            </a:r>
            <a:endParaRPr lang="tr-TR" b="1" dirty="0">
              <a:solidFill>
                <a:srgbClr val="316CE3"/>
              </a:solidFill>
            </a:endParaRPr>
          </a:p>
        </p:txBody>
      </p:sp>
      <p:sp>
        <p:nvSpPr>
          <p:cNvPr id="13" name="Serbest Form: Şekil 12">
            <a:extLst>
              <a:ext uri="{FF2B5EF4-FFF2-40B4-BE49-F238E27FC236}">
                <a16:creationId xmlns:a16="http://schemas.microsoft.com/office/drawing/2014/main" id="{A497B387-D840-6DDE-FA4B-C701DF1FACEC}"/>
              </a:ext>
            </a:extLst>
          </p:cNvPr>
          <p:cNvSpPr/>
          <p:nvPr/>
        </p:nvSpPr>
        <p:spPr>
          <a:xfrm>
            <a:off x="7343215" y="3324629"/>
            <a:ext cx="365760" cy="325825"/>
          </a:xfrm>
          <a:custGeom>
            <a:avLst/>
            <a:gdLst>
              <a:gd name="connsiteX0" fmla="*/ 0 w 365760"/>
              <a:gd name="connsiteY0" fmla="*/ 0 h 270961"/>
              <a:gd name="connsiteX1" fmla="*/ 91440 w 365760"/>
              <a:gd name="connsiteY1" fmla="*/ 246888 h 270961"/>
              <a:gd name="connsiteX2" fmla="*/ 310896 w 365760"/>
              <a:gd name="connsiteY2" fmla="*/ 237744 h 270961"/>
              <a:gd name="connsiteX3" fmla="*/ 365760 w 365760"/>
              <a:gd name="connsiteY3" fmla="*/ 36576 h 2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70961">
                <a:moveTo>
                  <a:pt x="0" y="0"/>
                </a:moveTo>
                <a:cubicBezTo>
                  <a:pt x="19812" y="103632"/>
                  <a:pt x="39624" y="207264"/>
                  <a:pt x="91440" y="246888"/>
                </a:cubicBezTo>
                <a:cubicBezTo>
                  <a:pt x="143256" y="286512"/>
                  <a:pt x="265176" y="272796"/>
                  <a:pt x="310896" y="237744"/>
                </a:cubicBezTo>
                <a:cubicBezTo>
                  <a:pt x="356616" y="202692"/>
                  <a:pt x="361188" y="119634"/>
                  <a:pt x="365760" y="36576"/>
                </a:cubicBezTo>
              </a:path>
            </a:pathLst>
          </a:custGeom>
          <a:noFill/>
          <a:ln w="38100">
            <a:solidFill>
              <a:srgbClr val="316CE3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3A468C6-1984-51B2-2794-8E072219BEA2}"/>
              </a:ext>
            </a:extLst>
          </p:cNvPr>
          <p:cNvSpPr txBox="1"/>
          <p:nvPr/>
        </p:nvSpPr>
        <p:spPr>
          <a:xfrm>
            <a:off x="7124293" y="3650454"/>
            <a:ext cx="80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16CE3"/>
                </a:solidFill>
              </a:rPr>
              <a:t>14.9%</a:t>
            </a:r>
            <a:endParaRPr lang="tr-TR" b="1" dirty="0">
              <a:solidFill>
                <a:srgbClr val="316CE3"/>
              </a:solidFill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C19F6666-9C05-4B7C-106A-0F5AF73D87F5}"/>
              </a:ext>
            </a:extLst>
          </p:cNvPr>
          <p:cNvSpPr/>
          <p:nvPr/>
        </p:nvSpPr>
        <p:spPr>
          <a:xfrm>
            <a:off x="-112386" y="5416375"/>
            <a:ext cx="9359153" cy="978583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+mj-lt"/>
              </a:rPr>
              <a:t>CoMeT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maintains a performance overhead between Graphene's 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and Hydra's performance overheads</a:t>
            </a:r>
            <a:endParaRPr lang="tr-TR" sz="2400" baseline="-25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Serbest Form: Şekil 19">
            <a:extLst>
              <a:ext uri="{FF2B5EF4-FFF2-40B4-BE49-F238E27FC236}">
                <a16:creationId xmlns:a16="http://schemas.microsoft.com/office/drawing/2014/main" id="{4AB31C97-6740-AFF2-F42A-050C3C5A113F}"/>
              </a:ext>
            </a:extLst>
          </p:cNvPr>
          <p:cNvSpPr/>
          <p:nvPr/>
        </p:nvSpPr>
        <p:spPr>
          <a:xfrm>
            <a:off x="7659089" y="4192691"/>
            <a:ext cx="365760" cy="325825"/>
          </a:xfrm>
          <a:custGeom>
            <a:avLst/>
            <a:gdLst>
              <a:gd name="connsiteX0" fmla="*/ 0 w 365760"/>
              <a:gd name="connsiteY0" fmla="*/ 0 h 270961"/>
              <a:gd name="connsiteX1" fmla="*/ 91440 w 365760"/>
              <a:gd name="connsiteY1" fmla="*/ 246888 h 270961"/>
              <a:gd name="connsiteX2" fmla="*/ 310896 w 365760"/>
              <a:gd name="connsiteY2" fmla="*/ 237744 h 270961"/>
              <a:gd name="connsiteX3" fmla="*/ 365760 w 365760"/>
              <a:gd name="connsiteY3" fmla="*/ 36576 h 2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70961">
                <a:moveTo>
                  <a:pt x="0" y="0"/>
                </a:moveTo>
                <a:cubicBezTo>
                  <a:pt x="19812" y="103632"/>
                  <a:pt x="39624" y="207264"/>
                  <a:pt x="91440" y="246888"/>
                </a:cubicBezTo>
                <a:cubicBezTo>
                  <a:pt x="143256" y="286512"/>
                  <a:pt x="265176" y="272796"/>
                  <a:pt x="310896" y="237744"/>
                </a:cubicBezTo>
                <a:cubicBezTo>
                  <a:pt x="356616" y="202692"/>
                  <a:pt x="361188" y="119634"/>
                  <a:pt x="365760" y="36576"/>
                </a:cubicBezTo>
              </a:path>
            </a:pathLst>
          </a:custGeom>
          <a:noFill/>
          <a:ln w="38100">
            <a:solidFill>
              <a:srgbClr val="E1257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882C21E-327D-667B-3289-FD69E2B76651}"/>
              </a:ext>
            </a:extLst>
          </p:cNvPr>
          <p:cNvSpPr txBox="1"/>
          <p:nvPr/>
        </p:nvSpPr>
        <p:spPr>
          <a:xfrm>
            <a:off x="7034048" y="4351285"/>
            <a:ext cx="77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1257C"/>
                </a:solidFill>
              </a:rPr>
              <a:t>11.9%</a:t>
            </a:r>
            <a:endParaRPr lang="tr-TR" b="1" dirty="0">
              <a:solidFill>
                <a:srgbClr val="E1257C"/>
              </a:solidFill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EEDDB00F-E9E4-FC95-9038-19711BD15DB0}"/>
              </a:ext>
            </a:extLst>
          </p:cNvPr>
          <p:cNvSpPr/>
          <p:nvPr/>
        </p:nvSpPr>
        <p:spPr>
          <a:xfrm>
            <a:off x="5989320" y="4781543"/>
            <a:ext cx="594360" cy="294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1ED84D73-7EA5-0E05-D1AB-82A938C49643}"/>
              </a:ext>
            </a:extLst>
          </p:cNvPr>
          <p:cNvSpPr txBox="1"/>
          <p:nvPr/>
        </p:nvSpPr>
        <p:spPr>
          <a:xfrm>
            <a:off x="6238875" y="1440198"/>
            <a:ext cx="290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D40DC"/>
                </a:solidFill>
              </a:rPr>
              <a:t>More preventive refreshes</a:t>
            </a:r>
            <a:endParaRPr lang="tr-TR" b="1" i="1" dirty="0">
              <a:solidFill>
                <a:srgbClr val="6D40DC"/>
              </a:solidFill>
            </a:endParaRPr>
          </a:p>
        </p:txBody>
      </p:sp>
      <p:grpSp>
        <p:nvGrpSpPr>
          <p:cNvPr id="38" name="Grup 37">
            <a:extLst>
              <a:ext uri="{FF2B5EF4-FFF2-40B4-BE49-F238E27FC236}">
                <a16:creationId xmlns:a16="http://schemas.microsoft.com/office/drawing/2014/main" id="{14595F51-E125-935C-6585-3206E9177E9D}"/>
              </a:ext>
            </a:extLst>
          </p:cNvPr>
          <p:cNvGrpSpPr/>
          <p:nvPr/>
        </p:nvGrpSpPr>
        <p:grpSpPr>
          <a:xfrm>
            <a:off x="1055076" y="2384518"/>
            <a:ext cx="7988056" cy="2133998"/>
            <a:chOff x="1055076" y="2121491"/>
            <a:chExt cx="7988056" cy="2133998"/>
          </a:xfrm>
        </p:grpSpPr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F5545276-6D2F-17D1-5C92-3EE40DE65D39}"/>
                </a:ext>
              </a:extLst>
            </p:cNvPr>
            <p:cNvSpPr/>
            <p:nvPr/>
          </p:nvSpPr>
          <p:spPr>
            <a:xfrm>
              <a:off x="5862273" y="2121491"/>
              <a:ext cx="1159249" cy="2133998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 w="57150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Dikdörtgen 15">
              <a:extLst>
                <a:ext uri="{FF2B5EF4-FFF2-40B4-BE49-F238E27FC236}">
                  <a16:creationId xmlns:a16="http://schemas.microsoft.com/office/drawing/2014/main" id="{8034A515-22F9-8A0A-2BFB-83DDA353E2ED}"/>
                </a:ext>
              </a:extLst>
            </p:cNvPr>
            <p:cNvSpPr/>
            <p:nvPr/>
          </p:nvSpPr>
          <p:spPr>
            <a:xfrm>
              <a:off x="7883883" y="2123149"/>
              <a:ext cx="1159249" cy="2132339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 w="57150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6" name="Metin kutusu 35">
              <a:extLst>
                <a:ext uri="{FF2B5EF4-FFF2-40B4-BE49-F238E27FC236}">
                  <a16:creationId xmlns:a16="http://schemas.microsoft.com/office/drawing/2014/main" id="{63EBE6B7-D90C-C78E-D482-6E76172E0FE9}"/>
                </a:ext>
              </a:extLst>
            </p:cNvPr>
            <p:cNvSpPr txBox="1"/>
            <p:nvPr/>
          </p:nvSpPr>
          <p:spPr>
            <a:xfrm>
              <a:off x="1055076" y="3606498"/>
              <a:ext cx="49362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spc="-20" dirty="0" err="1">
                  <a:solidFill>
                    <a:srgbClr val="FF0000"/>
                  </a:solidFill>
                </a:rPr>
                <a:t>CoMeT</a:t>
              </a:r>
              <a:r>
                <a:rPr lang="en-US" i="1" spc="-20" dirty="0">
                  <a:solidFill>
                    <a:srgbClr val="FF0000"/>
                  </a:solidFill>
                </a:rPr>
                <a:t> </a:t>
              </a:r>
              <a:r>
                <a:rPr lang="en-US" b="1" i="1" spc="-20" dirty="0">
                  <a:solidFill>
                    <a:srgbClr val="FF0000"/>
                  </a:solidFill>
                </a:rPr>
                <a:t>outperforms</a:t>
              </a:r>
              <a:r>
                <a:rPr lang="en-US" i="1" spc="-20" dirty="0">
                  <a:solidFill>
                    <a:srgbClr val="FF0000"/>
                  </a:solidFill>
                </a:rPr>
                <a:t> </a:t>
              </a:r>
              <a:r>
                <a:rPr lang="en-US" b="1" i="1" spc="-20" dirty="0">
                  <a:solidFill>
                    <a:srgbClr val="FF0000"/>
                  </a:solidFill>
                </a:rPr>
                <a:t>all low-area-cost mitigations </a:t>
              </a:r>
              <a:r>
                <a:rPr lang="en-US" i="1" spc="-20" dirty="0">
                  <a:solidFill>
                    <a:srgbClr val="FF0000"/>
                  </a:solidFill>
                </a:rPr>
                <a:t>starting from the </a:t>
              </a:r>
              <a:r>
                <a:rPr lang="en-US" i="1" spc="-20" dirty="0" err="1">
                  <a:solidFill>
                    <a:srgbClr val="FF0000"/>
                  </a:solidFill>
                </a:rPr>
                <a:t>RowHammer</a:t>
              </a:r>
              <a:r>
                <a:rPr lang="en-US" i="1" spc="-20" dirty="0">
                  <a:solidFill>
                    <a:srgbClr val="FF0000"/>
                  </a:solidFill>
                </a:rPr>
                <a:t> threshold of 250</a:t>
              </a:r>
              <a:endParaRPr lang="tr-TR" i="1" spc="-2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" name="Serbest Form: Şekil 36">
            <a:extLst>
              <a:ext uri="{FF2B5EF4-FFF2-40B4-BE49-F238E27FC236}">
                <a16:creationId xmlns:a16="http://schemas.microsoft.com/office/drawing/2014/main" id="{8121909D-D417-136E-10B3-C7ED8406EAA2}"/>
              </a:ext>
            </a:extLst>
          </p:cNvPr>
          <p:cNvSpPr/>
          <p:nvPr/>
        </p:nvSpPr>
        <p:spPr>
          <a:xfrm>
            <a:off x="7781112" y="1757324"/>
            <a:ext cx="723900" cy="933450"/>
          </a:xfrm>
          <a:custGeom>
            <a:avLst/>
            <a:gdLst>
              <a:gd name="connsiteX0" fmla="*/ 0 w 723900"/>
              <a:gd name="connsiteY0" fmla="*/ 933450 h 933450"/>
              <a:gd name="connsiteX1" fmla="*/ 533400 w 723900"/>
              <a:gd name="connsiteY1" fmla="*/ 504825 h 933450"/>
              <a:gd name="connsiteX2" fmla="*/ 723900 w 723900"/>
              <a:gd name="connsiteY2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933450">
                <a:moveTo>
                  <a:pt x="0" y="933450"/>
                </a:moveTo>
                <a:cubicBezTo>
                  <a:pt x="206375" y="796925"/>
                  <a:pt x="412750" y="660400"/>
                  <a:pt x="533400" y="504825"/>
                </a:cubicBezTo>
                <a:cubicBezTo>
                  <a:pt x="654050" y="349250"/>
                  <a:pt x="688975" y="174625"/>
                  <a:pt x="723900" y="0"/>
                </a:cubicBezTo>
              </a:path>
            </a:pathLst>
          </a:custGeom>
          <a:noFill/>
          <a:ln w="38100">
            <a:solidFill>
              <a:srgbClr val="6D40D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03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20" grpId="0" animBg="1"/>
      <p:bldP spid="21" grpId="0"/>
      <p:bldP spid="23" grpId="0"/>
      <p:bldP spid="3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109058-B71F-52AC-4166-B0E66280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Single-Core Comparison – Radar Chart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519762-81BF-917C-183D-8EBB31F6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515D239-B16F-0F5F-6CBD-47D88D87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DAC707A-06EF-1625-5BF5-90BE5B08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161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1F2B3DA-8ED8-EE45-F2AE-682DEF2E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86" y="885002"/>
            <a:ext cx="7035627" cy="50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762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1F267-EF71-5D4B-A8B0-444CFD76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0CA5F9-6569-1647-92A0-41B1EDD6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Multi-Core Comparison – Radar Chart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3E164F-C0E3-8F29-9519-EDC901D1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9E48BEC-2CA4-29C7-C7FE-E79EEA45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D006C0B-9C69-E658-8958-032668FC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162</a:t>
            </a:fld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0FE5FF5-DD62-A2D1-F6FA-AC014A3B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15" y="885458"/>
            <a:ext cx="7034366" cy="50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278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8076AD-26CA-5062-20D7-7829313C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Evaluated Workloads and Their Characteristics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AFACC2-A3E4-423D-3374-7DFFDBBD7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0DA43AF-B3B0-94BA-740C-7A4DAD1C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D50D25E-6E5A-311A-B3AB-A4843AA4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163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44F7265-A6A6-ACBB-1544-8BFF0978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9391"/>
            <a:ext cx="7355350" cy="52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7800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44F976-340B-75E2-4206-4087C291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CoMeT's</a:t>
            </a:r>
            <a:r>
              <a:rPr lang="en-US" dirty="0"/>
              <a:t> Performance </a:t>
            </a:r>
            <a:br>
              <a:rPr lang="en-US" dirty="0"/>
            </a:br>
            <a:r>
              <a:rPr lang="en-US" dirty="0"/>
              <a:t>at High </a:t>
            </a:r>
            <a:r>
              <a:rPr lang="en-US" dirty="0" err="1"/>
              <a:t>RowHammer</a:t>
            </a:r>
            <a:r>
              <a:rPr lang="en-US" dirty="0"/>
              <a:t> Thresholds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51CBC9-9263-9B94-F203-9BBEAD619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5118DA3-9507-0688-2DC4-C9C58611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33E440E-66EF-6BD8-BA96-54AC8601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164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E794FFE-72B9-3624-DBD5-F0412EC35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84" y="2285840"/>
            <a:ext cx="7754432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293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0D4C1D-2E8B-0F7F-F982-9D756E7E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Results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71BF0F-CC52-21D0-B7F6-D3B8715C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8BE2F27-9C9A-38F6-16DB-CF5F81AC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DB0009-7EDE-94FE-A5FC-95CF9A32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165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B649D34-8F08-803E-32DA-CC9FFC43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080106"/>
            <a:ext cx="7035626" cy="50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3603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BA1BA1-8F18-2597-7967-3A5D3A57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Overhead of Graphene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98C7A4-6F23-EBF0-C815-C9F94D88F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DB6EB10-E1A9-7DF7-71AF-4089B5B8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88686FC-6A06-6FEF-CF0B-9D3E6DB7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166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DEB82D8-A5B5-FB06-9799-0230D5C9C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79" y="2384594"/>
            <a:ext cx="7552038" cy="140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7403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67A6DE-3CBE-19DD-1D9F-DFB56397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Overhead of Hydra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3ACD0F-6813-1528-6053-5741C878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36046AF-C4E4-888B-64CE-3882470E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FCC7EEA-B431-A889-ABDE-6808BB38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167</a:t>
            </a:fld>
            <a:endParaRPr lang="tr-TR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78A28E7-6BDD-E443-0627-D567DB09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63" y="1751798"/>
            <a:ext cx="8034499" cy="38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2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691"/>
          <a:stretch/>
        </p:blipFill>
        <p:spPr>
          <a:xfrm>
            <a:off x="-5695" y="820235"/>
            <a:ext cx="9113441" cy="421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B2C2-9FC7-F8ED-DE8F-DDCBC25256FA}"/>
              </a:ext>
            </a:extLst>
          </p:cNvPr>
          <p:cNvSpPr txBox="1"/>
          <p:nvPr/>
        </p:nvSpPr>
        <p:spPr>
          <a:xfrm>
            <a:off x="4981100" y="5134566"/>
            <a:ext cx="382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An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FPGA-based</a:t>
            </a:r>
            <a:r>
              <a:rPr lang="en-US" dirty="0">
                <a:latin typeface="Cambria" panose="02040503050406030204" pitchFamily="18" charset="0"/>
              </a:rPr>
              <a:t> RowHammer attack recovering </a:t>
            </a:r>
            <a:r>
              <a:rPr lang="en-US" b="1" dirty="0">
                <a:solidFill>
                  <a:srgbClr val="ED6E39"/>
                </a:solidFill>
                <a:latin typeface="Cambria" panose="02040503050406030204" pitchFamily="18" charset="0"/>
              </a:rPr>
              <a:t>private keys </a:t>
            </a:r>
            <a:r>
              <a:rPr lang="en-US" dirty="0">
                <a:latin typeface="Cambria" panose="02040503050406030204" pitchFamily="18" charset="0"/>
              </a:rPr>
              <a:t>twice as fast compared to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CPU-based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10B60-9735-73F8-A35B-11D3134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4" y="4713319"/>
            <a:ext cx="4535746" cy="1765825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111C905-C311-4B36-C78A-04E17714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91865-AE40-0149-790B-215842A8C335}"/>
              </a:ext>
            </a:extLst>
          </p:cNvPr>
          <p:cNvSpPr txBox="1"/>
          <p:nvPr/>
        </p:nvSpPr>
        <p:spPr>
          <a:xfrm>
            <a:off x="3235152" y="64812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[Weissman+ CHES 2020]</a:t>
            </a:r>
          </a:p>
        </p:txBody>
      </p:sp>
    </p:spTree>
    <p:extLst>
      <p:ext uri="{BB962C8B-B14F-4D97-AF65-F5344CB8AC3E}">
        <p14:creationId xmlns:p14="http://schemas.microsoft.com/office/powerpoint/2010/main" val="3867621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5B4AC-3067-8A48-B04D-4A3092EA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52509"/>
            <a:ext cx="9144000" cy="223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AD922-3006-1641-B426-161305FF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18" y="943305"/>
            <a:ext cx="3103364" cy="3352881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43F166FA-0C1A-DF5B-D65D-7C9A90A8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2C366-3F5D-51C8-0CFE-47D8124FE1A6}"/>
              </a:ext>
            </a:extLst>
          </p:cNvPr>
          <p:cNvSpPr txBox="1"/>
          <p:nvPr/>
        </p:nvSpPr>
        <p:spPr>
          <a:xfrm>
            <a:off x="3187666" y="6488668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[Kwong+ IEEE S&amp;P 2020]</a:t>
            </a:r>
          </a:p>
        </p:txBody>
      </p:sp>
    </p:spTree>
    <p:extLst>
      <p:ext uri="{BB962C8B-B14F-4D97-AF65-F5344CB8AC3E}">
        <p14:creationId xmlns:p14="http://schemas.microsoft.com/office/powerpoint/2010/main" val="209624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F98D-E235-E44D-A6C0-AEE698D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32E6C-A832-7F43-84D9-9C9C4582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45887"/>
            <a:ext cx="8682217" cy="2493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05D6E-CDEE-9C42-9EF6-D0DFEF18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030"/>
            <a:ext cx="9144000" cy="2168769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CA675CC-8EA3-9F97-C747-BAA561D8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2D937-CDE9-96A5-E928-9A0B9681300E}"/>
              </a:ext>
            </a:extLst>
          </p:cNvPr>
          <p:cNvSpPr txBox="1"/>
          <p:nvPr/>
        </p:nvSpPr>
        <p:spPr>
          <a:xfrm>
            <a:off x="2952919" y="6463372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[Hong+ USENIX Security 2019]</a:t>
            </a:r>
          </a:p>
        </p:txBody>
      </p:sp>
    </p:spTree>
    <p:extLst>
      <p:ext uri="{BB962C8B-B14F-4D97-AF65-F5344CB8AC3E}">
        <p14:creationId xmlns:p14="http://schemas.microsoft.com/office/powerpoint/2010/main" val="219778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63113"/>
            <a:ext cx="9144000" cy="5194300"/>
          </a:xfrm>
        </p:spPr>
        <p:txBody>
          <a:bodyPr>
            <a:noAutofit/>
          </a:bodyPr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Abdullah </a:t>
            </a:r>
            <a:r>
              <a:rPr lang="en-US" altLang="en-US" sz="2200" u="sng" dirty="0">
                <a:ea typeface="ＭＳ Ｐゴシック" panose="020B0600070205080204" pitchFamily="34" charset="-128"/>
              </a:rPr>
              <a:t>Giray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Yaglikci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Researcher @ SAFARI Research Group since August 2016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ETH Zurich (Feb 2018 – ongoing)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Intel Labs (Aug 2017 – Feb 2018)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Carnegie Mellon University (Aug 2016 – Aug 2017)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Defended my PhD thesis, advised by Onur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Mutlu</a:t>
            </a:r>
            <a:r>
              <a:rPr lang="en-US" altLang="en-US" sz="1800" dirty="0">
                <a:ea typeface="ＭＳ Ｐゴシック" panose="020B0600070205080204" pitchFamily="34" charset="-128"/>
              </a:rPr>
              <a:t>, in April 2024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https://agyaglikci.github.io/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agirayyaglikci@gmail.com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/>
            <a:r>
              <a:rPr lang="en-US" sz="1800" dirty="0">
                <a:ea typeface="ＭＳ Ｐゴシック" charset="0"/>
                <a:hlinkClick r:id="rId4"/>
              </a:rPr>
              <a:t>https://safari.ethz.ch</a:t>
            </a:r>
            <a:endParaRPr lang="en-US" sz="1800" dirty="0">
              <a:ea typeface="ＭＳ Ｐゴシック" charset="0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buClr>
                <a:schemeClr val="tx1"/>
              </a:buClr>
            </a:pP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interests: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hardware security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reliability, performance, 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availability, fairness, energy efficiency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>
              <a:buClr>
                <a:schemeClr val="tx1"/>
              </a:buClr>
            </a:pPr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7381" y="-1"/>
            <a:ext cx="1956619" cy="192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98CD8A-9390-C6B3-DD68-145DB56A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602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06CA-6278-A142-A76D-9CA853A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2" y="857105"/>
            <a:ext cx="7920558" cy="1911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D59EF-DDD3-BB48-80CD-308D55AA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8" y="2768552"/>
            <a:ext cx="7812360" cy="327785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028D9CA-6491-7ED0-D33B-1197483C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5FAF-6427-54A2-A349-A20E9CC517D9}"/>
              </a:ext>
            </a:extLst>
          </p:cNvPr>
          <p:cNvSpPr txBox="1"/>
          <p:nvPr/>
        </p:nvSpPr>
        <p:spPr>
          <a:xfrm>
            <a:off x="3038681" y="6463372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[Yao+ USENIX Security 2020]</a:t>
            </a:r>
          </a:p>
        </p:txBody>
      </p:sp>
    </p:spTree>
    <p:extLst>
      <p:ext uri="{BB962C8B-B14F-4D97-AF65-F5344CB8AC3E}">
        <p14:creationId xmlns:p14="http://schemas.microsoft.com/office/powerpoint/2010/main" val="141579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2"/>
          <a:stretch/>
        </p:blipFill>
        <p:spPr>
          <a:xfrm>
            <a:off x="611467" y="862521"/>
            <a:ext cx="7334333" cy="33892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EEACD4-EC0C-826B-4FD9-CB0AF06FF3C5}"/>
              </a:ext>
            </a:extLst>
          </p:cNvPr>
          <p:cNvGrpSpPr/>
          <p:nvPr/>
        </p:nvGrpSpPr>
        <p:grpSpPr>
          <a:xfrm>
            <a:off x="746212" y="4365522"/>
            <a:ext cx="7651576" cy="2183273"/>
            <a:chOff x="1115616" y="4275830"/>
            <a:chExt cx="7651576" cy="2183273"/>
          </a:xfrm>
        </p:grpSpPr>
        <p:pic>
          <p:nvPicPr>
            <p:cNvPr id="1026" name="Picture 2" descr="Figure for HammerScope: Observing DRAM Power Consumption Using Rowhammer">
              <a:extLst>
                <a:ext uri="{FF2B5EF4-FFF2-40B4-BE49-F238E27FC236}">
                  <a16:creationId xmlns:a16="http://schemas.microsoft.com/office/drawing/2014/main" id="{97E8B1F3-191D-2DBD-C5DE-98FABC0CE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4275830"/>
              <a:ext cx="3213814" cy="218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0B2C2-9FC7-F8ED-DE8F-DDCBC25256FA}"/>
                </a:ext>
              </a:extLst>
            </p:cNvPr>
            <p:cNvSpPr txBox="1"/>
            <p:nvPr/>
          </p:nvSpPr>
          <p:spPr>
            <a:xfrm>
              <a:off x="4646436" y="4618808"/>
              <a:ext cx="41207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ambria" panose="02040503050406030204" pitchFamily="18" charset="0"/>
                </a:rPr>
                <a:t>HammerScope</a:t>
              </a:r>
              <a:r>
                <a:rPr lang="en-US" dirty="0">
                  <a:latin typeface="Cambria" panose="02040503050406030204" pitchFamily="18" charset="0"/>
                </a:rPr>
                <a:t> is a </a:t>
              </a:r>
              <a:r>
                <a:rPr lang="en-US" b="1" dirty="0">
                  <a:solidFill>
                    <a:srgbClr val="2A55D6"/>
                  </a:solidFill>
                  <a:latin typeface="Cambria" panose="02040503050406030204" pitchFamily="18" charset="0"/>
                </a:rPr>
                <a:t>software-based</a:t>
              </a:r>
              <a:r>
                <a:rPr lang="en-US" dirty="0">
                  <a:latin typeface="Cambria" panose="02040503050406030204" pitchFamily="18" charset="0"/>
                </a:rPr>
                <a:t> </a:t>
              </a:r>
              <a:r>
                <a:rPr lang="en-US" b="1" dirty="0">
                  <a:solidFill>
                    <a:srgbClr val="ED6E39"/>
                  </a:solidFill>
                  <a:latin typeface="Cambria" panose="02040503050406030204" pitchFamily="18" charset="0"/>
                </a:rPr>
                <a:t>power analysis </a:t>
              </a:r>
              <a:r>
                <a:rPr lang="en-US" dirty="0">
                  <a:latin typeface="Cambria" panose="02040503050406030204" pitchFamily="18" charset="0"/>
                </a:rPr>
                <a:t>method using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RowHammer</a:t>
              </a:r>
              <a:r>
                <a:rPr lang="en-US" dirty="0">
                  <a:latin typeface="Cambria" panose="02040503050406030204" pitchFamily="18" charset="0"/>
                </a:rPr>
                <a:t> as a side channel</a:t>
              </a: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88ABEB0-AB3A-BF2F-EF56-8353F8AF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AEC35-A04C-4BF6-55A9-8AEA7AAB8314}"/>
              </a:ext>
            </a:extLst>
          </p:cNvPr>
          <p:cNvSpPr txBox="1"/>
          <p:nvPr/>
        </p:nvSpPr>
        <p:spPr>
          <a:xfrm>
            <a:off x="3523537" y="6488668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[Cohen+ CCS 2022]</a:t>
            </a:r>
          </a:p>
        </p:txBody>
      </p:sp>
    </p:spTree>
    <p:extLst>
      <p:ext uri="{BB962C8B-B14F-4D97-AF65-F5344CB8AC3E}">
        <p14:creationId xmlns:p14="http://schemas.microsoft.com/office/powerpoint/2010/main" val="62135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6473-AE90-E441-3FB5-8C307865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37F6-B7BB-79D5-F991-87B4A755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Exploiting Correcting Codes: On the Effectiveness of ECC Memory Against Rowhammer Attacks</a:t>
            </a:r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b="1" i="0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US" b="0" i="0" dirty="0" err="1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Cojocar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L. .;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Razavi, K.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Giuffrida, C.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 and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Bos, H.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 In </a:t>
            </a:r>
            <a:r>
              <a:rPr lang="en-US" b="0" i="1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S&amp;P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May 2019 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Best Practical Paper Award, </a:t>
            </a:r>
            <a:r>
              <a:rPr lang="en-US" b="0" i="1" dirty="0" err="1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Pwnie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 Award Nomination for Most Innovative Research</a:t>
            </a:r>
            <a:br>
              <a:rPr lang="en-US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</a:b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 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</a:t>
            </a:r>
            <a:endParaRPr lang="en-US" b="0" dirty="0">
              <a:solidFill>
                <a:srgbClr val="0508C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652D0-03E0-EE68-9C2E-758CD47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797DD-FA27-EE15-3B57-53198057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" y="2937005"/>
            <a:ext cx="9142936" cy="1794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FA061C-323B-73C9-C6AF-50B52B532216}"/>
              </a:ext>
            </a:extLst>
          </p:cNvPr>
          <p:cNvSpPr txBox="1"/>
          <p:nvPr/>
        </p:nvSpPr>
        <p:spPr>
          <a:xfrm>
            <a:off x="276367" y="5007742"/>
            <a:ext cx="914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many believed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ECC memory, even if plausible in theory, is simply impractical. This paper shows this to be false: while harder,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 are still a realistic threat even to modern ECC-equipped systems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471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Security Implications (XII)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CFD3C-5433-4E46-B9AF-5A559BA1B90D}"/>
              </a:ext>
            </a:extLst>
          </p:cNvPr>
          <p:cNvSpPr txBox="1"/>
          <p:nvPr/>
        </p:nvSpPr>
        <p:spPr>
          <a:xfrm>
            <a:off x="-23949" y="3744358"/>
            <a:ext cx="144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15x Vendor A</a:t>
            </a:r>
            <a:b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Graphic 33" descr="Research with solid fill">
            <a:extLst>
              <a:ext uri="{FF2B5EF4-FFF2-40B4-BE49-F238E27FC236}">
                <a16:creationId xmlns:a16="http://schemas.microsoft.com/office/drawing/2014/main" id="{6E420862-0DB9-4DBA-8C41-EC0F0EB0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1860" y="4019550"/>
            <a:ext cx="685800" cy="685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29ADD4-823C-41AE-A007-7B487960198B}"/>
              </a:ext>
            </a:extLst>
          </p:cNvPr>
          <p:cNvSpPr/>
          <p:nvPr/>
        </p:nvSpPr>
        <p:spPr>
          <a:xfrm>
            <a:off x="2117560" y="4648201"/>
            <a:ext cx="1066800" cy="42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rgbClr val="0066FF"/>
                </a:solidFill>
              </a:rPr>
              <a:t>U-TRR</a:t>
            </a:r>
            <a:endParaRPr lang="en-CH" sz="2100" b="1" dirty="0">
              <a:solidFill>
                <a:srgbClr val="0066FF"/>
              </a:solidFill>
            </a:endParaRPr>
          </a:p>
        </p:txBody>
      </p:sp>
      <p:pic>
        <p:nvPicPr>
          <p:cNvPr id="37" name="Graphic 36" descr="Hammer1 with solid fill">
            <a:extLst>
              <a:ext uri="{FF2B5EF4-FFF2-40B4-BE49-F238E27FC236}">
                <a16:creationId xmlns:a16="http://schemas.microsoft.com/office/drawing/2014/main" id="{47328552-A862-47D7-A958-992130197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9827" y="3848100"/>
            <a:ext cx="685800" cy="685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5DEC93-2AF8-4325-8B20-9B73CCF32F4E}"/>
              </a:ext>
            </a:extLst>
          </p:cNvPr>
          <p:cNvSpPr txBox="1"/>
          <p:nvPr/>
        </p:nvSpPr>
        <p:spPr>
          <a:xfrm>
            <a:off x="3186607" y="4456327"/>
            <a:ext cx="17460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New RowHammer access patterns</a:t>
            </a:r>
            <a:endParaRPr lang="en-CH" sz="1500" b="1" dirty="0"/>
          </a:p>
        </p:txBody>
      </p:sp>
      <p:pic>
        <p:nvPicPr>
          <p:cNvPr id="46" name="Graphic 45" descr="Processor with solid fill">
            <a:extLst>
              <a:ext uri="{FF2B5EF4-FFF2-40B4-BE49-F238E27FC236}">
                <a16:creationId xmlns:a16="http://schemas.microsoft.com/office/drawing/2014/main" id="{9BF4E623-DE49-42B8-AB92-774E43C66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7865" y="3749293"/>
            <a:ext cx="484748" cy="484748"/>
          </a:xfrm>
          <a:prstGeom prst="rect">
            <a:avLst/>
          </a:prstGeom>
        </p:spPr>
      </p:pic>
      <p:pic>
        <p:nvPicPr>
          <p:cNvPr id="47" name="Graphic 46" descr="Processor with solid fill">
            <a:extLst>
              <a:ext uri="{FF2B5EF4-FFF2-40B4-BE49-F238E27FC236}">
                <a16:creationId xmlns:a16="http://schemas.microsoft.com/office/drawing/2014/main" id="{362C9A63-301E-4194-BBFE-48002A3B2E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7865" y="4222498"/>
            <a:ext cx="484748" cy="484748"/>
          </a:xfrm>
          <a:prstGeom prst="rect">
            <a:avLst/>
          </a:prstGeom>
        </p:spPr>
      </p:pic>
      <p:pic>
        <p:nvPicPr>
          <p:cNvPr id="48" name="Graphic 47" descr="Processor with solid fill">
            <a:extLst>
              <a:ext uri="{FF2B5EF4-FFF2-40B4-BE49-F238E27FC236}">
                <a16:creationId xmlns:a16="http://schemas.microsoft.com/office/drawing/2014/main" id="{ABD19780-5A85-451A-8B35-862E39508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7865" y="4695703"/>
            <a:ext cx="484748" cy="4847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7893BC-EFFD-4E5B-A82B-13C63F041568}"/>
              </a:ext>
            </a:extLst>
          </p:cNvPr>
          <p:cNvSpPr txBox="1"/>
          <p:nvPr/>
        </p:nvSpPr>
        <p:spPr>
          <a:xfrm>
            <a:off x="-16040" y="4217246"/>
            <a:ext cx="149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15x Vendor B</a:t>
            </a:r>
            <a:b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26087A-80BE-46EA-BEE8-8F5CC1B19CFE}"/>
              </a:ext>
            </a:extLst>
          </p:cNvPr>
          <p:cNvSpPr txBox="1"/>
          <p:nvPr/>
        </p:nvSpPr>
        <p:spPr>
          <a:xfrm>
            <a:off x="0" y="4696540"/>
            <a:ext cx="14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15x Vendor C</a:t>
            </a:r>
            <a:b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121125-174A-4923-9164-3E702B77FE7D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12613" y="3991667"/>
            <a:ext cx="409428" cy="2524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9C7662-41BB-4332-A13D-FEE88B363761}"/>
              </a:ext>
            </a:extLst>
          </p:cNvPr>
          <p:cNvCxnSpPr>
            <a:cxnSpLocks/>
            <a:stCxn id="47" idx="3"/>
            <a:endCxn id="34" idx="1"/>
          </p:cNvCxnSpPr>
          <p:nvPr/>
        </p:nvCxnSpPr>
        <p:spPr>
          <a:xfrm flipV="1">
            <a:off x="1812613" y="4362450"/>
            <a:ext cx="419247" cy="10242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D0781F-297E-4F78-B922-1268735E3AF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812613" y="4506279"/>
            <a:ext cx="447822" cy="43179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AEABCC-4069-4440-9A34-EA4B235F4866}"/>
              </a:ext>
            </a:extLst>
          </p:cNvPr>
          <p:cNvSpPr txBox="1"/>
          <p:nvPr/>
        </p:nvSpPr>
        <p:spPr>
          <a:xfrm>
            <a:off x="5334000" y="3733800"/>
            <a:ext cx="3810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All 45 </a:t>
            </a:r>
            <a:r>
              <a:rPr lang="en-US" sz="1400" dirty="0">
                <a:solidFill>
                  <a:srgbClr val="C00000"/>
                </a:solidFill>
              </a:rPr>
              <a:t>modules we test are </a:t>
            </a:r>
            <a:r>
              <a:rPr lang="en-US" sz="1400" b="1" dirty="0">
                <a:solidFill>
                  <a:srgbClr val="C00000"/>
                </a:solidFill>
              </a:rPr>
              <a:t>vulnerable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50A14D-9E53-421C-ABB6-7EB93A274DB6}"/>
              </a:ext>
            </a:extLst>
          </p:cNvPr>
          <p:cNvSpPr txBox="1"/>
          <p:nvPr/>
        </p:nvSpPr>
        <p:spPr>
          <a:xfrm>
            <a:off x="5334000" y="4171098"/>
            <a:ext cx="381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99.9% of rows </a:t>
            </a:r>
            <a:r>
              <a:rPr lang="en-US" sz="1400" dirty="0">
                <a:solidFill>
                  <a:srgbClr val="C00000"/>
                </a:solidFill>
              </a:rPr>
              <a:t>in a DRAM bank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experience </a:t>
            </a:r>
            <a:r>
              <a:rPr lang="en-US" sz="1400" b="1" dirty="0">
                <a:solidFill>
                  <a:srgbClr val="C00000"/>
                </a:solidFill>
              </a:rPr>
              <a:t>at least one RowHammer bit flip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3DC101-D403-486E-AB48-70CB37DBC2B2}"/>
              </a:ext>
            </a:extLst>
          </p:cNvPr>
          <p:cNvSpPr txBox="1"/>
          <p:nvPr/>
        </p:nvSpPr>
        <p:spPr>
          <a:xfrm>
            <a:off x="5334000" y="4823840"/>
            <a:ext cx="3810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Up to </a:t>
            </a:r>
            <a:r>
              <a:rPr lang="en-US" sz="1400" b="1" dirty="0">
                <a:solidFill>
                  <a:srgbClr val="C00000"/>
                </a:solidFill>
              </a:rPr>
              <a:t>7</a:t>
            </a:r>
            <a:r>
              <a:rPr lang="en-US" sz="1400" dirty="0">
                <a:solidFill>
                  <a:srgbClr val="C00000"/>
                </a:solidFill>
              </a:rPr>
              <a:t> RowHammer </a:t>
            </a:r>
            <a:r>
              <a:rPr lang="en-US" sz="1400" b="1" dirty="0">
                <a:solidFill>
                  <a:srgbClr val="C00000"/>
                </a:solidFill>
              </a:rPr>
              <a:t>bitflips </a:t>
            </a:r>
            <a:r>
              <a:rPr lang="en-US" sz="1400" dirty="0">
                <a:solidFill>
                  <a:srgbClr val="C00000"/>
                </a:solidFill>
              </a:rPr>
              <a:t>in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 8-byte </a:t>
            </a:r>
            <a:r>
              <a:rPr lang="en-US" sz="1400" dirty="0" err="1">
                <a:solidFill>
                  <a:srgbClr val="C00000"/>
                </a:solidFill>
              </a:rPr>
              <a:t>dataword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b="1" dirty="0">
                <a:solidFill>
                  <a:srgbClr val="C00000"/>
                </a:solidFill>
              </a:rPr>
              <a:t>making ECC ineffective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B46621-5BC8-4F3B-9941-AB1B83336B1B}"/>
              </a:ext>
            </a:extLst>
          </p:cNvPr>
          <p:cNvSpPr/>
          <p:nvPr/>
        </p:nvSpPr>
        <p:spPr>
          <a:xfrm>
            <a:off x="31221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0297736-F98A-4008-B4F6-7D4E8237BB60}"/>
              </a:ext>
            </a:extLst>
          </p:cNvPr>
          <p:cNvSpPr/>
          <p:nvPr/>
        </p:nvSpPr>
        <p:spPr>
          <a:xfrm>
            <a:off x="47985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F3F9CC1-42FE-4EF4-B5F6-330B7E88787C}"/>
              </a:ext>
            </a:extLst>
          </p:cNvPr>
          <p:cNvSpPr txBox="1">
            <a:spLocks/>
          </p:cNvSpPr>
          <p:nvPr/>
        </p:nvSpPr>
        <p:spPr>
          <a:xfrm>
            <a:off x="0" y="5410200"/>
            <a:ext cx="9143999" cy="4317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TRR </a:t>
            </a:r>
            <a:r>
              <a:rPr lang="en-US" sz="1800" dirty="0">
                <a:solidFill>
                  <a:srgbClr val="C00000"/>
                </a:solidFill>
              </a:rPr>
              <a:t>does not provide security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RowHammer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D8BBFE5-0073-4622-9183-F38F7817A3FD}"/>
              </a:ext>
            </a:extLst>
          </p:cNvPr>
          <p:cNvSpPr txBox="1">
            <a:spLocks/>
          </p:cNvSpPr>
          <p:nvPr/>
        </p:nvSpPr>
        <p:spPr>
          <a:xfrm>
            <a:off x="0" y="5903416"/>
            <a:ext cx="9144000" cy="51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66FF"/>
                </a:solidFill>
              </a:rPr>
              <a:t>U-TRR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</a:t>
            </a:r>
            <a:r>
              <a:rPr lang="en-US" sz="1800" dirty="0">
                <a:solidFill>
                  <a:srgbClr val="009900"/>
                </a:solidFill>
              </a:rPr>
              <a:t>facilitate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development of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RowHammer attacks 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secure RowHammer protection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mechanisms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E8A8E-DD2F-3468-7677-470B81165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0" y="1737854"/>
            <a:ext cx="9143999" cy="183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073A8-99EF-3483-2055-AADC0DBD81AA}"/>
              </a:ext>
            </a:extLst>
          </p:cNvPr>
          <p:cNvSpPr txBox="1"/>
          <p:nvPr/>
        </p:nvSpPr>
        <p:spPr>
          <a:xfrm>
            <a:off x="-23949" y="79113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Hasan Hassan, Yahya Can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Tugrul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Jeremie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S. Kim, Victor van der Veen, Kaveh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Razavi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and Onur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Mutlu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5"/>
              </a:rPr>
              <a:t>"Uncovering In-DRAM RowHammer Protection Mechanisms: A New Methodology, Custom RowHammer Patterns, and Implications,”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MICRO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2021.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6"/>
              </a:rPr>
              <a:t>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7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8"/>
              </a:rPr>
              <a:t>Short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9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0"/>
              </a:rPr>
              <a:t>Lightning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1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2"/>
              </a:rPr>
              <a:t>Full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(25 mins)]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3"/>
              </a:rPr>
              <a:t>Lightning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(1.5 mins)]</a:t>
            </a: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57BAB-FA66-D196-0993-367F549A5BB7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798508" y="5085450"/>
            <a:ext cx="53549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368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14"/>
    </mc:Choice>
    <mc:Fallback xmlns="">
      <p:transition spd="slow" advTm="10561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2FD-9EDC-17FE-F1AD-27DB3CBC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RowHammer Survey: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6AB7-4B23-1693-EDAE-32A6B568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96519"/>
            <a:ext cx="8993799" cy="5153025"/>
          </a:xfrm>
        </p:spPr>
        <p:txBody>
          <a:bodyPr>
            <a:normAutofit/>
          </a:bodyPr>
          <a:lstStyle/>
          <a:p>
            <a:pPr marL="122238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Onur Mutlu,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A. Giray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dirty="0">
                <a:solidFill>
                  <a:srgbClr val="1F73C7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"Fundamentally Understanding and Solving RowHammer”</a:t>
            </a:r>
            <a:r>
              <a:rPr lang="en-US" dirty="0">
                <a:solidFill>
                  <a:srgbClr val="1F73C7"/>
                </a:solidFill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Invited Special Session Paper at the 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28th Asia and South Pacific Design Automation Conference (</a:t>
            </a:r>
            <a:r>
              <a:rPr lang="en-US" b="1" i="1" dirty="0">
                <a:solidFill>
                  <a:srgbClr val="000000"/>
                </a:solidFill>
                <a:effectLst/>
                <a:hlinkClick r:id="rId3"/>
              </a:rPr>
              <a:t>ASP-DAC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Tokyo, Japan, January 2023.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Talk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(26 minutes)]</a:t>
            </a:r>
          </a:p>
          <a:p>
            <a:pPr marL="0" indent="0">
              <a:buNone/>
            </a:pPr>
            <a:br>
              <a:rPr lang="en-US" dirty="0"/>
            </a:b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B77C2-B71A-467C-672F-CF60FDFA810B}"/>
              </a:ext>
            </a:extLst>
          </p:cNvPr>
          <p:cNvSpPr txBox="1">
            <a:spLocks/>
          </p:cNvSpPr>
          <p:nvPr/>
        </p:nvSpPr>
        <p:spPr bwMode="auto">
          <a:xfrm>
            <a:off x="251520" y="4191466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0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https://arxiv.org/pdf/2211.07613.pdf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75755-5989-55B0-9E2C-FB64610A1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40" y="3894309"/>
            <a:ext cx="8873959" cy="1537356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2C8D268-9A14-50AE-491F-7B9735BE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8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F1E8-2E39-6EFC-82EA-F19F32A1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Samsung’s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CFEA-5853-1E03-7899-B9C01B12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Salman Qazi and Daniel </a:t>
            </a:r>
            <a:r>
              <a:rPr lang="en-US" dirty="0" err="1"/>
              <a:t>Moghimi</a:t>
            </a:r>
            <a:r>
              <a:rPr lang="en-US" dirty="0"/>
              <a:t>, “</a:t>
            </a:r>
            <a:r>
              <a:rPr lang="en-US" dirty="0" err="1">
                <a:hlinkClick r:id="rId2"/>
              </a:rPr>
              <a:t>SoothSayer</a:t>
            </a:r>
            <a:r>
              <a:rPr lang="en-US" dirty="0">
                <a:hlinkClick r:id="rId2"/>
              </a:rPr>
              <a:t>: Bypassing DSAC Mitigation by Predicting Counter Replacement</a:t>
            </a:r>
            <a:r>
              <a:rPr lang="en-US" dirty="0"/>
              <a:t>,” </a:t>
            </a:r>
            <a:r>
              <a:rPr lang="en-US" dirty="0" err="1"/>
              <a:t>DRAMSec</a:t>
            </a:r>
            <a:r>
              <a:rPr lang="en-US" dirty="0"/>
              <a:t>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3056-6F28-E98C-41FB-A9626538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6F8E-1D32-0D2B-FEEE-CF9502DD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718705"/>
            <a:ext cx="7772400" cy="4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AE83-17D4-C49D-3699-DAC78CA9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DDR5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9093-77E4-0220-7048-6A6333FF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2238" indent="0"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Patrick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Jattke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Wipfli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Flavien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Solt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Michele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Marazzi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Matej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Bölcskei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and Kaveh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Razavi</a:t>
            </a:r>
            <a:r>
              <a:rPr lang="en-US" altLang="en-US" dirty="0">
                <a:solidFill>
                  <a:srgbClr val="333333"/>
                </a:solidFill>
              </a:rPr>
              <a:t>, 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linkClick r:id="rId2"/>
              </a:rPr>
              <a:t>ZenHammer: Rowhammer Attacks on AMD Zen-based Platforms,”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lang="en-US" altLang="en-US" dirty="0">
                <a:solidFill>
                  <a:srgbClr val="333333"/>
                </a:solidFill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n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USENIX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, 2024.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dirty="0">
                <a:solidFill>
                  <a:srgbClr val="3366C8"/>
                </a:solidFill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2"/>
              </a:rPr>
              <a:t>Paper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3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3CBD-B0AE-C23F-56D2-9CD472E4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40D1B4-1798-3A01-5706-47B788B8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6041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ZenHammer: Rowhammer Attacks on AMD Zen-based Platforms [pdf]">
            <a:hlinkClick r:id="rId2"/>
            <a:extLst>
              <a:ext uri="{FF2B5EF4-FFF2-40B4-BE49-F238E27FC236}">
                <a16:creationId xmlns:a16="http://schemas.microsoft.com/office/drawing/2014/main" id="{300DA2E0-DB75-9DE6-77C9-2EB601AC8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950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ZenHammer: Rowhammer Attacks on AMD Zen-based Platforms [link]">
            <a:hlinkClick r:id="rId3"/>
            <a:extLst>
              <a:ext uri="{FF2B5EF4-FFF2-40B4-BE49-F238E27FC236}">
                <a16:creationId xmlns:a16="http://schemas.microsoft.com/office/drawing/2014/main" id="{24267064-C369-7022-833F-82C46A44B4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513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-up of a white card&#10;&#10;Description automatically generated">
            <a:extLst>
              <a:ext uri="{FF2B5EF4-FFF2-40B4-BE49-F238E27FC236}">
                <a16:creationId xmlns:a16="http://schemas.microsoft.com/office/drawing/2014/main" id="{C248D13E-BF8E-137D-45F2-29355B87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419527"/>
            <a:ext cx="9155057" cy="240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C5E3B-B708-33CC-E574-3D4F2964750C}"/>
              </a:ext>
            </a:extLst>
          </p:cNvPr>
          <p:cNvSpPr txBox="1"/>
          <p:nvPr/>
        </p:nvSpPr>
        <p:spPr>
          <a:xfrm>
            <a:off x="260349" y="4638411"/>
            <a:ext cx="862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We found bit flips on only 1 of 10 tested devices </a:t>
            </a:r>
            <a:r>
              <a:rPr lang="en-US" i="1" dirty="0">
                <a:latin typeface="Cambria" panose="02040503050406030204" pitchFamily="18" charset="0"/>
              </a:rPr>
              <a:t>(S1), suggesting that the changes </a:t>
            </a:r>
            <a:br>
              <a:rPr lang="en-US" i="1" dirty="0">
                <a:latin typeface="Cambria" panose="02040503050406030204" pitchFamily="18" charset="0"/>
              </a:rPr>
            </a:br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in DDR5 </a:t>
            </a:r>
            <a:r>
              <a:rPr lang="en-US" i="1" dirty="0">
                <a:latin typeface="Cambria" panose="02040503050406030204" pitchFamily="18" charset="0"/>
              </a:rPr>
              <a:t>such as improved </a:t>
            </a:r>
            <a:r>
              <a:rPr lang="en-US" i="1" dirty="0" err="1">
                <a:latin typeface="Cambria" panose="02040503050406030204" pitchFamily="18" charset="0"/>
              </a:rPr>
              <a:t>Rowhammer</a:t>
            </a:r>
            <a:r>
              <a:rPr lang="en-US" i="1" dirty="0">
                <a:latin typeface="Cambria" panose="02040503050406030204" pitchFamily="18" charset="0"/>
              </a:rPr>
              <a:t> mitigations, on-die error correction code (ECC), and a higher refresh rate (32 </a:t>
            </a:r>
            <a:r>
              <a:rPr lang="en-US" i="1" dirty="0" err="1">
                <a:latin typeface="Cambria" panose="02040503050406030204" pitchFamily="18" charset="0"/>
              </a:rPr>
              <a:t>ms</a:t>
            </a:r>
            <a:r>
              <a:rPr lang="en-US" i="1" dirty="0">
                <a:latin typeface="Cambria" panose="02040503050406030204" pitchFamily="18" charset="0"/>
              </a:rPr>
              <a:t>) make it harder to trigger bit flips.</a:t>
            </a:r>
          </a:p>
        </p:txBody>
      </p:sp>
    </p:spTree>
    <p:extLst>
      <p:ext uri="{BB962C8B-B14F-4D97-AF65-F5344CB8AC3E}">
        <p14:creationId xmlns:p14="http://schemas.microsoft.com/office/powerpoint/2010/main" val="84029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DRAM Read Disturbance: A Critical Challenge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317652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cells become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more vulnerable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95751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2493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2519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234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13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44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79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35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56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00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22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1350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44471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78860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34716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5624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000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21585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14143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45105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79493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3534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5687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006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2221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1421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45175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79564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3542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56949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007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22289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13857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4481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79208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3506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5659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004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2193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393155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342021" y="1899011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node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865465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186894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52570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198743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198120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525993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20349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18680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198832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876753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(I)</a:t>
            </a:r>
            <a:endParaRPr lang="tr-TR" b="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2773" y="6517178"/>
            <a:ext cx="6558455" cy="204298"/>
          </a:xfrm>
        </p:spPr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28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31DD7720-D19B-BE96-8E59-A146B4AFD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60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506A-5FEB-DE79-CFF3-1609A6AF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EA2119-1C27-80C1-BFB6-A8C61BE5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(II)</a:t>
            </a:r>
            <a:endParaRPr lang="tr-TR" b="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D29C0F3-ED29-013D-3923-F0ED0F9F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2773" y="6517178"/>
            <a:ext cx="6558455" cy="204298"/>
          </a:xfrm>
        </p:spPr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ED06297-8B58-A4DE-DDB2-C57F9DBE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29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3A0D4B8F-9C82-2B6D-37DF-59A021407FA1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863BFBB1-514F-48F5-B65C-A2633D7613F5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0FD1D35-BB6C-B6AD-649C-DCCDF6749B49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CEE9326D-307B-B176-05D7-5EC46783CC47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8D4F3746-D42A-D4CD-7B01-647D7FDAAF7D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ED580444-DAFD-780A-12B6-C188AFF9FB3F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53F536A7-A00F-0387-9423-AAE9F0813E66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93270180-FEDE-EADC-472E-D52853D4B26E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DCE6EE0B-554A-E373-084F-C57620C6E1EF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89DE3656-EF98-2669-B941-FFBB107CBA21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656E86A8-526C-C55C-4862-E50AEEDE99D2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1E9449A0-9F9D-3B57-6D31-E035AA457367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38D26867-722B-5593-78EE-4420C68B13D4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07391F98-0544-C083-2B69-7EA3F9DC614E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C9922FAB-8BE2-380B-1C07-9431737BA578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93898B5B-CAD2-B1E7-95BD-E54555C0325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CEF7C66C-6E2F-337F-FC2E-6562ED3AD02C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38688CFD-7D55-D4F7-2E90-1C2EA39D3669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1ADFB56C-F1B6-D914-56A1-9CD8F8C5531A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683EC97A-2CF1-706D-24A2-79B255244C4F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7539CDA-C24E-4BD6-43B8-7BD6494551DE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91E6E384-E35A-174E-A2FA-58BC86D40F27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B21B6DDF-4A76-C262-D826-52223621821D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2775433F-9852-113C-FFEE-C533AC64CEDC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05BECF18-B9E8-743C-29CD-CBC07B5F0D0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E8B926E-87F4-02E4-9460-1A1F97278CAB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5C6C2AA4-3E96-1BCA-ECE9-23BE76DF5FB2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AD3177A4-9072-1308-2E75-5D5581A19CC7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A02D07E9-A305-5C20-DFE9-5974E99A66FF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3F4DDC2A-1A4F-6D24-AABD-E79A45C4A377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170DCA42-EF95-8684-14D7-9040522FDEB1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D08E3A04-9FB7-7877-D8DC-C1082E43268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6A9C576F-D7F3-F9D3-D766-883B37B41A7F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5B045DE9-1DF0-2394-F699-7DBE50889152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3E947F58-A112-DBF3-FED0-FD7B04A60B5B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7199A7FB-5460-EBCC-8B35-2E86C36E0FD7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80D1C235-3051-E629-EC94-5FA05D8DB9F6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E09E69D3-D67A-29E9-7F0A-B152B954E602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399902BE-E678-60B7-A662-C2C954324898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A04C2A52-2FAE-BF79-A9EC-82BC20650754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3C65A7C1-A533-5D5F-60B1-9BAF59AB3ECE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1AE58B42-4D6C-5652-1C04-BD8825CBE44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AD733A6C-1139-86C1-EF47-885DC276D2A2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5BC8DC28-4A3A-E7BF-F3FC-BDA81E38CE0A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4D821F8C-0C3E-C9C8-E0EB-4A0FA471E119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Mitigation techniques </a:t>
            </a:r>
            <a:r>
              <a:rPr lang="en-US" sz="2400" dirty="0">
                <a:solidFill>
                  <a:srgbClr val="F23F00"/>
                </a:solidFill>
              </a:rPr>
              <a:t>track DRAM row activation counts </a:t>
            </a:r>
            <a:br>
              <a:rPr lang="en-US" sz="2400" dirty="0">
                <a:solidFill>
                  <a:srgbClr val="F23F00"/>
                </a:solidFill>
              </a:rPr>
            </a:br>
            <a:r>
              <a:rPr lang="en-US" sz="2400" dirty="0"/>
              <a:t>(of aggressor rows) to </a:t>
            </a:r>
            <a:r>
              <a:rPr lang="en-US" sz="2400" dirty="0">
                <a:solidFill>
                  <a:srgbClr val="316CE3"/>
                </a:solidFill>
              </a:rPr>
              <a:t>preventively refresh </a:t>
            </a:r>
            <a:r>
              <a:rPr lang="en-US" sz="2400" dirty="0"/>
              <a:t>potential victim rows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D1F43C33-6F74-C0DF-6C99-6F972F7BBFDF}"/>
              </a:ext>
            </a:extLst>
          </p:cNvPr>
          <p:cNvSpPr/>
          <p:nvPr/>
        </p:nvSpPr>
        <p:spPr>
          <a:xfrm>
            <a:off x="1371600" y="2874838"/>
            <a:ext cx="6419850" cy="852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İçerik Yer Tutucusu 9" descr="Uyarı düz dolguyla">
            <a:extLst>
              <a:ext uri="{FF2B5EF4-FFF2-40B4-BE49-F238E27FC236}">
                <a16:creationId xmlns:a16="http://schemas.microsoft.com/office/drawing/2014/main" id="{881DFDB4-F920-6F33-A7FD-1BB515B6F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617" y="2944867"/>
            <a:ext cx="731383" cy="731383"/>
          </a:xfrm>
        </p:spPr>
      </p:pic>
      <p:sp>
        <p:nvSpPr>
          <p:cNvPr id="3" name="Rectangle 90">
            <a:extLst>
              <a:ext uri="{FF2B5EF4-FFF2-40B4-BE49-F238E27FC236}">
                <a16:creationId xmlns:a16="http://schemas.microsoft.com/office/drawing/2014/main" id="{5E7C75CB-E4CC-A5A3-F63A-A109820FC112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169243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B91B-57B0-009B-5D6F-E90BA050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Papers in This Talk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4A68-AFBB-8B64-B29C-0CDD2FE3B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Nisa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Bostanci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Ismail Emir Yuksel,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Luo, Steve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sng" dirty="0">
                <a:solidFill>
                  <a:srgbClr val="000000"/>
                </a:solidFill>
                <a:effectLst/>
              </a:rPr>
              <a:t>Abdullah Giray </a:t>
            </a:r>
            <a:r>
              <a:rPr lang="en-US" sz="1600" b="0" i="0" u="sng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Geraldo F. Oliveira, and Onur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hlinkClick r:id="rId2"/>
              </a:rPr>
              <a:t>"ABACuS: All-Bank Activation Counters for Scalable and Low Overhead RowHammer Mitigation”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600" b="0" i="1" dirty="0">
                <a:solidFill>
                  <a:srgbClr val="000000"/>
                </a:solidFill>
                <a:effectLst/>
                <a:hlinkClick r:id="rId3"/>
              </a:rPr>
              <a:t>33rd USENIX Security Symposium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600" b="1" i="1" dirty="0">
                <a:solidFill>
                  <a:srgbClr val="000000"/>
                </a:solidFill>
                <a:effectLst/>
              </a:rPr>
              <a:t>USENIX Security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Philadelphia, PA, USA, August 2024.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4"/>
              </a:rPr>
              <a:t>arXiv version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5"/>
              </a:rPr>
              <a:t>ABACuS Source Code (Officially Artifact Evaluated with All Badges)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1" i="1" dirty="0">
                <a:solidFill>
                  <a:srgbClr val="000000"/>
                </a:solidFill>
                <a:effectLst/>
              </a:rPr>
              <a:t>Officially artifact evaluated as available, functional, and reproduced.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</a:pP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F. Nisa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Bostanci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Ismail Emir Yuksel,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Konstantinos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sng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1600" b="0" i="0" u="sng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16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hlinkClick r:id="rId6"/>
              </a:rPr>
              <a:t>"CoMeT: Count-Min-Sketch-based Row Tracking to Mitigate RowHammer at Low Cost”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600" b="0" i="1" dirty="0">
                <a:solidFill>
                  <a:srgbClr val="000000"/>
                </a:solidFill>
                <a:effectLst/>
                <a:hlinkClick r:id="rId7"/>
              </a:rPr>
              <a:t>30th International Symposium on High-Performance Computer Architecture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600" b="1" i="1" dirty="0">
                <a:solidFill>
                  <a:srgbClr val="000000"/>
                </a:solidFill>
                <a:effectLst/>
              </a:rPr>
              <a:t>HPCA</a:t>
            </a:r>
            <a:r>
              <a:rPr lang="en-US" sz="16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, April 2024.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8"/>
              </a:rPr>
              <a:t>Slides (pptx)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9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10"/>
              </a:rPr>
              <a:t>arXiv version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600" b="0" i="0" dirty="0">
                <a:solidFill>
                  <a:srgbClr val="000000"/>
                </a:solidFill>
                <a:effectLst/>
                <a:hlinkClick r:id="rId11"/>
              </a:rPr>
              <a:t>CoMeT Source Code (Officially Artifact Evaluated with All Badges)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1" i="1" dirty="0">
                <a:solidFill>
                  <a:srgbClr val="000000"/>
                </a:solidFill>
                <a:effectLst/>
              </a:rPr>
              <a:t>Officially artifact evaluated as available, reviewed and reproducible.</a:t>
            </a:r>
            <a:endParaRPr lang="en-US" sz="16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804EC-AB82-59FB-0F2D-076410A7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04544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7FF601-1B4A-1BD0-0F43-81806DEE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(III)</a:t>
            </a:r>
            <a:br>
              <a:rPr lang="en-US" b="0" dirty="0"/>
            </a:br>
            <a:r>
              <a:rPr lang="en-US" sz="2400" b="0" dirty="0"/>
              <a:t>Overview of Preventive Refresh-Based Mitigation Techniques</a:t>
            </a:r>
            <a:endParaRPr lang="tr-TR" b="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14911B3-5246-EFEB-BD56-1EF1C333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5F14835-27CA-C925-7154-4ED99242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30</a:t>
            </a:fld>
            <a:endParaRPr lang="tr-TR"/>
          </a:p>
        </p:txBody>
      </p:sp>
      <p:grpSp>
        <p:nvGrpSpPr>
          <p:cNvPr id="23" name="Grup 22">
            <a:extLst>
              <a:ext uri="{FF2B5EF4-FFF2-40B4-BE49-F238E27FC236}">
                <a16:creationId xmlns:a16="http://schemas.microsoft.com/office/drawing/2014/main" id="{1FCD754A-F399-97EE-4BB8-74BC9FAE3945}"/>
              </a:ext>
            </a:extLst>
          </p:cNvPr>
          <p:cNvGrpSpPr/>
          <p:nvPr/>
        </p:nvGrpSpPr>
        <p:grpSpPr>
          <a:xfrm>
            <a:off x="0" y="4207090"/>
            <a:ext cx="3550538" cy="1453246"/>
            <a:chOff x="-178689" y="4207090"/>
            <a:chExt cx="3550538" cy="1453246"/>
          </a:xfrm>
        </p:grpSpPr>
        <p:sp>
          <p:nvSpPr>
            <p:cNvPr id="63" name="Dikdörtgen 62">
              <a:extLst>
                <a:ext uri="{FF2B5EF4-FFF2-40B4-BE49-F238E27FC236}">
                  <a16:creationId xmlns:a16="http://schemas.microsoft.com/office/drawing/2014/main" id="{FC06EE16-5767-9AE5-2842-6CFF0C90A1CB}"/>
                </a:ext>
              </a:extLst>
            </p:cNvPr>
            <p:cNvSpPr/>
            <p:nvPr/>
          </p:nvSpPr>
          <p:spPr bwMode="auto">
            <a:xfrm>
              <a:off x="456170" y="4207090"/>
              <a:ext cx="2915679" cy="1453246"/>
            </a:xfrm>
            <a:prstGeom prst="rect">
              <a:avLst/>
            </a:prstGeom>
            <a:solidFill>
              <a:srgbClr val="C1FFDD"/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</a:rPr>
                <a:t>VERY</a:t>
              </a:r>
              <a:r>
                <a:rPr kumimoji="0" lang="en-US" sz="2000" b="1" i="0" u="none" strike="noStrike" cap="none" normalizeH="0" dirty="0">
                  <a:ln>
                    <a:noFill/>
                  </a:ln>
                  <a:solidFill>
                    <a:srgbClr val="00B050"/>
                  </a:solidFill>
                  <a:effectLst/>
                </a:rPr>
                <a:t> LOW</a:t>
              </a:r>
            </a:p>
          </p:txBody>
        </p:sp>
        <p:sp>
          <p:nvSpPr>
            <p:cNvPr id="65" name="Dikdörtgen 64">
              <a:extLst>
                <a:ext uri="{FF2B5EF4-FFF2-40B4-BE49-F238E27FC236}">
                  <a16:creationId xmlns:a16="http://schemas.microsoft.com/office/drawing/2014/main" id="{AB708557-7A47-FCC5-3D85-51F28C2080FA}"/>
                </a:ext>
              </a:extLst>
            </p:cNvPr>
            <p:cNvSpPr/>
            <p:nvPr/>
          </p:nvSpPr>
          <p:spPr bwMode="auto">
            <a:xfrm rot="16200000">
              <a:off x="-587882" y="4616283"/>
              <a:ext cx="1453246" cy="634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6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1" u="none" strike="noStrike" cap="none" spc="-50" normalizeH="0" dirty="0">
                  <a:ln>
                    <a:noFill/>
                  </a:ln>
                  <a:effectLst/>
                </a:rPr>
                <a:t>Performance</a:t>
              </a:r>
              <a:br>
                <a:rPr kumimoji="0" lang="en-US" i="1" u="none" strike="noStrike" cap="none" spc="-50" normalizeH="0" dirty="0">
                  <a:ln>
                    <a:noFill/>
                  </a:ln>
                  <a:effectLst/>
                </a:rPr>
              </a:br>
              <a:r>
                <a:rPr kumimoji="0" lang="en-US" i="1" u="none" strike="noStrike" cap="none" spc="-70" normalizeH="0" dirty="0">
                  <a:ln>
                    <a:noFill/>
                  </a:ln>
                  <a:effectLst/>
                </a:rPr>
                <a:t>&amp; Energy Costs</a:t>
              </a:r>
              <a:endParaRPr kumimoji="0" lang="tr-TR" i="1" u="none" strike="noStrike" cap="none" spc="-70" normalizeH="0" dirty="0">
                <a:ln>
                  <a:noFill/>
                </a:ln>
                <a:effectLst/>
              </a:endParaRPr>
            </a:p>
          </p:txBody>
        </p: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A8AFDDB4-E9D0-408E-66C8-ACBC9D05759E}"/>
              </a:ext>
            </a:extLst>
          </p:cNvPr>
          <p:cNvGrpSpPr/>
          <p:nvPr/>
        </p:nvGrpSpPr>
        <p:grpSpPr>
          <a:xfrm>
            <a:off x="1" y="5660336"/>
            <a:ext cx="3550537" cy="754950"/>
            <a:chOff x="-178688" y="5660336"/>
            <a:chExt cx="3550537" cy="754950"/>
          </a:xfrm>
        </p:grpSpPr>
        <p:sp>
          <p:nvSpPr>
            <p:cNvPr id="75" name="Dikdörtgen 74">
              <a:extLst>
                <a:ext uri="{FF2B5EF4-FFF2-40B4-BE49-F238E27FC236}">
                  <a16:creationId xmlns:a16="http://schemas.microsoft.com/office/drawing/2014/main" id="{35EF7B1C-416F-FC15-CC2F-53B56BAFF90F}"/>
                </a:ext>
              </a:extLst>
            </p:cNvPr>
            <p:cNvSpPr/>
            <p:nvPr/>
          </p:nvSpPr>
          <p:spPr bwMode="auto">
            <a:xfrm>
              <a:off x="456170" y="5660337"/>
              <a:ext cx="2915679" cy="754949"/>
            </a:xfrm>
            <a:prstGeom prst="rect">
              <a:avLst/>
            </a:prstGeom>
            <a:solidFill>
              <a:srgbClr val="FFE1E1"/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  <a:t>VERY</a:t>
              </a:r>
              <a:r>
                <a:rPr kumimoji="0" lang="en-US" sz="2000" b="1" i="0" u="none" strike="noStrike" cap="none" normalizeH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  <a:t> HIGH </a:t>
              </a:r>
              <a:endParaRPr kumimoji="0" lang="tr-TR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76" name="Dikdörtgen 75">
              <a:extLst>
                <a:ext uri="{FF2B5EF4-FFF2-40B4-BE49-F238E27FC236}">
                  <a16:creationId xmlns:a16="http://schemas.microsoft.com/office/drawing/2014/main" id="{A381F6E7-A6F6-9DF1-DD53-3DF65AF79214}"/>
                </a:ext>
              </a:extLst>
            </p:cNvPr>
            <p:cNvSpPr/>
            <p:nvPr/>
          </p:nvSpPr>
          <p:spPr bwMode="auto">
            <a:xfrm rot="16200000">
              <a:off x="-238733" y="5720381"/>
              <a:ext cx="754949" cy="634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1" u="none" strike="noStrike" cap="none" normalizeH="0" dirty="0">
                  <a:ln>
                    <a:noFill/>
                  </a:ln>
                  <a:effectLst/>
                </a:rPr>
                <a:t>Area</a:t>
              </a:r>
              <a:br>
                <a:rPr kumimoji="0" lang="en-US" i="1" u="none" strike="noStrike" cap="none" normalizeH="0" dirty="0">
                  <a:ln>
                    <a:noFill/>
                  </a:ln>
                  <a:effectLst/>
                </a:rPr>
              </a:br>
              <a:r>
                <a:rPr kumimoji="0" lang="en-US" i="1" u="none" strike="noStrike" cap="none" normalizeH="0" dirty="0">
                  <a:ln>
                    <a:noFill/>
                  </a:ln>
                  <a:effectLst/>
                </a:rPr>
                <a:t>Cost</a:t>
              </a:r>
              <a:endParaRPr kumimoji="0" lang="tr-TR" i="1" u="none" strike="noStrike" cap="none" normalizeH="0" dirty="0">
                <a:ln>
                  <a:noFill/>
                </a:ln>
                <a:effectLst/>
              </a:endParaRPr>
            </a:p>
          </p:txBody>
        </p:sp>
      </p:grpSp>
      <p:grpSp>
        <p:nvGrpSpPr>
          <p:cNvPr id="25" name="Grup 24">
            <a:extLst>
              <a:ext uri="{FF2B5EF4-FFF2-40B4-BE49-F238E27FC236}">
                <a16:creationId xmlns:a16="http://schemas.microsoft.com/office/drawing/2014/main" id="{79C8BA83-37A7-75D7-E1F9-7684732E4874}"/>
              </a:ext>
            </a:extLst>
          </p:cNvPr>
          <p:cNvGrpSpPr/>
          <p:nvPr/>
        </p:nvGrpSpPr>
        <p:grpSpPr>
          <a:xfrm>
            <a:off x="3560066" y="1052944"/>
            <a:ext cx="2721806" cy="3157102"/>
            <a:chOff x="3371849" y="1052944"/>
            <a:chExt cx="2721806" cy="3157102"/>
          </a:xfrm>
        </p:grpSpPr>
        <p:sp>
          <p:nvSpPr>
            <p:cNvPr id="6" name="Dikdörtgen 5">
              <a:extLst>
                <a:ext uri="{FF2B5EF4-FFF2-40B4-BE49-F238E27FC236}">
                  <a16:creationId xmlns:a16="http://schemas.microsoft.com/office/drawing/2014/main" id="{4AE2DA1D-E8F6-A388-F540-4DBE26A90C5E}"/>
                </a:ext>
              </a:extLst>
            </p:cNvPr>
            <p:cNvSpPr/>
            <p:nvPr/>
          </p:nvSpPr>
          <p:spPr>
            <a:xfrm>
              <a:off x="3371849" y="1052944"/>
              <a:ext cx="2721806" cy="3157102"/>
            </a:xfrm>
            <a:prstGeom prst="rect">
              <a:avLst/>
            </a:prstGeom>
            <a:solidFill>
              <a:srgbClr val="E6EEFE"/>
            </a:solidFill>
            <a:ln w="38100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511DBD3F-FA29-EBD6-0B81-10BEE22BC87C}"/>
                </a:ext>
              </a:extLst>
            </p:cNvPr>
            <p:cNvSpPr txBox="1"/>
            <p:nvPr/>
          </p:nvSpPr>
          <p:spPr>
            <a:xfrm>
              <a:off x="3385124" y="3488823"/>
              <a:ext cx="26925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One</a:t>
              </a:r>
              <a:r>
                <a:rPr lang="en-US" sz="2000" dirty="0"/>
                <a:t> ACT counter</a:t>
              </a:r>
              <a:br>
                <a:rPr lang="en-US" sz="2000" dirty="0"/>
              </a:br>
              <a:r>
                <a:rPr lang="en-US" sz="2000" dirty="0"/>
                <a:t>per </a:t>
              </a:r>
              <a:r>
                <a:rPr lang="en-US" sz="2000" b="1" dirty="0"/>
                <a:t>aggressor row</a:t>
              </a:r>
              <a:endParaRPr lang="tr-TR" sz="2000" b="1" dirty="0"/>
            </a:p>
          </p:txBody>
        </p:sp>
        <p:sp>
          <p:nvSpPr>
            <p:cNvPr id="77" name="Dikdörtgen 76">
              <a:extLst>
                <a:ext uri="{FF2B5EF4-FFF2-40B4-BE49-F238E27FC236}">
                  <a16:creationId xmlns:a16="http://schemas.microsoft.com/office/drawing/2014/main" id="{BFCB4042-B32C-FB4B-02BD-AD765026065A}"/>
                </a:ext>
              </a:extLst>
            </p:cNvPr>
            <p:cNvSpPr/>
            <p:nvPr/>
          </p:nvSpPr>
          <p:spPr>
            <a:xfrm>
              <a:off x="3641138" y="1230068"/>
              <a:ext cx="2178255" cy="2244130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1" dirty="0">
                  <a:solidFill>
                    <a:srgbClr val="316CE3"/>
                  </a:solidFill>
                </a:rPr>
                <a:t>Processor</a:t>
              </a:r>
              <a:br>
                <a:rPr lang="en-US" b="1" dirty="0">
                  <a:solidFill>
                    <a:srgbClr val="316CE3"/>
                  </a:solidFill>
                </a:rPr>
              </a:br>
              <a:r>
                <a:rPr lang="en-US" b="1" dirty="0">
                  <a:solidFill>
                    <a:srgbClr val="316CE3"/>
                  </a:solidFill>
                </a:rPr>
                <a:t>Chip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  <p:sp>
          <p:nvSpPr>
            <p:cNvPr id="82" name="Dikdörtgen 81">
              <a:extLst>
                <a:ext uri="{FF2B5EF4-FFF2-40B4-BE49-F238E27FC236}">
                  <a16:creationId xmlns:a16="http://schemas.microsoft.com/office/drawing/2014/main" id="{EF47A48A-715A-4482-3986-280A75D39999}"/>
                </a:ext>
              </a:extLst>
            </p:cNvPr>
            <p:cNvSpPr/>
            <p:nvPr/>
          </p:nvSpPr>
          <p:spPr>
            <a:xfrm>
              <a:off x="4508074" y="1432158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3" name="Dikdörtgen 82">
              <a:extLst>
                <a:ext uri="{FF2B5EF4-FFF2-40B4-BE49-F238E27FC236}">
                  <a16:creationId xmlns:a16="http://schemas.microsoft.com/office/drawing/2014/main" id="{EB84B6CA-F09B-33B9-91BE-1CA21486C51E}"/>
                </a:ext>
              </a:extLst>
            </p:cNvPr>
            <p:cNvSpPr/>
            <p:nvPr/>
          </p:nvSpPr>
          <p:spPr>
            <a:xfrm>
              <a:off x="4508074" y="1801246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B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5" name="Dikdörtgen 84">
              <a:extLst>
                <a:ext uri="{FF2B5EF4-FFF2-40B4-BE49-F238E27FC236}">
                  <a16:creationId xmlns:a16="http://schemas.microsoft.com/office/drawing/2014/main" id="{688B5096-A045-4ABB-3038-185873347C79}"/>
                </a:ext>
              </a:extLst>
            </p:cNvPr>
            <p:cNvSpPr/>
            <p:nvPr/>
          </p:nvSpPr>
          <p:spPr>
            <a:xfrm>
              <a:off x="4508074" y="2164288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C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6" name="Dikdörtgen 85">
              <a:extLst>
                <a:ext uri="{FF2B5EF4-FFF2-40B4-BE49-F238E27FC236}">
                  <a16:creationId xmlns:a16="http://schemas.microsoft.com/office/drawing/2014/main" id="{16C7A6CD-A44B-2EBD-E75B-8FCD80848CAB}"/>
                </a:ext>
              </a:extLst>
            </p:cNvPr>
            <p:cNvSpPr/>
            <p:nvPr/>
          </p:nvSpPr>
          <p:spPr>
            <a:xfrm>
              <a:off x="3793226" y="1432158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Tag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7" name="Dikdörtgen 86">
              <a:extLst>
                <a:ext uri="{FF2B5EF4-FFF2-40B4-BE49-F238E27FC236}">
                  <a16:creationId xmlns:a16="http://schemas.microsoft.com/office/drawing/2014/main" id="{D592090A-D2F7-CA91-B39B-9FEBA7A688B9}"/>
                </a:ext>
              </a:extLst>
            </p:cNvPr>
            <p:cNvSpPr/>
            <p:nvPr/>
          </p:nvSpPr>
          <p:spPr>
            <a:xfrm>
              <a:off x="3793225" y="1801246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Tag B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8" name="Dikdörtgen 87">
              <a:extLst>
                <a:ext uri="{FF2B5EF4-FFF2-40B4-BE49-F238E27FC236}">
                  <a16:creationId xmlns:a16="http://schemas.microsoft.com/office/drawing/2014/main" id="{CA34DE42-6FA1-9241-CBF2-4894DC424549}"/>
                </a:ext>
              </a:extLst>
            </p:cNvPr>
            <p:cNvSpPr/>
            <p:nvPr/>
          </p:nvSpPr>
          <p:spPr>
            <a:xfrm>
              <a:off x="3793225" y="2164288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Tag C</a:t>
              </a:r>
              <a:endParaRPr lang="tr-T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230693F2-D6EC-1058-543E-6FB01AB10905}"/>
              </a:ext>
            </a:extLst>
          </p:cNvPr>
          <p:cNvGrpSpPr/>
          <p:nvPr/>
        </p:nvGrpSpPr>
        <p:grpSpPr>
          <a:xfrm>
            <a:off x="645413" y="1052944"/>
            <a:ext cx="2905125" cy="3157102"/>
            <a:chOff x="466724" y="1052944"/>
            <a:chExt cx="2905125" cy="3157102"/>
          </a:xfrm>
        </p:grpSpPr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0E2DB193-72DC-91ED-0E58-24240BEA4214}"/>
                </a:ext>
              </a:extLst>
            </p:cNvPr>
            <p:cNvSpPr/>
            <p:nvPr/>
          </p:nvSpPr>
          <p:spPr>
            <a:xfrm>
              <a:off x="466724" y="1052944"/>
              <a:ext cx="2905125" cy="315710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5" name="Metin kutusu 14">
              <a:extLst>
                <a:ext uri="{FF2B5EF4-FFF2-40B4-BE49-F238E27FC236}">
                  <a16:creationId xmlns:a16="http://schemas.microsoft.com/office/drawing/2014/main" id="{47479E25-7F1B-653D-1A42-3F0E96DB183E}"/>
                </a:ext>
              </a:extLst>
            </p:cNvPr>
            <p:cNvSpPr txBox="1"/>
            <p:nvPr/>
          </p:nvSpPr>
          <p:spPr>
            <a:xfrm>
              <a:off x="788224" y="3488823"/>
              <a:ext cx="22621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One</a:t>
              </a:r>
              <a:r>
                <a:rPr lang="en-US" sz="2000" dirty="0"/>
                <a:t> ACT counter </a:t>
              </a:r>
            </a:p>
            <a:p>
              <a:pPr algn="ctr"/>
              <a:r>
                <a:rPr lang="en-US" sz="2000" dirty="0"/>
                <a:t>per </a:t>
              </a:r>
              <a:r>
                <a:rPr lang="en-US" sz="2000" b="1" dirty="0"/>
                <a:t>DRAM row</a:t>
              </a:r>
              <a:endParaRPr lang="tr-TR" sz="2000" b="1" dirty="0"/>
            </a:p>
          </p:txBody>
        </p:sp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8197DF2D-31B2-EF59-9BB0-02A7A79DFDBD}"/>
                </a:ext>
              </a:extLst>
            </p:cNvPr>
            <p:cNvSpPr/>
            <p:nvPr/>
          </p:nvSpPr>
          <p:spPr>
            <a:xfrm>
              <a:off x="1880807" y="1234895"/>
              <a:ext cx="1388853" cy="2245119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1" dirty="0">
                  <a:solidFill>
                    <a:srgbClr val="316CE3"/>
                  </a:solidFill>
                </a:rPr>
                <a:t>Processor Chip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  <p:sp>
          <p:nvSpPr>
            <p:cNvPr id="46" name="Dikdörtgen 45">
              <a:extLst>
                <a:ext uri="{FF2B5EF4-FFF2-40B4-BE49-F238E27FC236}">
                  <a16:creationId xmlns:a16="http://schemas.microsoft.com/office/drawing/2014/main" id="{DF7545BC-EB3F-28E0-9450-77AEBE35A274}"/>
                </a:ext>
              </a:extLst>
            </p:cNvPr>
            <p:cNvSpPr/>
            <p:nvPr/>
          </p:nvSpPr>
          <p:spPr>
            <a:xfrm>
              <a:off x="574652" y="1229079"/>
              <a:ext cx="1185814" cy="2245119"/>
            </a:xfrm>
            <a:prstGeom prst="rect">
              <a:avLst/>
            </a:prstGeom>
            <a:solidFill>
              <a:srgbClr val="F9D3E4"/>
            </a:solidFill>
            <a:ln w="28575">
              <a:solidFill>
                <a:srgbClr val="B3195F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1" dirty="0">
                  <a:solidFill>
                    <a:srgbClr val="B3195F"/>
                  </a:solidFill>
                </a:rPr>
                <a:t>DRAM</a:t>
              </a:r>
              <a:endParaRPr lang="tr-TR" b="1" dirty="0">
                <a:solidFill>
                  <a:srgbClr val="B3195F"/>
                </a:solidFill>
              </a:endParaRPr>
            </a:p>
          </p:txBody>
        </p:sp>
        <p:sp>
          <p:nvSpPr>
            <p:cNvPr id="26" name="Dikdörtgen 25">
              <a:extLst>
                <a:ext uri="{FF2B5EF4-FFF2-40B4-BE49-F238E27FC236}">
                  <a16:creationId xmlns:a16="http://schemas.microsoft.com/office/drawing/2014/main" id="{30850B1E-6997-2075-40FE-E953B5FD578D}"/>
                </a:ext>
              </a:extLst>
            </p:cNvPr>
            <p:cNvSpPr/>
            <p:nvPr/>
          </p:nvSpPr>
          <p:spPr>
            <a:xfrm>
              <a:off x="673870" y="1419562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Row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29" name="Dikdörtgen 28">
              <a:extLst>
                <a:ext uri="{FF2B5EF4-FFF2-40B4-BE49-F238E27FC236}">
                  <a16:creationId xmlns:a16="http://schemas.microsoft.com/office/drawing/2014/main" id="{D227CEBA-AF78-4A06-73A4-CD1C51E96C20}"/>
                </a:ext>
              </a:extLst>
            </p:cNvPr>
            <p:cNvSpPr/>
            <p:nvPr/>
          </p:nvSpPr>
          <p:spPr>
            <a:xfrm>
              <a:off x="2026124" y="1419562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Düz Ok Bağlayıcısı 43">
              <a:extLst>
                <a:ext uri="{FF2B5EF4-FFF2-40B4-BE49-F238E27FC236}">
                  <a16:creationId xmlns:a16="http://schemas.microsoft.com/office/drawing/2014/main" id="{74F311C6-6C8D-868C-8F4C-94A65534BD12}"/>
                </a:ext>
              </a:extLst>
            </p:cNvPr>
            <p:cNvCxnSpPr>
              <a:cxnSpLocks/>
            </p:cNvCxnSpPr>
            <p:nvPr/>
          </p:nvCxnSpPr>
          <p:spPr>
            <a:xfrm>
              <a:off x="1611550" y="2158277"/>
              <a:ext cx="4145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Dikdörtgen 55">
              <a:extLst>
                <a:ext uri="{FF2B5EF4-FFF2-40B4-BE49-F238E27FC236}">
                  <a16:creationId xmlns:a16="http://schemas.microsoft.com/office/drawing/2014/main" id="{F44801FA-F5D3-1EC8-C02A-97F5504012A8}"/>
                </a:ext>
              </a:extLst>
            </p:cNvPr>
            <p:cNvSpPr/>
            <p:nvPr/>
          </p:nvSpPr>
          <p:spPr>
            <a:xfrm>
              <a:off x="673870" y="1788945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Row B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57" name="Dikdörtgen 56">
              <a:extLst>
                <a:ext uri="{FF2B5EF4-FFF2-40B4-BE49-F238E27FC236}">
                  <a16:creationId xmlns:a16="http://schemas.microsoft.com/office/drawing/2014/main" id="{EEE981A0-8A6C-5D72-F37E-1E9CA9D1D628}"/>
                </a:ext>
              </a:extLst>
            </p:cNvPr>
            <p:cNvSpPr/>
            <p:nvPr/>
          </p:nvSpPr>
          <p:spPr>
            <a:xfrm>
              <a:off x="673870" y="2160604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Row C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60" name="Dikdörtgen 59">
              <a:extLst>
                <a:ext uri="{FF2B5EF4-FFF2-40B4-BE49-F238E27FC236}">
                  <a16:creationId xmlns:a16="http://schemas.microsoft.com/office/drawing/2014/main" id="{64C8E58C-A805-23EB-A890-7A43F0F705F5}"/>
                </a:ext>
              </a:extLst>
            </p:cNvPr>
            <p:cNvSpPr/>
            <p:nvPr/>
          </p:nvSpPr>
          <p:spPr>
            <a:xfrm>
              <a:off x="2026124" y="1774336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B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61" name="Dikdörtgen 60">
              <a:extLst>
                <a:ext uri="{FF2B5EF4-FFF2-40B4-BE49-F238E27FC236}">
                  <a16:creationId xmlns:a16="http://schemas.microsoft.com/office/drawing/2014/main" id="{081D6CAB-1AC5-9031-81E3-5E3657AE82F1}"/>
                </a:ext>
              </a:extLst>
            </p:cNvPr>
            <p:cNvSpPr/>
            <p:nvPr/>
          </p:nvSpPr>
          <p:spPr>
            <a:xfrm>
              <a:off x="2026124" y="2137379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C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89" name="Dikdörtgen 88">
              <a:extLst>
                <a:ext uri="{FF2B5EF4-FFF2-40B4-BE49-F238E27FC236}">
                  <a16:creationId xmlns:a16="http://schemas.microsoft.com/office/drawing/2014/main" id="{1A644DC3-2F8A-9F51-169F-22F75389B6B7}"/>
                </a:ext>
              </a:extLst>
            </p:cNvPr>
            <p:cNvSpPr/>
            <p:nvPr/>
          </p:nvSpPr>
          <p:spPr>
            <a:xfrm>
              <a:off x="2026124" y="2507592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D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90" name="Dikdörtgen 89">
              <a:extLst>
                <a:ext uri="{FF2B5EF4-FFF2-40B4-BE49-F238E27FC236}">
                  <a16:creationId xmlns:a16="http://schemas.microsoft.com/office/drawing/2014/main" id="{1F79BBD4-C0DC-1729-C2E0-EFB87DA0E0DA}"/>
                </a:ext>
              </a:extLst>
            </p:cNvPr>
            <p:cNvSpPr/>
            <p:nvPr/>
          </p:nvSpPr>
          <p:spPr>
            <a:xfrm>
              <a:off x="673870" y="2535360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Row D</a:t>
              </a:r>
              <a:endParaRPr lang="tr-TR" dirty="0">
                <a:solidFill>
                  <a:schemeClr val="tx1"/>
                </a:solidFill>
              </a:endParaRPr>
            </a:p>
          </p:txBody>
        </p:sp>
      </p:grpSp>
      <p:sp>
        <p:nvSpPr>
          <p:cNvPr id="91" name="Dikdörtgen 90">
            <a:extLst>
              <a:ext uri="{FF2B5EF4-FFF2-40B4-BE49-F238E27FC236}">
                <a16:creationId xmlns:a16="http://schemas.microsoft.com/office/drawing/2014/main" id="{E6DC4599-C610-A2BE-AC68-A3623C282E13}"/>
              </a:ext>
            </a:extLst>
          </p:cNvPr>
          <p:cNvSpPr/>
          <p:nvPr/>
        </p:nvSpPr>
        <p:spPr bwMode="auto">
          <a:xfrm>
            <a:off x="3560066" y="5660337"/>
            <a:ext cx="2728421" cy="754950"/>
          </a:xfrm>
          <a:prstGeom prst="rect">
            <a:avLst/>
          </a:prstGeom>
          <a:solidFill>
            <a:srgbClr val="FFE1E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HIGH </a:t>
            </a:r>
            <a:endParaRPr kumimoji="0" lang="tr-TR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92" name="Dikdörtgen 91">
            <a:extLst>
              <a:ext uri="{FF2B5EF4-FFF2-40B4-BE49-F238E27FC236}">
                <a16:creationId xmlns:a16="http://schemas.microsoft.com/office/drawing/2014/main" id="{10888B4F-33AB-129C-8C0A-A9CAB08EAC21}"/>
              </a:ext>
            </a:extLst>
          </p:cNvPr>
          <p:cNvSpPr/>
          <p:nvPr/>
        </p:nvSpPr>
        <p:spPr bwMode="auto">
          <a:xfrm>
            <a:off x="3560065" y="4207089"/>
            <a:ext cx="2728423" cy="1453245"/>
          </a:xfrm>
          <a:prstGeom prst="rect">
            <a:avLst/>
          </a:prstGeom>
          <a:solidFill>
            <a:srgbClr val="C1FFDD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</a:rPr>
              <a:t>LOW</a:t>
            </a:r>
          </a:p>
        </p:txBody>
      </p:sp>
      <p:grpSp>
        <p:nvGrpSpPr>
          <p:cNvPr id="27" name="Grup 26">
            <a:extLst>
              <a:ext uri="{FF2B5EF4-FFF2-40B4-BE49-F238E27FC236}">
                <a16:creationId xmlns:a16="http://schemas.microsoft.com/office/drawing/2014/main" id="{1B967722-12A1-8967-D1EF-A44961A82C81}"/>
              </a:ext>
            </a:extLst>
          </p:cNvPr>
          <p:cNvGrpSpPr/>
          <p:nvPr/>
        </p:nvGrpSpPr>
        <p:grpSpPr>
          <a:xfrm>
            <a:off x="6285465" y="1052944"/>
            <a:ext cx="2559132" cy="3143765"/>
            <a:chOff x="5944957" y="1052944"/>
            <a:chExt cx="2559132" cy="3143765"/>
          </a:xfrm>
        </p:grpSpPr>
        <p:sp>
          <p:nvSpPr>
            <p:cNvPr id="7" name="Dikdörtgen 6">
              <a:extLst>
                <a:ext uri="{FF2B5EF4-FFF2-40B4-BE49-F238E27FC236}">
                  <a16:creationId xmlns:a16="http://schemas.microsoft.com/office/drawing/2014/main" id="{58909654-DB6D-DBC6-B44E-B066DC60CA0A}"/>
                </a:ext>
              </a:extLst>
            </p:cNvPr>
            <p:cNvSpPr/>
            <p:nvPr/>
          </p:nvSpPr>
          <p:spPr>
            <a:xfrm>
              <a:off x="5944957" y="1052944"/>
              <a:ext cx="2511297" cy="3143765"/>
            </a:xfrm>
            <a:prstGeom prst="rect">
              <a:avLst/>
            </a:prstGeom>
            <a:solidFill>
              <a:srgbClr val="DAD3F9"/>
            </a:solidFill>
            <a:ln w="38100">
              <a:solidFill>
                <a:srgbClr val="6D40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3" name="Dikdörtgen 102">
              <a:extLst>
                <a:ext uri="{FF2B5EF4-FFF2-40B4-BE49-F238E27FC236}">
                  <a16:creationId xmlns:a16="http://schemas.microsoft.com/office/drawing/2014/main" id="{8B376F73-196E-94D8-A659-B473E792DBA8}"/>
                </a:ext>
              </a:extLst>
            </p:cNvPr>
            <p:cNvSpPr/>
            <p:nvPr/>
          </p:nvSpPr>
          <p:spPr>
            <a:xfrm>
              <a:off x="6109580" y="1230068"/>
              <a:ext cx="2178255" cy="1435485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1" dirty="0">
                  <a:solidFill>
                    <a:srgbClr val="316CE3"/>
                  </a:solidFill>
                </a:rPr>
                <a:t>Processor Chip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  <p:sp>
          <p:nvSpPr>
            <p:cNvPr id="36" name="Metin kutusu 35">
              <a:extLst>
                <a:ext uri="{FF2B5EF4-FFF2-40B4-BE49-F238E27FC236}">
                  <a16:creationId xmlns:a16="http://schemas.microsoft.com/office/drawing/2014/main" id="{B15C1E6A-EF06-6AC9-D909-682A44E44AB0}"/>
                </a:ext>
              </a:extLst>
            </p:cNvPr>
            <p:cNvSpPr txBox="1"/>
            <p:nvPr/>
          </p:nvSpPr>
          <p:spPr>
            <a:xfrm>
              <a:off x="5944957" y="3488823"/>
              <a:ext cx="25591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&lt;1</a:t>
              </a:r>
              <a:r>
                <a:rPr lang="en-US" sz="2000" dirty="0"/>
                <a:t> counter </a:t>
              </a:r>
              <a:br>
                <a:rPr lang="en-US" sz="2000" dirty="0"/>
              </a:br>
              <a:r>
                <a:rPr lang="en-US" sz="2000" dirty="0"/>
                <a:t>per </a:t>
              </a:r>
              <a:r>
                <a:rPr lang="en-US" sz="2000" b="1" dirty="0"/>
                <a:t>DRAM row</a:t>
              </a:r>
              <a:endParaRPr lang="tr-TR" sz="2400" b="1" dirty="0"/>
            </a:p>
          </p:txBody>
        </p:sp>
        <p:sp>
          <p:nvSpPr>
            <p:cNvPr id="40" name="Metin kutusu 39">
              <a:extLst>
                <a:ext uri="{FF2B5EF4-FFF2-40B4-BE49-F238E27FC236}">
                  <a16:creationId xmlns:a16="http://schemas.microsoft.com/office/drawing/2014/main" id="{AADAE63E-33F2-2BC4-8114-60D558463671}"/>
                </a:ext>
              </a:extLst>
            </p:cNvPr>
            <p:cNvSpPr txBox="1"/>
            <p:nvPr/>
          </p:nvSpPr>
          <p:spPr>
            <a:xfrm>
              <a:off x="6324809" y="1266173"/>
              <a:ext cx="184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Shared Counters</a:t>
              </a:r>
              <a:endParaRPr lang="tr-TR" dirty="0"/>
            </a:p>
          </p:txBody>
        </p:sp>
        <p:pic>
          <p:nvPicPr>
            <p:cNvPr id="41" name="Grafik 40" descr="Zar düz dolguyla">
              <a:extLst>
                <a:ext uri="{FF2B5EF4-FFF2-40B4-BE49-F238E27FC236}">
                  <a16:creationId xmlns:a16="http://schemas.microsoft.com/office/drawing/2014/main" id="{FC75A5F4-1FFD-F899-A0A1-B0D5DE466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53955" y="2866639"/>
              <a:ext cx="689504" cy="689504"/>
            </a:xfrm>
            <a:prstGeom prst="rect">
              <a:avLst/>
            </a:prstGeom>
          </p:spPr>
        </p:pic>
        <p:cxnSp>
          <p:nvCxnSpPr>
            <p:cNvPr id="47" name="Düz Bağlayıcı 46">
              <a:extLst>
                <a:ext uri="{FF2B5EF4-FFF2-40B4-BE49-F238E27FC236}">
                  <a16:creationId xmlns:a16="http://schemas.microsoft.com/office/drawing/2014/main" id="{F4B7D170-5B36-1592-6B19-F27C3F10CADF}"/>
                </a:ext>
              </a:extLst>
            </p:cNvPr>
            <p:cNvCxnSpPr>
              <a:cxnSpLocks/>
            </p:cNvCxnSpPr>
            <p:nvPr/>
          </p:nvCxnSpPr>
          <p:spPr>
            <a:xfrm>
              <a:off x="6324809" y="2785338"/>
              <a:ext cx="1743076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Dikdörtgen 93">
              <a:extLst>
                <a:ext uri="{FF2B5EF4-FFF2-40B4-BE49-F238E27FC236}">
                  <a16:creationId xmlns:a16="http://schemas.microsoft.com/office/drawing/2014/main" id="{48A6C1E0-028D-EA84-6CE3-339E5C2A99A8}"/>
                </a:ext>
              </a:extLst>
            </p:cNvPr>
            <p:cNvSpPr/>
            <p:nvPr/>
          </p:nvSpPr>
          <p:spPr>
            <a:xfrm>
              <a:off x="7013800" y="1574903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95" name="Dikdörtgen 94">
              <a:extLst>
                <a:ext uri="{FF2B5EF4-FFF2-40B4-BE49-F238E27FC236}">
                  <a16:creationId xmlns:a16="http://schemas.microsoft.com/office/drawing/2014/main" id="{10564379-222C-2C8D-4E42-84E0F53DE68C}"/>
                </a:ext>
              </a:extLst>
            </p:cNvPr>
            <p:cNvSpPr/>
            <p:nvPr/>
          </p:nvSpPr>
          <p:spPr>
            <a:xfrm>
              <a:off x="7013800" y="1943991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 B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97" name="Dikdörtgen 96">
              <a:extLst>
                <a:ext uri="{FF2B5EF4-FFF2-40B4-BE49-F238E27FC236}">
                  <a16:creationId xmlns:a16="http://schemas.microsoft.com/office/drawing/2014/main" id="{CAD36743-E27E-0C07-CEB9-4F8535F4A785}"/>
                </a:ext>
              </a:extLst>
            </p:cNvPr>
            <p:cNvSpPr/>
            <p:nvPr/>
          </p:nvSpPr>
          <p:spPr>
            <a:xfrm>
              <a:off x="6298952" y="1574903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Tag A</a:t>
              </a:r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98" name="Dikdörtgen 97">
              <a:extLst>
                <a:ext uri="{FF2B5EF4-FFF2-40B4-BE49-F238E27FC236}">
                  <a16:creationId xmlns:a16="http://schemas.microsoft.com/office/drawing/2014/main" id="{FF37EA92-43F5-97A7-C371-7433AC7ADDC5}"/>
                </a:ext>
              </a:extLst>
            </p:cNvPr>
            <p:cNvSpPr/>
            <p:nvPr/>
          </p:nvSpPr>
          <p:spPr>
            <a:xfrm>
              <a:off x="6298951" y="1943991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Tag B</a:t>
              </a:r>
              <a:endParaRPr lang="tr-TR" dirty="0">
                <a:solidFill>
                  <a:schemeClr val="tx1"/>
                </a:solidFill>
              </a:endParaRPr>
            </a:p>
          </p:txBody>
        </p:sp>
      </p:grpSp>
      <p:sp>
        <p:nvSpPr>
          <p:cNvPr id="104" name="Dikdörtgen 103">
            <a:extLst>
              <a:ext uri="{FF2B5EF4-FFF2-40B4-BE49-F238E27FC236}">
                <a16:creationId xmlns:a16="http://schemas.microsoft.com/office/drawing/2014/main" id="{E6C9C67C-A2C9-5AE5-B57D-093B384A71A2}"/>
              </a:ext>
            </a:extLst>
          </p:cNvPr>
          <p:cNvSpPr/>
          <p:nvPr/>
        </p:nvSpPr>
        <p:spPr bwMode="auto">
          <a:xfrm>
            <a:off x="6285465" y="4207089"/>
            <a:ext cx="2511297" cy="1453245"/>
          </a:xfrm>
          <a:prstGeom prst="rect">
            <a:avLst/>
          </a:prstGeom>
          <a:solidFill>
            <a:srgbClr val="FFE1E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HIGH </a:t>
            </a:r>
            <a:endParaRPr kumimoji="0" lang="tr-TR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05" name="Dikdörtgen 104">
            <a:extLst>
              <a:ext uri="{FF2B5EF4-FFF2-40B4-BE49-F238E27FC236}">
                <a16:creationId xmlns:a16="http://schemas.microsoft.com/office/drawing/2014/main" id="{7B594EDC-57DE-641F-6ABA-8181A679DC1D}"/>
              </a:ext>
            </a:extLst>
          </p:cNvPr>
          <p:cNvSpPr/>
          <p:nvPr/>
        </p:nvSpPr>
        <p:spPr bwMode="auto">
          <a:xfrm>
            <a:off x="6285465" y="5660337"/>
            <a:ext cx="2511297" cy="754949"/>
          </a:xfrm>
          <a:prstGeom prst="rect">
            <a:avLst/>
          </a:prstGeom>
          <a:solidFill>
            <a:srgbClr val="C1FFDD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</a:rPr>
              <a:t>LOW</a:t>
            </a: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F60F387B-0938-9002-C989-28E2CA5F6D7A}"/>
              </a:ext>
            </a:extLst>
          </p:cNvPr>
          <p:cNvGrpSpPr/>
          <p:nvPr/>
        </p:nvGrpSpPr>
        <p:grpSpPr>
          <a:xfrm>
            <a:off x="892914" y="5210002"/>
            <a:ext cx="2523364" cy="634503"/>
            <a:chOff x="4464050" y="4024517"/>
            <a:chExt cx="2523364" cy="634503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9D162E67-E93F-3F1B-FC5E-0ED20EBC2E0A}"/>
                </a:ext>
              </a:extLst>
            </p:cNvPr>
            <p:cNvSpPr/>
            <p:nvPr/>
          </p:nvSpPr>
          <p:spPr>
            <a:xfrm>
              <a:off x="4464050" y="4024517"/>
              <a:ext cx="2452930" cy="634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0" name="Grafik 9" descr="Uyarı düz dolguyla">
              <a:extLst>
                <a:ext uri="{FF2B5EF4-FFF2-40B4-BE49-F238E27FC236}">
                  <a16:creationId xmlns:a16="http://schemas.microsoft.com/office/drawing/2014/main" id="{C56F042A-16B2-F135-AB0E-D48DA4CD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91330" y="4135946"/>
              <a:ext cx="411645" cy="411645"/>
            </a:xfrm>
            <a:prstGeom prst="rect">
              <a:avLst/>
            </a:prstGeom>
          </p:spPr>
        </p:pic>
        <p:sp>
          <p:nvSpPr>
            <p:cNvPr id="11" name="Metin kutusu 10">
              <a:extLst>
                <a:ext uri="{FF2B5EF4-FFF2-40B4-BE49-F238E27FC236}">
                  <a16:creationId xmlns:a16="http://schemas.microsoft.com/office/drawing/2014/main" id="{1E89E4EA-82CD-EC99-E163-39E9FC46FADC}"/>
                </a:ext>
              </a:extLst>
            </p:cNvPr>
            <p:cNvSpPr txBox="1"/>
            <p:nvPr/>
          </p:nvSpPr>
          <p:spPr>
            <a:xfrm>
              <a:off x="4831414" y="4096702"/>
              <a:ext cx="2156000" cy="516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dirty="0">
                  <a:solidFill>
                    <a:srgbClr val="FF0000"/>
                  </a:solidFill>
                </a:rPr>
                <a:t>Many DRAM rows</a:t>
              </a:r>
            </a:p>
            <a:p>
              <a:pPr>
                <a:lnSpc>
                  <a:spcPct val="75000"/>
                </a:lnSpc>
              </a:pPr>
              <a:r>
                <a:rPr lang="en-US" dirty="0">
                  <a:solidFill>
                    <a:srgbClr val="FF0000"/>
                  </a:solidFill>
                </a:rPr>
                <a:t>(e.g., 128K per bank)</a:t>
              </a:r>
            </a:p>
          </p:txBody>
        </p:sp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2CAD8C06-AC7C-599C-ED5B-5E6771ADD9C4}"/>
              </a:ext>
            </a:extLst>
          </p:cNvPr>
          <p:cNvGrpSpPr/>
          <p:nvPr/>
        </p:nvGrpSpPr>
        <p:grpSpPr>
          <a:xfrm>
            <a:off x="3688646" y="5250837"/>
            <a:ext cx="2767276" cy="634503"/>
            <a:chOff x="4464050" y="4024517"/>
            <a:chExt cx="2767276" cy="634503"/>
          </a:xfrm>
        </p:grpSpPr>
        <p:sp>
          <p:nvSpPr>
            <p:cNvPr id="13" name="Dikdörtgen: Köşeleri Yuvarlatılmış 12">
              <a:extLst>
                <a:ext uri="{FF2B5EF4-FFF2-40B4-BE49-F238E27FC236}">
                  <a16:creationId xmlns:a16="http://schemas.microsoft.com/office/drawing/2014/main" id="{63D6C2B9-71D7-97C6-1EF8-D05A38FDFE5D}"/>
                </a:ext>
              </a:extLst>
            </p:cNvPr>
            <p:cNvSpPr/>
            <p:nvPr/>
          </p:nvSpPr>
          <p:spPr>
            <a:xfrm>
              <a:off x="4464050" y="4024517"/>
              <a:ext cx="2452930" cy="634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4" name="Grafik 13" descr="Uyarı düz dolguyla">
              <a:extLst>
                <a:ext uri="{FF2B5EF4-FFF2-40B4-BE49-F238E27FC236}">
                  <a16:creationId xmlns:a16="http://schemas.microsoft.com/office/drawing/2014/main" id="{5F360F5F-A3C5-1642-6523-013A8528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5884" y="4135946"/>
              <a:ext cx="411645" cy="411645"/>
            </a:xfrm>
            <a:prstGeom prst="rect">
              <a:avLst/>
            </a:prstGeom>
          </p:spPr>
        </p:pic>
        <p:sp>
          <p:nvSpPr>
            <p:cNvPr id="16" name="Metin kutusu 15">
              <a:extLst>
                <a:ext uri="{FF2B5EF4-FFF2-40B4-BE49-F238E27FC236}">
                  <a16:creationId xmlns:a16="http://schemas.microsoft.com/office/drawing/2014/main" id="{6FC3FF59-94DD-68EA-3BE8-838B128E86CF}"/>
                </a:ext>
              </a:extLst>
            </p:cNvPr>
            <p:cNvSpPr txBox="1"/>
            <p:nvPr/>
          </p:nvSpPr>
          <p:spPr>
            <a:xfrm>
              <a:off x="4891133" y="4124200"/>
              <a:ext cx="2340193" cy="516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pc="-50" dirty="0">
                  <a:solidFill>
                    <a:srgbClr val="FF0000"/>
                  </a:solidFill>
                </a:rPr>
                <a:t># of aggressor rows</a:t>
              </a:r>
            </a:p>
            <a:p>
              <a:pPr>
                <a:lnSpc>
                  <a:spcPct val="75000"/>
                </a:lnSpc>
              </a:pPr>
              <a:r>
                <a:rPr lang="en-US" spc="-50" dirty="0">
                  <a:solidFill>
                    <a:srgbClr val="FF0000"/>
                  </a:solidFill>
                </a:rPr>
                <a:t>increases significantly</a:t>
              </a:r>
            </a:p>
          </p:txBody>
        </p:sp>
      </p:grpSp>
      <p:grpSp>
        <p:nvGrpSpPr>
          <p:cNvPr id="17" name="Grup 16">
            <a:extLst>
              <a:ext uri="{FF2B5EF4-FFF2-40B4-BE49-F238E27FC236}">
                <a16:creationId xmlns:a16="http://schemas.microsoft.com/office/drawing/2014/main" id="{6C449EA0-6970-F15E-CF52-5C2F4C4156C6}"/>
              </a:ext>
            </a:extLst>
          </p:cNvPr>
          <p:cNvGrpSpPr/>
          <p:nvPr/>
        </p:nvGrpSpPr>
        <p:grpSpPr>
          <a:xfrm>
            <a:off x="6406582" y="5101431"/>
            <a:ext cx="2335969" cy="801438"/>
            <a:chOff x="4464050" y="4072937"/>
            <a:chExt cx="2335969" cy="801438"/>
          </a:xfrm>
        </p:grpSpPr>
        <p:sp>
          <p:nvSpPr>
            <p:cNvPr id="18" name="Dikdörtgen: Köşeleri Yuvarlatılmış 17">
              <a:extLst>
                <a:ext uri="{FF2B5EF4-FFF2-40B4-BE49-F238E27FC236}">
                  <a16:creationId xmlns:a16="http://schemas.microsoft.com/office/drawing/2014/main" id="{6DE6E6D6-FE74-18A8-9AF1-911D1238EE3D}"/>
                </a:ext>
              </a:extLst>
            </p:cNvPr>
            <p:cNvSpPr/>
            <p:nvPr/>
          </p:nvSpPr>
          <p:spPr>
            <a:xfrm>
              <a:off x="4464050" y="4072937"/>
              <a:ext cx="2335969" cy="7839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9" name="Grafik 18" descr="Uyarı düz dolguyla">
              <a:extLst>
                <a:ext uri="{FF2B5EF4-FFF2-40B4-BE49-F238E27FC236}">
                  <a16:creationId xmlns:a16="http://schemas.microsoft.com/office/drawing/2014/main" id="{D5A51BE0-5D90-8DCC-6D5B-E7E80AD4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0002" y="4239624"/>
              <a:ext cx="411645" cy="411645"/>
            </a:xfrm>
            <a:prstGeom prst="rect">
              <a:avLst/>
            </a:prstGeom>
          </p:spPr>
        </p:pic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AB1856DD-F9C2-9A38-A714-38F0549A660A}"/>
                </a:ext>
              </a:extLst>
            </p:cNvPr>
            <p:cNvSpPr txBox="1"/>
            <p:nvPr/>
          </p:nvSpPr>
          <p:spPr>
            <a:xfrm>
              <a:off x="4981647" y="4149818"/>
              <a:ext cx="1818372" cy="72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dirty="0">
                  <a:solidFill>
                    <a:srgbClr val="FF0000"/>
                  </a:solidFill>
                </a:rPr>
                <a:t>High DRAM bandwidth consumption</a:t>
              </a:r>
            </a:p>
          </p:txBody>
        </p:sp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25C843F3-DCB4-1DE0-77B5-EAC2B7AD1119}"/>
              </a:ext>
            </a:extLst>
          </p:cNvPr>
          <p:cNvGrpSpPr/>
          <p:nvPr/>
        </p:nvGrpSpPr>
        <p:grpSpPr>
          <a:xfrm>
            <a:off x="3779379" y="2607612"/>
            <a:ext cx="2321981" cy="634503"/>
            <a:chOff x="4464050" y="4024517"/>
            <a:chExt cx="2452930" cy="634503"/>
          </a:xfrm>
        </p:grpSpPr>
        <p:sp>
          <p:nvSpPr>
            <p:cNvPr id="32" name="Dikdörtgen: Köşeleri Yuvarlatılmış 31">
              <a:extLst>
                <a:ext uri="{FF2B5EF4-FFF2-40B4-BE49-F238E27FC236}">
                  <a16:creationId xmlns:a16="http://schemas.microsoft.com/office/drawing/2014/main" id="{0A71F3A7-8C52-92C8-272F-7346C4DB2194}"/>
                </a:ext>
              </a:extLst>
            </p:cNvPr>
            <p:cNvSpPr/>
            <p:nvPr/>
          </p:nvSpPr>
          <p:spPr>
            <a:xfrm>
              <a:off x="4464050" y="4024517"/>
              <a:ext cx="2452930" cy="634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34" name="Grafik 33" descr="Uyarı düz dolguyla">
              <a:extLst>
                <a:ext uri="{FF2B5EF4-FFF2-40B4-BE49-F238E27FC236}">
                  <a16:creationId xmlns:a16="http://schemas.microsoft.com/office/drawing/2014/main" id="{E4162DB0-5419-486F-FF1A-043FE729B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5884" y="4135946"/>
              <a:ext cx="411645" cy="411645"/>
            </a:xfrm>
            <a:prstGeom prst="rect">
              <a:avLst/>
            </a:prstGeom>
          </p:spPr>
        </p:pic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C66847AA-C22C-FA5F-BB60-3EC69CB3EF62}"/>
                </a:ext>
              </a:extLst>
            </p:cNvPr>
            <p:cNvSpPr txBox="1"/>
            <p:nvPr/>
          </p:nvSpPr>
          <p:spPr>
            <a:xfrm>
              <a:off x="4951505" y="4124200"/>
              <a:ext cx="1935883" cy="516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pc="-50" dirty="0">
                  <a:solidFill>
                    <a:srgbClr val="FF0000"/>
                  </a:solidFill>
                </a:rPr>
                <a:t>CAM-based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36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104" grpId="0" animBg="1"/>
      <p:bldP spid="10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57D515-75E2-4F4B-E280-F542DA9B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(IV)</a:t>
            </a:r>
            <a:br>
              <a:rPr lang="en-US" b="0" dirty="0"/>
            </a:br>
            <a:r>
              <a:rPr lang="en-US" sz="2400" b="0" dirty="0"/>
              <a:t>Overhead Trade-Off of State-of-the-Art Mitigation Techniques</a:t>
            </a:r>
            <a:endParaRPr lang="tr-TR" b="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0D6FB7E-CA6A-9BFA-0083-4D2B8067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2BBDD09-2692-8362-73B7-72F4E101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31</a:t>
            </a:fld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CB76B44-BA0C-0118-1332-1BB180BB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74" y="931025"/>
            <a:ext cx="6360047" cy="459943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5C4AA12-0025-D1F2-3EEA-5A453F16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73" y="931025"/>
            <a:ext cx="6360047" cy="45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97BEA-7A91-8B8F-7991-8F0555DC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2275E9-9858-643D-DF9B-9232EDB3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Existing RowHammer Mitigations (IV)</a:t>
            </a:r>
            <a:br>
              <a:rPr lang="en-US" b="0" dirty="0"/>
            </a:br>
            <a:r>
              <a:rPr lang="en-US" sz="2400" b="0" dirty="0"/>
              <a:t>Overhead Trade-Off of State-of-the-Art Mitigation Techniques</a:t>
            </a:r>
            <a:endParaRPr lang="tr-TR" b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EEB5C0B-8DF7-5A50-C5EF-815ABD4DC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B051D80-54C9-E468-3BF9-29F38887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BBCCC2B-DCAB-F4FA-2FFB-366D522F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32</a:t>
            </a:fld>
            <a:endParaRPr lang="tr-TR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D7CE99DF-1ED1-2876-A1E9-1E2C3EE18650}"/>
              </a:ext>
            </a:extLst>
          </p:cNvPr>
          <p:cNvSpPr/>
          <p:nvPr/>
        </p:nvSpPr>
        <p:spPr bwMode="auto">
          <a:xfrm>
            <a:off x="0" y="5599747"/>
            <a:ext cx="9144000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existing mitigation technique prevents </a:t>
            </a:r>
            <a:r>
              <a:rPr kumimoji="0" 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RowHammer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bitflips </a:t>
            </a:r>
            <a:b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316CE3"/>
                </a:solidFill>
                <a:effectLst/>
                <a:latin typeface="+mj-lt"/>
              </a:rPr>
              <a:t>at low area, performance and energy costs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70F8494-8102-8E33-BC5D-A2D37DD1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73" y="931025"/>
            <a:ext cx="6360047" cy="45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66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679D90-57FE-3717-CECC-904B5A16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FCF6D9B-7F5B-6C81-9B24-2BEC195EF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10F40FD-D6E7-7047-E529-998FA139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1649BE5-DB9D-59CA-E6F7-11936E54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33</a:t>
            </a:fld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C5D87E5A-9565-CD86-66E6-41754AC0B724}"/>
              </a:ext>
            </a:extLst>
          </p:cNvPr>
          <p:cNvSpPr/>
          <p:nvPr/>
        </p:nvSpPr>
        <p:spPr>
          <a:xfrm>
            <a:off x="-114300" y="1908571"/>
            <a:ext cx="9372599" cy="3040857"/>
          </a:xfrm>
          <a:prstGeom prst="rect">
            <a:avLst/>
          </a:prstGeom>
          <a:solidFill>
            <a:srgbClr val="DAD3F9"/>
          </a:solidFill>
          <a:ln w="57150">
            <a:solidFill>
              <a:srgbClr val="6D40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sz="3200" dirty="0">
                <a:solidFill>
                  <a:srgbClr val="316CE3"/>
                </a:solidFill>
                <a:latin typeface="Cambria" panose="02040503050406030204" pitchFamily="18" charset="0"/>
              </a:rPr>
              <a:t>Prevent RowHammer bitflips </a:t>
            </a:r>
            <a:br>
              <a:rPr lang="en-US" sz="3200" dirty="0">
                <a:solidFill>
                  <a:srgbClr val="316CE3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rgbClr val="00B050"/>
                </a:solidFill>
                <a:latin typeface="Cambria" panose="02040503050406030204" pitchFamily="18" charset="0"/>
              </a:rPr>
              <a:t>with low area, performance, and energy overheads </a:t>
            </a:r>
            <a:b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 </a:t>
            </a:r>
            <a:r>
              <a:rPr lang="en-US" sz="3200" dirty="0">
                <a:solidFill>
                  <a:srgbClr val="F23F00"/>
                </a:solidFill>
                <a:latin typeface="Cambria" panose="02040503050406030204" pitchFamily="18" charset="0"/>
              </a:rPr>
              <a:t>highly vulnerable DRAM-based systems</a:t>
            </a:r>
          </a:p>
          <a:p>
            <a:pPr algn="ctr">
              <a:lnSpc>
                <a:spcPct val="125000"/>
              </a:lnSpc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(e.g., a </a:t>
            </a:r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RowHammer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threshold of 125)</a:t>
            </a:r>
            <a:endParaRPr lang="tr-TR" sz="3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8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ABACuS</a:t>
            </a:r>
            <a:r>
              <a:rPr lang="en-US" sz="3200" dirty="0"/>
              <a:t>: All-Bank Activation Counters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Luo, Steve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Rhyner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Abdullah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Geraldo F. Oliveira, and 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Times"/>
              </a:rPr>
              <a:t>Onur 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2"/>
              </a:rPr>
              <a:t>"ABACuS: All-Bank Activation Counters for Scalable and Low Overhead RowHammer Mitigation”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To appear in 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3"/>
              </a:rPr>
              <a:t>33rd USENIX Security Symposium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USENIX Security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Philadelphia, PA, USA, August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4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 [</a:t>
            </a:r>
            <a:r>
              <a:rPr lang="en-US" sz="2000" b="0" i="0" dirty="0">
                <a:effectLst/>
                <a:latin typeface="Times"/>
                <a:hlinkClick r:id="rId5"/>
              </a:rPr>
              <a:t>ABACuS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A9BB3-C5F4-F14F-B28C-B2DCDE72D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5" t="14029" r="7186"/>
          <a:stretch/>
        </p:blipFill>
        <p:spPr>
          <a:xfrm>
            <a:off x="143679" y="3874416"/>
            <a:ext cx="8856637" cy="23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7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1"/>
            <a:ext cx="9144000" cy="3628646"/>
          </a:xfrm>
          <a:prstGeom prst="rect">
            <a:avLst/>
          </a:prstGeom>
          <a:solidFill>
            <a:srgbClr val="007698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1463200"/>
            <a:ext cx="9144000" cy="1876506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ABACuS</a:t>
            </a:r>
            <a:b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All-Bank Activation Counters for Scalable </a:t>
            </a:r>
            <a:b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Low Overhead </a:t>
            </a:r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RowHammer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Mitigation</a:t>
            </a:r>
            <a:endParaRPr lang="en-US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7C26073-8D20-48E5-9751-3761552F8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660" y="6157481"/>
            <a:ext cx="2176678" cy="418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493808-1C51-9F45-A6ED-874599368E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6093000" y="6138257"/>
            <a:ext cx="2657465" cy="457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46F9A6D-268D-41ED-D5BC-C64B606DC08F}"/>
              </a:ext>
            </a:extLst>
          </p:cNvPr>
          <p:cNvGrpSpPr/>
          <p:nvPr/>
        </p:nvGrpSpPr>
        <p:grpSpPr>
          <a:xfrm>
            <a:off x="-587375" y="3935881"/>
            <a:ext cx="10333917" cy="457200"/>
            <a:chOff x="-587375" y="3533520"/>
            <a:chExt cx="10333917" cy="457200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BC051AEB-4CB3-B642-8F9E-6613E38F034B}"/>
                </a:ext>
              </a:extLst>
            </p:cNvPr>
            <p:cNvSpPr txBox="1">
              <a:spLocks/>
            </p:cNvSpPr>
            <p:nvPr/>
          </p:nvSpPr>
          <p:spPr>
            <a:xfrm>
              <a:off x="-587375" y="353352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u="sng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Ataberk Olgun</a:t>
              </a:r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41454874-62B6-F9E3-C7F5-5F8063E4C813}"/>
                </a:ext>
              </a:extLst>
            </p:cNvPr>
            <p:cNvSpPr txBox="1">
              <a:spLocks/>
            </p:cNvSpPr>
            <p:nvPr/>
          </p:nvSpPr>
          <p:spPr>
            <a:xfrm>
              <a:off x="2407908" y="353352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Yahya Can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Tuğrul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A17C7A9-5EC7-1987-0954-C62819119840}"/>
                </a:ext>
              </a:extLst>
            </p:cNvPr>
            <p:cNvSpPr txBox="1">
              <a:spLocks/>
            </p:cNvSpPr>
            <p:nvPr/>
          </p:nvSpPr>
          <p:spPr>
            <a:xfrm>
              <a:off x="5403142" y="353352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F.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Nisa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Bostancı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DF75DE-9BDC-EE22-DF3E-DC2A476EB511}"/>
              </a:ext>
            </a:extLst>
          </p:cNvPr>
          <p:cNvGrpSpPr/>
          <p:nvPr/>
        </p:nvGrpSpPr>
        <p:grpSpPr>
          <a:xfrm>
            <a:off x="-587375" y="4592163"/>
            <a:ext cx="10334456" cy="457200"/>
            <a:chOff x="-587375" y="4124240"/>
            <a:chExt cx="10334456" cy="457200"/>
          </a:xfrm>
        </p:grpSpPr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1A8A866E-11CB-E07B-6C1D-207CEDE6DF33}"/>
                </a:ext>
              </a:extLst>
            </p:cNvPr>
            <p:cNvSpPr txBox="1">
              <a:spLocks/>
            </p:cNvSpPr>
            <p:nvPr/>
          </p:nvSpPr>
          <p:spPr>
            <a:xfrm>
              <a:off x="-587375" y="412424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İsmail Emir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Yüksel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A6B5F463-358C-E6A9-BE2D-911B91C1D49A}"/>
                </a:ext>
              </a:extLst>
            </p:cNvPr>
            <p:cNvSpPr txBox="1">
              <a:spLocks/>
            </p:cNvSpPr>
            <p:nvPr/>
          </p:nvSpPr>
          <p:spPr>
            <a:xfrm>
              <a:off x="2407908" y="412424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Haocong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Luo</a:t>
              </a:r>
            </a:p>
          </p:txBody>
        </p:sp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36514D59-BEA2-2F3A-3767-20F66D929AF6}"/>
                </a:ext>
              </a:extLst>
            </p:cNvPr>
            <p:cNvSpPr txBox="1">
              <a:spLocks/>
            </p:cNvSpPr>
            <p:nvPr/>
          </p:nvSpPr>
          <p:spPr>
            <a:xfrm>
              <a:off x="5403681" y="412424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Steve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Rhyner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223E29-7B94-F913-6870-FD867C013960}"/>
              </a:ext>
            </a:extLst>
          </p:cNvPr>
          <p:cNvGrpSpPr/>
          <p:nvPr/>
        </p:nvGrpSpPr>
        <p:grpSpPr>
          <a:xfrm>
            <a:off x="-587375" y="5248445"/>
            <a:ext cx="10334456" cy="457200"/>
            <a:chOff x="-587375" y="4846084"/>
            <a:chExt cx="10334456" cy="457200"/>
          </a:xfrm>
        </p:grpSpPr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051F9831-FC50-11C2-B3CE-48FEF52A54C8}"/>
                </a:ext>
              </a:extLst>
            </p:cNvPr>
            <p:cNvSpPr txBox="1">
              <a:spLocks/>
            </p:cNvSpPr>
            <p:nvPr/>
          </p:nvSpPr>
          <p:spPr>
            <a:xfrm>
              <a:off x="-587375" y="4846084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A.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Giray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Yağlıkçı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663BB916-627E-605F-47F5-8D82DDE5D037}"/>
                </a:ext>
              </a:extLst>
            </p:cNvPr>
            <p:cNvSpPr txBox="1">
              <a:spLocks/>
            </p:cNvSpPr>
            <p:nvPr/>
          </p:nvSpPr>
          <p:spPr>
            <a:xfrm>
              <a:off x="2406891" y="4846084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Geraldo F. Oliveira</a:t>
              </a:r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E0E4C8B1-65CF-0F28-8D33-B3C56731534D}"/>
                </a:ext>
              </a:extLst>
            </p:cNvPr>
            <p:cNvSpPr txBox="1">
              <a:spLocks/>
            </p:cNvSpPr>
            <p:nvPr/>
          </p:nvSpPr>
          <p:spPr>
            <a:xfrm>
              <a:off x="5403681" y="4846084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Onur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Mutlu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DFE92C0-2A94-BE38-F41D-23584B82A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61" y="143761"/>
            <a:ext cx="1024478" cy="1024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95CA35-830D-4466-00DD-8A79490F16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31" y="143761"/>
            <a:ext cx="1024478" cy="1024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5A0B80-F4C9-BEFE-9379-F20A9AF65A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01" y="143761"/>
            <a:ext cx="1024478" cy="1024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035B89-4707-2BBC-610D-96D74B54157F}"/>
              </a:ext>
            </a:extLst>
          </p:cNvPr>
          <p:cNvSpPr/>
          <p:nvPr/>
        </p:nvSpPr>
        <p:spPr>
          <a:xfrm>
            <a:off x="-94128" y="143761"/>
            <a:ext cx="3307976" cy="89673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B869C4-FB74-CC8E-7D8D-39BB0BC9EC9E}"/>
              </a:ext>
            </a:extLst>
          </p:cNvPr>
          <p:cNvSpPr txBox="1"/>
          <p:nvPr/>
        </p:nvSpPr>
        <p:spPr>
          <a:xfrm>
            <a:off x="109921" y="267786"/>
            <a:ext cx="301717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will be presented next week </a:t>
            </a:r>
            <a:b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100" dirty="0">
                <a:solidFill>
                  <a:schemeClr val="bg1"/>
                </a:solidFill>
                <a:latin typeface="Cambria" panose="02040503050406030204" pitchFamily="18" charset="0"/>
              </a:rPr>
              <a:t>in USENIX Security 2024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5B86BDD2-40DD-B546-1389-1E851F4AB295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99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B7CE-73F6-7C63-950F-B5B6CC32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Cambria" panose="02040503050406030204" pitchFamily="18" charset="0"/>
              </a:rPr>
              <a:t>Key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2C7F-017A-F283-1BA2-B2165705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072661"/>
            <a:ext cx="8987622" cy="5337415"/>
          </a:xfrm>
        </p:spPr>
        <p:txBody>
          <a:bodyPr/>
          <a:lstStyle/>
          <a:p>
            <a:pPr marL="0" indent="0">
              <a:buNone/>
            </a:pPr>
            <a:r>
              <a:rPr lang="en-CH" sz="2800" dirty="0"/>
              <a:t>Many workloads access the </a:t>
            </a:r>
            <a:r>
              <a:rPr lang="en-CH" sz="2800" dirty="0">
                <a:solidFill>
                  <a:schemeClr val="accent4">
                    <a:lumMod val="75000"/>
                  </a:schemeClr>
                </a:solidFill>
              </a:rPr>
              <a:t>same row address</a:t>
            </a:r>
            <a:r>
              <a:rPr lang="en-CH" sz="2800" dirty="0">
                <a:solidFill>
                  <a:srgbClr val="00B050"/>
                </a:solidFill>
              </a:rPr>
              <a:t> </a:t>
            </a:r>
            <a:br>
              <a:rPr lang="en-CH" sz="2800" dirty="0"/>
            </a:br>
            <a:r>
              <a:rPr lang="en-CH" sz="2800" dirty="0"/>
              <a:t>in 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different banks </a:t>
            </a:r>
            <a:r>
              <a:rPr lang="en-CH" sz="2800" dirty="0"/>
              <a:t>at </a:t>
            </a:r>
            <a:r>
              <a:rPr lang="en-CH" sz="2800" dirty="0">
                <a:solidFill>
                  <a:schemeClr val="accent4">
                    <a:lumMod val="75000"/>
                  </a:schemeClr>
                </a:solidFill>
              </a:rPr>
              <a:t>around the same time</a:t>
            </a:r>
          </a:p>
          <a:p>
            <a:pPr marL="0" indent="0">
              <a:buNone/>
            </a:pPr>
            <a:endParaRPr lang="en-CH" sz="2800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8826-DAF4-B9CA-0F08-3C180FC61375}"/>
              </a:ext>
            </a:extLst>
          </p:cNvPr>
          <p:cNvSpPr/>
          <p:nvPr/>
        </p:nvSpPr>
        <p:spPr>
          <a:xfrm>
            <a:off x="4376007" y="2508367"/>
            <a:ext cx="181505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Cambria" panose="0204050305040603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FA341-2175-1734-B458-443C0D452E52}"/>
              </a:ext>
            </a:extLst>
          </p:cNvPr>
          <p:cNvSpPr/>
          <p:nvPr/>
        </p:nvSpPr>
        <p:spPr>
          <a:xfrm>
            <a:off x="6523357" y="2508367"/>
            <a:ext cx="181505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Cambria" panose="0204050305040603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2B37EB-DAAB-8527-192F-6FFDC8517FD2}"/>
              </a:ext>
            </a:extLst>
          </p:cNvPr>
          <p:cNvSpPr/>
          <p:nvPr/>
        </p:nvSpPr>
        <p:spPr>
          <a:xfrm>
            <a:off x="4373404" y="3577117"/>
            <a:ext cx="181505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Cambria" panose="0204050305040603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26D4DA-E357-3F39-ECCF-3FC343740177}"/>
              </a:ext>
            </a:extLst>
          </p:cNvPr>
          <p:cNvSpPr/>
          <p:nvPr/>
        </p:nvSpPr>
        <p:spPr>
          <a:xfrm>
            <a:off x="6520754" y="3577117"/>
            <a:ext cx="181505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Cambria" panose="0204050305040603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7BA83-DD71-1A8E-2C0B-02029DBBAE2F}"/>
              </a:ext>
            </a:extLst>
          </p:cNvPr>
          <p:cNvSpPr txBox="1"/>
          <p:nvPr/>
        </p:nvSpPr>
        <p:spPr>
          <a:xfrm>
            <a:off x="4738452" y="2132373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Bank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02451-ADB6-1B59-3669-20E470A07E81}"/>
              </a:ext>
            </a:extLst>
          </p:cNvPr>
          <p:cNvSpPr txBox="1"/>
          <p:nvPr/>
        </p:nvSpPr>
        <p:spPr>
          <a:xfrm>
            <a:off x="6887104" y="2132373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Bank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4F4A9C-7EDC-969A-16AD-435D69BAA294}"/>
              </a:ext>
            </a:extLst>
          </p:cNvPr>
          <p:cNvSpPr txBox="1"/>
          <p:nvPr/>
        </p:nvSpPr>
        <p:spPr>
          <a:xfrm>
            <a:off x="4738453" y="3201123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Bank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30FD10-8D5C-1ECC-87C7-992322B86B21}"/>
              </a:ext>
            </a:extLst>
          </p:cNvPr>
          <p:cNvSpPr txBox="1"/>
          <p:nvPr/>
        </p:nvSpPr>
        <p:spPr>
          <a:xfrm>
            <a:off x="6887104" y="3203132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Bank 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3D89E2-1674-4A22-9258-805E4F51E48B}"/>
              </a:ext>
            </a:extLst>
          </p:cNvPr>
          <p:cNvSpPr/>
          <p:nvPr/>
        </p:nvSpPr>
        <p:spPr>
          <a:xfrm>
            <a:off x="4376007" y="2663060"/>
            <a:ext cx="181505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Row 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773033-6828-AA70-71ED-3400F82C7B3A}"/>
              </a:ext>
            </a:extLst>
          </p:cNvPr>
          <p:cNvSpPr/>
          <p:nvPr/>
        </p:nvSpPr>
        <p:spPr>
          <a:xfrm>
            <a:off x="6523357" y="2663060"/>
            <a:ext cx="181505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Row 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BE74E3-85C4-B3F2-D909-C42C6B2CAA75}"/>
              </a:ext>
            </a:extLst>
          </p:cNvPr>
          <p:cNvSpPr/>
          <p:nvPr/>
        </p:nvSpPr>
        <p:spPr>
          <a:xfrm>
            <a:off x="4373404" y="3731810"/>
            <a:ext cx="181505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Row 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1AC693-35D1-5327-03E6-CFF7A3C21287}"/>
              </a:ext>
            </a:extLst>
          </p:cNvPr>
          <p:cNvSpPr/>
          <p:nvPr/>
        </p:nvSpPr>
        <p:spPr>
          <a:xfrm>
            <a:off x="6520753" y="3728071"/>
            <a:ext cx="1815050" cy="330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Row X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586B94-2C4F-129A-73FB-87C642ED05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7" y="2394305"/>
            <a:ext cx="1752600" cy="1752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7B1555-22F8-B5E0-B59D-AE16C1272A4C}"/>
              </a:ext>
            </a:extLst>
          </p:cNvPr>
          <p:cNvSpPr txBox="1"/>
          <p:nvPr/>
        </p:nvSpPr>
        <p:spPr>
          <a:xfrm>
            <a:off x="572233" y="1802296"/>
            <a:ext cx="2448272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CPU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A35A57-4E76-BABE-E283-244B36C0B23B}"/>
              </a:ext>
            </a:extLst>
          </p:cNvPr>
          <p:cNvSpPr/>
          <p:nvPr/>
        </p:nvSpPr>
        <p:spPr>
          <a:xfrm>
            <a:off x="75991" y="4546744"/>
            <a:ext cx="3440756" cy="63251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Load request targeting </a:t>
            </a:r>
            <a:br>
              <a:rPr lang="en-CH" sz="20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bank 0 </a:t>
            </a:r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row 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992790F-C8C5-05CF-97FE-497EC75F2AA1}"/>
              </a:ext>
            </a:extLst>
          </p:cNvPr>
          <p:cNvCxnSpPr>
            <a:stCxn id="29" idx="0"/>
            <a:endCxn id="24" idx="2"/>
          </p:cNvCxnSpPr>
          <p:nvPr/>
        </p:nvCxnSpPr>
        <p:spPr>
          <a:xfrm flipV="1">
            <a:off x="1796369" y="4246441"/>
            <a:ext cx="0" cy="300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FB680A-5C78-24C1-C674-5672362711F4}"/>
              </a:ext>
            </a:extLst>
          </p:cNvPr>
          <p:cNvCxnSpPr>
            <a:cxnSpLocks/>
          </p:cNvCxnSpPr>
          <p:nvPr/>
        </p:nvCxnSpPr>
        <p:spPr>
          <a:xfrm>
            <a:off x="641891" y="5761408"/>
            <a:ext cx="80274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4F62B49-E33E-524F-475E-EEC8BBA9A29B}"/>
              </a:ext>
            </a:extLst>
          </p:cNvPr>
          <p:cNvSpPr/>
          <p:nvPr/>
        </p:nvSpPr>
        <p:spPr>
          <a:xfrm>
            <a:off x="641891" y="5931639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52FAD-8E86-DC8A-22EB-8439877786F1}"/>
              </a:ext>
            </a:extLst>
          </p:cNvPr>
          <p:cNvSpPr txBox="1"/>
          <p:nvPr/>
        </p:nvSpPr>
        <p:spPr>
          <a:xfrm>
            <a:off x="7969452" y="5239507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Time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55C704D-9474-4186-2CE6-742E93BC1014}"/>
              </a:ext>
            </a:extLst>
          </p:cNvPr>
          <p:cNvSpPr/>
          <p:nvPr/>
        </p:nvSpPr>
        <p:spPr>
          <a:xfrm>
            <a:off x="2298811" y="5931639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E99215A-FCBD-CF69-C269-28E54106A6F5}"/>
              </a:ext>
            </a:extLst>
          </p:cNvPr>
          <p:cNvSpPr/>
          <p:nvPr/>
        </p:nvSpPr>
        <p:spPr>
          <a:xfrm>
            <a:off x="3955731" y="5931639"/>
            <a:ext cx="1399760" cy="44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LD (3,Y)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9A40E7C-62C2-BA04-E10B-1A42A11FD6D8}"/>
              </a:ext>
            </a:extLst>
          </p:cNvPr>
          <p:cNvSpPr/>
          <p:nvPr/>
        </p:nvSpPr>
        <p:spPr>
          <a:xfrm>
            <a:off x="5612651" y="5931639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6A9D10A-EDBA-957B-12D8-0CBB29A48822}"/>
              </a:ext>
            </a:extLst>
          </p:cNvPr>
          <p:cNvSpPr/>
          <p:nvPr/>
        </p:nvSpPr>
        <p:spPr>
          <a:xfrm>
            <a:off x="7269572" y="5931639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0B73931-1596-F9EE-3174-0C372321C937}"/>
              </a:ext>
            </a:extLst>
          </p:cNvPr>
          <p:cNvCxnSpPr>
            <a:cxnSpLocks/>
          </p:cNvCxnSpPr>
          <p:nvPr/>
        </p:nvCxnSpPr>
        <p:spPr>
          <a:xfrm>
            <a:off x="1341771" y="5647555"/>
            <a:ext cx="0" cy="21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58AF1FE-8CD6-B403-CC9B-F7F6F47C0A8E}"/>
              </a:ext>
            </a:extLst>
          </p:cNvPr>
          <p:cNvCxnSpPr>
            <a:cxnSpLocks/>
          </p:cNvCxnSpPr>
          <p:nvPr/>
        </p:nvCxnSpPr>
        <p:spPr>
          <a:xfrm>
            <a:off x="2998691" y="5647555"/>
            <a:ext cx="0" cy="21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EFB0EF-A92C-B6A4-36B4-824355D2D2AF}"/>
              </a:ext>
            </a:extLst>
          </p:cNvPr>
          <p:cNvCxnSpPr>
            <a:cxnSpLocks/>
          </p:cNvCxnSpPr>
          <p:nvPr/>
        </p:nvCxnSpPr>
        <p:spPr>
          <a:xfrm>
            <a:off x="4655611" y="5647555"/>
            <a:ext cx="0" cy="21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001A0DC-14EF-405B-DCBD-8AA1CC2B5390}"/>
              </a:ext>
            </a:extLst>
          </p:cNvPr>
          <p:cNvCxnSpPr>
            <a:cxnSpLocks/>
          </p:cNvCxnSpPr>
          <p:nvPr/>
        </p:nvCxnSpPr>
        <p:spPr>
          <a:xfrm>
            <a:off x="6312531" y="5647555"/>
            <a:ext cx="0" cy="21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7291A1-0FE1-A11A-BA94-4792B1289AE3}"/>
              </a:ext>
            </a:extLst>
          </p:cNvPr>
          <p:cNvCxnSpPr>
            <a:cxnSpLocks/>
          </p:cNvCxnSpPr>
          <p:nvPr/>
        </p:nvCxnSpPr>
        <p:spPr>
          <a:xfrm>
            <a:off x="7969452" y="5647555"/>
            <a:ext cx="0" cy="21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F50889E-9EF3-22DB-7A20-CA2CA4501A53}"/>
              </a:ext>
            </a:extLst>
          </p:cNvPr>
          <p:cNvSpPr/>
          <p:nvPr/>
        </p:nvSpPr>
        <p:spPr>
          <a:xfrm>
            <a:off x="1096489" y="3812474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7D1DE12-328F-A61A-2512-DF59ADADA9A0}"/>
              </a:ext>
            </a:extLst>
          </p:cNvPr>
          <p:cNvSpPr/>
          <p:nvPr/>
        </p:nvSpPr>
        <p:spPr>
          <a:xfrm>
            <a:off x="1096489" y="3803245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23B342D6-56D9-AA1B-6C9F-3F8394837C3E}"/>
              </a:ext>
            </a:extLst>
          </p:cNvPr>
          <p:cNvSpPr/>
          <p:nvPr/>
        </p:nvSpPr>
        <p:spPr>
          <a:xfrm>
            <a:off x="1096489" y="3803245"/>
            <a:ext cx="1399760" cy="44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LD (3,Y)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BF303CB-B06A-989F-9548-699F29099EC3}"/>
              </a:ext>
            </a:extLst>
          </p:cNvPr>
          <p:cNvSpPr/>
          <p:nvPr/>
        </p:nvSpPr>
        <p:spPr>
          <a:xfrm>
            <a:off x="1097598" y="3803245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CEA5E55-E2DA-DAFF-21D7-D64D763DA222}"/>
              </a:ext>
            </a:extLst>
          </p:cNvPr>
          <p:cNvSpPr/>
          <p:nvPr/>
        </p:nvSpPr>
        <p:spPr>
          <a:xfrm>
            <a:off x="1096489" y="3803245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2F25F1D-300B-F1A8-23C6-181C90A880AA}"/>
              </a:ext>
            </a:extLst>
          </p:cNvPr>
          <p:cNvSpPr txBox="1"/>
          <p:nvPr/>
        </p:nvSpPr>
        <p:spPr>
          <a:xfrm>
            <a:off x="5355491" y="4769103"/>
            <a:ext cx="180318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CH" sz="2400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Sibling rows</a:t>
            </a:r>
          </a:p>
        </p:txBody>
      </p: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07854048-246F-1691-FE21-F88A36E0FC06}"/>
              </a:ext>
            </a:extLst>
          </p:cNvPr>
          <p:cNvCxnSpPr>
            <a:stCxn id="62" idx="0"/>
            <a:endCxn id="20" idx="2"/>
          </p:cNvCxnSpPr>
          <p:nvPr/>
        </p:nvCxnSpPr>
        <p:spPr>
          <a:xfrm rot="16200000" flipV="1">
            <a:off x="5411928" y="3923946"/>
            <a:ext cx="714159" cy="976155"/>
          </a:xfrm>
          <a:prstGeom prst="curvedConnector3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BE8357E4-F64F-E087-45FF-939D45E0E830}"/>
              </a:ext>
            </a:extLst>
          </p:cNvPr>
          <p:cNvCxnSpPr>
            <a:cxnSpLocks/>
            <a:stCxn id="62" idx="0"/>
            <a:endCxn id="21" idx="2"/>
          </p:cNvCxnSpPr>
          <p:nvPr/>
        </p:nvCxnSpPr>
        <p:spPr>
          <a:xfrm rot="5400000" flipH="1" flipV="1">
            <a:off x="6487469" y="3828294"/>
            <a:ext cx="710424" cy="117119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0D89EF36-BC56-26B3-08D7-7E374C88F6A1}"/>
              </a:ext>
            </a:extLst>
          </p:cNvPr>
          <p:cNvCxnSpPr>
            <a:cxnSpLocks/>
            <a:stCxn id="62" idx="0"/>
            <a:endCxn id="19" idx="2"/>
          </p:cNvCxnSpPr>
          <p:nvPr/>
        </p:nvCxnSpPr>
        <p:spPr>
          <a:xfrm rot="5400000" flipH="1" flipV="1">
            <a:off x="5952529" y="3290750"/>
            <a:ext cx="1782909" cy="117379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89CF8ACE-2977-B918-51D3-B5853F5528E5}"/>
              </a:ext>
            </a:extLst>
          </p:cNvPr>
          <p:cNvCxnSpPr>
            <a:cxnSpLocks/>
            <a:stCxn id="62" idx="0"/>
            <a:endCxn id="18" idx="2"/>
          </p:cNvCxnSpPr>
          <p:nvPr/>
        </p:nvCxnSpPr>
        <p:spPr>
          <a:xfrm rot="16200000" flipV="1">
            <a:off x="4878854" y="3390873"/>
            <a:ext cx="1782909" cy="97355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BBFA5C3F-1AA5-5AED-3801-E07AC48645A0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38334 -0.175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67" y="-875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0.61475 -0.1724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29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61598 0.04259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9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61598 -0.01852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9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38334 -0.01921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67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3" grpId="0"/>
      <p:bldP spid="29" grpId="0"/>
      <p:bldP spid="29" grpId="1"/>
      <p:bldP spid="38" grpId="0" animBg="1"/>
      <p:bldP spid="39" grpId="0"/>
      <p:bldP spid="40" grpId="0" animBg="1"/>
      <p:bldP spid="41" grpId="0" animBg="1"/>
      <p:bldP spid="42" grpId="0" animBg="1"/>
      <p:bldP spid="43" grpId="0" animBg="1"/>
      <p:bldP spid="56" grpId="0" animBg="1"/>
      <p:bldP spid="56" grpId="1" animBg="1"/>
      <p:bldP spid="56" grpId="2" animBg="1"/>
      <p:bldP spid="55" grpId="0" animBg="1"/>
      <p:bldP spid="55" grpId="1" animBg="1"/>
      <p:bldP spid="55" grpId="2" animBg="1"/>
      <p:bldP spid="54" grpId="0" animBg="1"/>
      <p:bldP spid="54" grpId="1" animBg="1"/>
      <p:bldP spid="54" grpId="2" animBg="1"/>
      <p:bldP spid="53" grpId="0" animBg="1"/>
      <p:bldP spid="53" grpId="1" animBg="1"/>
      <p:bldP spid="53" grpId="2" animBg="1"/>
      <p:bldP spid="24" grpId="0" animBg="1"/>
      <p:bldP spid="24" grpId="1" animBg="1"/>
      <p:bldP spid="24" grpId="2" animBg="1"/>
      <p:bldP spid="6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5EFA-85F3-347D-0244-69FD2A99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>
                <a:latin typeface="Cambria" panose="02040503050406030204" pitchFamily="18" charset="0"/>
              </a:rPr>
              <a:t>Explanation for the Key Observation</a:t>
            </a:r>
            <a:endParaRPr lang="en-TR" sz="3400" dirty="0">
              <a:latin typeface="Cambria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E0D768-B1F9-4231-539E-D579A6636C6A}"/>
              </a:ext>
            </a:extLst>
          </p:cNvPr>
          <p:cNvSpPr/>
          <p:nvPr/>
        </p:nvSpPr>
        <p:spPr>
          <a:xfrm>
            <a:off x="259896" y="2757951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LID4096" sz="2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E03A1-7140-E56E-F4CD-BBD553B69819}"/>
              </a:ext>
            </a:extLst>
          </p:cNvPr>
          <p:cNvSpPr txBox="1"/>
          <p:nvPr/>
        </p:nvSpPr>
        <p:spPr>
          <a:xfrm>
            <a:off x="760213" y="2708848"/>
            <a:ext cx="85659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TR" sz="28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Address </a:t>
            </a:r>
            <a:r>
              <a:rPr lang="en-TR" sz="280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mappings distribute</a:t>
            </a:r>
            <a:r>
              <a:rPr lang="en-US" sz="2800" dirty="0">
                <a:solidFill>
                  <a:srgbClr val="00B050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consecutive </a:t>
            </a:r>
            <a:r>
              <a:rPr lang="en-TR" sz="280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cache blocks </a:t>
            </a:r>
            <a:br>
              <a:rPr lang="en-US" sz="28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TR" sz="280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TR" sz="2800">
                <a:solidFill>
                  <a:srgbClr val="00B050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different</a:t>
            </a:r>
            <a:r>
              <a:rPr lang="en-TR" sz="280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banks</a:t>
            </a:r>
            <a:r>
              <a:rPr lang="en-US" sz="28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to leverage </a:t>
            </a:r>
            <a:r>
              <a:rPr lang="en-US" sz="2800" b="1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bank-level parallelism</a:t>
            </a:r>
            <a:br>
              <a:rPr lang="en-US" sz="28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(using the </a:t>
            </a:r>
            <a:r>
              <a:rPr lang="en-US" sz="2800" dirty="0">
                <a:solidFill>
                  <a:srgbClr val="00B050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same row ID</a:t>
            </a:r>
            <a:r>
              <a:rPr lang="en-US" sz="28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TR" sz="2800" dirty="0">
              <a:latin typeface="Cambria" panose="0204050305040603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EDF712-C4D2-C7BA-9F99-943A8242FE5F}"/>
              </a:ext>
            </a:extLst>
          </p:cNvPr>
          <p:cNvSpPr/>
          <p:nvPr/>
        </p:nvSpPr>
        <p:spPr>
          <a:xfrm>
            <a:off x="259896" y="1280163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LID4096" sz="2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33B95-F1A7-037D-E298-77129A5EC89C}"/>
              </a:ext>
            </a:extLst>
          </p:cNvPr>
          <p:cNvSpPr txBox="1"/>
          <p:nvPr/>
        </p:nvSpPr>
        <p:spPr>
          <a:xfrm>
            <a:off x="760213" y="1231407"/>
            <a:ext cx="61287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Programs</a:t>
            </a:r>
            <a:r>
              <a:rPr lang="en-TR" sz="280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exhibit </a:t>
            </a:r>
            <a:r>
              <a:rPr lang="en-US" sz="2800" b="1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spatial locality</a:t>
            </a:r>
            <a:r>
              <a:rPr lang="en-US" sz="28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en-US" sz="28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TR" sz="280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access </a:t>
            </a:r>
            <a:r>
              <a:rPr lang="en-TR" sz="2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cache </a:t>
            </a:r>
            <a:r>
              <a:rPr lang="en-TR" sz="280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blocks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around each other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TR" sz="280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at </a:t>
            </a:r>
            <a:r>
              <a:rPr lang="en-TR" sz="2800" dirty="0"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around the same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D6AB4-6435-1F66-BE1D-BE44FD48A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69" y="4323963"/>
            <a:ext cx="6517782" cy="2292270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6BE185A0-A5CB-4ABA-E03C-F1C41EF56F89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8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5EFA-85F3-347D-0244-69FD2A99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Motivational Analysis</a:t>
            </a:r>
            <a:endParaRPr lang="en-TR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6FB9B-31B0-3CF5-0141-8770FCD0B03B}"/>
              </a:ext>
            </a:extLst>
          </p:cNvPr>
          <p:cNvSpPr/>
          <p:nvPr/>
        </p:nvSpPr>
        <p:spPr>
          <a:xfrm>
            <a:off x="0" y="5112230"/>
            <a:ext cx="9144000" cy="11618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TR" sz="2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Workloads access </a:t>
            </a:r>
            <a:r>
              <a:rPr lang="en-TR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same row </a:t>
            </a:r>
            <a:r>
              <a:rPr lang="en-TR" sz="28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address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TR" sz="2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</a:t>
            </a:r>
            <a:r>
              <a:rPr lang="en-TR" sz="28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different</a:t>
            </a:r>
            <a:r>
              <a:rPr lang="en-TR" sz="28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TR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banks </a:t>
            </a:r>
            <a:r>
              <a:rPr lang="en-TR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 around </a:t>
            </a:r>
            <a:r>
              <a:rPr lang="en-TR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same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113B0-31F9-E933-9655-8462EC4B1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4530"/>
            <a:ext cx="7772400" cy="3293175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6923EFC6-ACED-F342-DCBA-61FEE559134B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38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A389E-EB39-7AD4-659A-2B5A5EBEC8CD}"/>
              </a:ext>
            </a:extLst>
          </p:cNvPr>
          <p:cNvSpPr txBox="1"/>
          <p:nvPr/>
        </p:nvSpPr>
        <p:spPr>
          <a:xfrm>
            <a:off x="1300784" y="4521592"/>
            <a:ext cx="654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Gathered from 128 row activation windows in a 32-bank system </a:t>
            </a:r>
          </a:p>
        </p:txBody>
      </p:sp>
    </p:spTree>
    <p:extLst>
      <p:ext uri="{BB962C8B-B14F-4D97-AF65-F5344CB8AC3E}">
        <p14:creationId xmlns:p14="http://schemas.microsoft.com/office/powerpoint/2010/main" val="29603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3611-1101-ABCE-EF3C-29159C30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41C36-9F96-32EC-F23E-307A6407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52C43-D10C-31A3-6C2C-EC74A4B81EBE}"/>
              </a:ext>
            </a:extLst>
          </p:cNvPr>
          <p:cNvSpPr/>
          <p:nvPr/>
        </p:nvSpPr>
        <p:spPr>
          <a:xfrm flipV="1">
            <a:off x="0" y="1865165"/>
            <a:ext cx="9144000" cy="1146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E5AB9D-E2FB-ED1F-4E5B-03BD7DE25BB5}"/>
              </a:ext>
            </a:extLst>
          </p:cNvPr>
          <p:cNvSpPr/>
          <p:nvPr/>
        </p:nvSpPr>
        <p:spPr>
          <a:xfrm flipV="1">
            <a:off x="0" y="3795689"/>
            <a:ext cx="9144000" cy="1146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8CF21-9F8F-F884-8944-ECDB4097ED8A}"/>
              </a:ext>
            </a:extLst>
          </p:cNvPr>
          <p:cNvSpPr txBox="1"/>
          <p:nvPr/>
        </p:nvSpPr>
        <p:spPr>
          <a:xfrm>
            <a:off x="1316140" y="1905506"/>
            <a:ext cx="65117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No mitigation mechanism leverages </a:t>
            </a:r>
          </a:p>
          <a:p>
            <a:pPr algn="ctr"/>
            <a:r>
              <a:rPr lang="en-US" sz="3200" dirty="0">
                <a:latin typeface="Cambria" panose="02040503050406030204" pitchFamily="18" charset="0"/>
              </a:rPr>
              <a:t>the spatial locality across banks</a:t>
            </a:r>
          </a:p>
          <a:p>
            <a:pPr algn="ctr"/>
            <a:endParaRPr lang="en-US" sz="3200" dirty="0">
              <a:latin typeface="Cambria" panose="02040503050406030204" pitchFamily="18" charset="0"/>
            </a:endParaRPr>
          </a:p>
          <a:p>
            <a:pPr algn="ctr"/>
            <a:endParaRPr lang="en-US" sz="3200" dirty="0">
              <a:latin typeface="Cambria" panose="02040503050406030204" pitchFamily="18" charset="0"/>
            </a:endParaRPr>
          </a:p>
          <a:p>
            <a:pPr algn="ctr"/>
            <a:r>
              <a:rPr lang="en-US" sz="3200" dirty="0">
                <a:latin typeface="Cambria" panose="02040503050406030204" pitchFamily="18" charset="0"/>
              </a:rPr>
              <a:t>Area overhead linearly increases </a:t>
            </a:r>
          </a:p>
          <a:p>
            <a:pPr algn="ctr"/>
            <a:r>
              <a:rPr lang="en-US" sz="3200" dirty="0">
                <a:latin typeface="Cambria" panose="02040503050406030204" pitchFamily="18" charset="0"/>
              </a:rPr>
              <a:t>with the number of banks</a:t>
            </a:r>
          </a:p>
        </p:txBody>
      </p:sp>
    </p:spTree>
    <p:extLst>
      <p:ext uri="{BB962C8B-B14F-4D97-AF65-F5344CB8AC3E}">
        <p14:creationId xmlns:p14="http://schemas.microsoft.com/office/powerpoint/2010/main" val="230939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917C-FA49-6C80-E815-6FEDC303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&amp; Generative AI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E41E-B0A2-4CA3-C8F6-6FB7A8A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B831-DF5D-74A3-164B-D07193CF8FFB}"/>
              </a:ext>
            </a:extLst>
          </p:cNvPr>
          <p:cNvSpPr txBox="1"/>
          <p:nvPr/>
        </p:nvSpPr>
        <p:spPr>
          <a:xfrm>
            <a:off x="-1" y="596372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Image Source: </a:t>
            </a:r>
            <a:r>
              <a:rPr lang="en-US" sz="1600" dirty="0">
                <a:hlinkClick r:id="rId2"/>
              </a:rPr>
              <a:t>https://www.cerebras.net/blog/cerebras-architecture-deep-dive-first-look-inside-the-hw/sw-co-design-for-deep-learning</a:t>
            </a:r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02F4BA-21CC-96C4-12E9-44D8F21A0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759941"/>
            <a:ext cx="7912101" cy="526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058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3611-1101-ABCE-EF3C-29159C30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41C36-9F96-32EC-F23E-307A6407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CD36F-F3D0-A6A0-2981-E700721CEE72}"/>
              </a:ext>
            </a:extLst>
          </p:cNvPr>
          <p:cNvSpPr txBox="1"/>
          <p:nvPr/>
        </p:nvSpPr>
        <p:spPr>
          <a:xfrm>
            <a:off x="1845709" y="6114019"/>
            <a:ext cx="545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800" b="1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Sibling rows: 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Rows with the same ID across all banks</a:t>
            </a:r>
            <a:endParaRPr lang="en-CH" sz="1800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FFFA2-25F0-1382-D429-5993939F5C23}"/>
              </a:ext>
            </a:extLst>
          </p:cNvPr>
          <p:cNvSpPr/>
          <p:nvPr/>
        </p:nvSpPr>
        <p:spPr>
          <a:xfrm>
            <a:off x="0" y="1123533"/>
            <a:ext cx="9144000" cy="21111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8BD2F-F17A-A2B7-0A0D-6F41C7721681}"/>
              </a:ext>
            </a:extLst>
          </p:cNvPr>
          <p:cNvSpPr txBox="1"/>
          <p:nvPr/>
        </p:nvSpPr>
        <p:spPr>
          <a:xfrm>
            <a:off x="519255" y="1394297"/>
            <a:ext cx="81054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Sibling rows can share one activation counter</a:t>
            </a:r>
          </a:p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to reduce the number of counters </a:t>
            </a:r>
          </a:p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by a factor of the bank count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755482-70F6-79EE-426F-46F9234B258F}"/>
              </a:ext>
            </a:extLst>
          </p:cNvPr>
          <p:cNvSpPr/>
          <p:nvPr/>
        </p:nvSpPr>
        <p:spPr>
          <a:xfrm>
            <a:off x="178421" y="3634625"/>
            <a:ext cx="5815360" cy="14847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4DB2AE-5D8F-E8DC-2774-62CCABD070CF}"/>
              </a:ext>
            </a:extLst>
          </p:cNvPr>
          <p:cNvSpPr/>
          <p:nvPr/>
        </p:nvSpPr>
        <p:spPr>
          <a:xfrm>
            <a:off x="311262" y="4010620"/>
            <a:ext cx="150866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C48D0-E23E-6019-670C-EFB1D87100A1}"/>
              </a:ext>
            </a:extLst>
          </p:cNvPr>
          <p:cNvSpPr txBox="1"/>
          <p:nvPr/>
        </p:nvSpPr>
        <p:spPr>
          <a:xfrm>
            <a:off x="430341" y="3634626"/>
            <a:ext cx="126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023B8-A4AE-9E0C-31B4-2E33228F2BB2}"/>
              </a:ext>
            </a:extLst>
          </p:cNvPr>
          <p:cNvSpPr/>
          <p:nvPr/>
        </p:nvSpPr>
        <p:spPr>
          <a:xfrm>
            <a:off x="311262" y="4165313"/>
            <a:ext cx="150866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Counter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D19055-87C3-3886-DD6B-DA93FDC9E581}"/>
              </a:ext>
            </a:extLst>
          </p:cNvPr>
          <p:cNvSpPr/>
          <p:nvPr/>
        </p:nvSpPr>
        <p:spPr>
          <a:xfrm>
            <a:off x="1939001" y="4010620"/>
            <a:ext cx="150866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369A3-7223-4660-585B-48A956838512}"/>
              </a:ext>
            </a:extLst>
          </p:cNvPr>
          <p:cNvSpPr txBox="1"/>
          <p:nvPr/>
        </p:nvSpPr>
        <p:spPr>
          <a:xfrm>
            <a:off x="2058080" y="3634626"/>
            <a:ext cx="126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95A69C-2555-91A4-1C5B-202CFBD0FCC8}"/>
              </a:ext>
            </a:extLst>
          </p:cNvPr>
          <p:cNvSpPr/>
          <p:nvPr/>
        </p:nvSpPr>
        <p:spPr>
          <a:xfrm>
            <a:off x="1939001" y="4165313"/>
            <a:ext cx="150866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Counter 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8077CC-F2F1-3A94-2B8F-EF757A2F6CC9}"/>
              </a:ext>
            </a:extLst>
          </p:cNvPr>
          <p:cNvSpPr/>
          <p:nvPr/>
        </p:nvSpPr>
        <p:spPr>
          <a:xfrm>
            <a:off x="4311968" y="4010620"/>
            <a:ext cx="150866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2A7F0-E7E9-A7C1-B53B-84D2DE3981A5}"/>
              </a:ext>
            </a:extLst>
          </p:cNvPr>
          <p:cNvSpPr txBox="1"/>
          <p:nvPr/>
        </p:nvSpPr>
        <p:spPr>
          <a:xfrm>
            <a:off x="4431047" y="3634626"/>
            <a:ext cx="126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15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A81A14-3C51-27F8-43D0-4F4747F99206}"/>
              </a:ext>
            </a:extLst>
          </p:cNvPr>
          <p:cNvSpPr/>
          <p:nvPr/>
        </p:nvSpPr>
        <p:spPr>
          <a:xfrm>
            <a:off x="4311968" y="4165313"/>
            <a:ext cx="150866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Counter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F4BE8-B943-0EB4-859D-26ACA8CBDB06}"/>
              </a:ext>
            </a:extLst>
          </p:cNvPr>
          <p:cNvSpPr txBox="1"/>
          <p:nvPr/>
        </p:nvSpPr>
        <p:spPr>
          <a:xfrm>
            <a:off x="3247168" y="4210675"/>
            <a:ext cx="1265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BD57CF-7FBC-CAFB-661C-E386F9F3186A}"/>
              </a:ext>
            </a:extLst>
          </p:cNvPr>
          <p:cNvSpPr txBox="1"/>
          <p:nvPr/>
        </p:nvSpPr>
        <p:spPr>
          <a:xfrm>
            <a:off x="3247168" y="3910372"/>
            <a:ext cx="1265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5AAC9-314C-9574-5422-765E2D766B3D}"/>
              </a:ext>
            </a:extLst>
          </p:cNvPr>
          <p:cNvSpPr txBox="1"/>
          <p:nvPr/>
        </p:nvSpPr>
        <p:spPr>
          <a:xfrm>
            <a:off x="3247168" y="3565761"/>
            <a:ext cx="1265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51686E-F2B0-2A50-35BC-5F746DFFEE48}"/>
              </a:ext>
            </a:extLst>
          </p:cNvPr>
          <p:cNvSpPr/>
          <p:nvPr/>
        </p:nvSpPr>
        <p:spPr>
          <a:xfrm>
            <a:off x="6860163" y="4010620"/>
            <a:ext cx="150866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30B24B-CF58-C99B-337B-A8938C867D76}"/>
              </a:ext>
            </a:extLst>
          </p:cNvPr>
          <p:cNvSpPr txBox="1"/>
          <p:nvPr/>
        </p:nvSpPr>
        <p:spPr>
          <a:xfrm>
            <a:off x="6854955" y="3634626"/>
            <a:ext cx="1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0-15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26B65F-8DB8-A839-3D81-547215D7C278}"/>
              </a:ext>
            </a:extLst>
          </p:cNvPr>
          <p:cNvSpPr/>
          <p:nvPr/>
        </p:nvSpPr>
        <p:spPr>
          <a:xfrm>
            <a:off x="6860163" y="4165313"/>
            <a:ext cx="150866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Counter 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3C839D-7F07-A5FD-0933-47465AC5DFA9}"/>
              </a:ext>
            </a:extLst>
          </p:cNvPr>
          <p:cNvSpPr txBox="1"/>
          <p:nvPr/>
        </p:nvSpPr>
        <p:spPr>
          <a:xfrm>
            <a:off x="1181028" y="4750031"/>
            <a:ext cx="381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Existing Row Activation Tracker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6375B3-53FF-438C-9D95-179644F9A2CA}"/>
              </a:ext>
            </a:extLst>
          </p:cNvPr>
          <p:cNvSpPr/>
          <p:nvPr/>
        </p:nvSpPr>
        <p:spPr>
          <a:xfrm>
            <a:off x="6180262" y="3634625"/>
            <a:ext cx="2785317" cy="148473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6CDE7-B714-E6DC-B2CD-F74E1C954491}"/>
              </a:ext>
            </a:extLst>
          </p:cNvPr>
          <p:cNvSpPr txBox="1"/>
          <p:nvPr/>
        </p:nvSpPr>
        <p:spPr>
          <a:xfrm>
            <a:off x="6148491" y="4744763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ABACuS-Based Tracker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BC775031-A5DE-5AAF-E8EC-0EC0B344BF09}"/>
              </a:ext>
            </a:extLst>
          </p:cNvPr>
          <p:cNvCxnSpPr>
            <a:stCxn id="8" idx="2"/>
            <a:endCxn id="26" idx="2"/>
          </p:cNvCxnSpPr>
          <p:nvPr/>
        </p:nvCxnSpPr>
        <p:spPr>
          <a:xfrm rot="5400000" flipH="1" flipV="1">
            <a:off x="5326876" y="2873319"/>
            <a:ext cx="5267" cy="4486819"/>
          </a:xfrm>
          <a:prstGeom prst="curvedConnector3">
            <a:avLst>
              <a:gd name="adj1" fmla="val -4340232"/>
            </a:avLst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BB48F9-126E-94DF-BA17-7A4ACA9AAADC}"/>
              </a:ext>
            </a:extLst>
          </p:cNvPr>
          <p:cNvSpPr txBox="1"/>
          <p:nvPr/>
        </p:nvSpPr>
        <p:spPr>
          <a:xfrm>
            <a:off x="2396655" y="5462743"/>
            <a:ext cx="5865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16x reduction in number of counters</a:t>
            </a:r>
          </a:p>
        </p:txBody>
      </p:sp>
    </p:spTree>
    <p:extLst>
      <p:ext uri="{BB962C8B-B14F-4D97-AF65-F5344CB8AC3E}">
        <p14:creationId xmlns:p14="http://schemas.microsoft.com/office/powerpoint/2010/main" val="172121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  <p:bldP spid="15" grpId="0" animBg="1"/>
      <p:bldP spid="16" grpId="0"/>
      <p:bldP spid="17" grpId="0" animBg="1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46B9-4608-6873-7ADE-CECAA9A3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ABACuS: High-level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C834-4826-67ED-FEA6-B4B79EC5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TR" sz="3200" dirty="0"/>
          </a:p>
          <a:p>
            <a:pPr marL="0" indent="0">
              <a:buNone/>
            </a:pPr>
            <a:r>
              <a:rPr lang="en-TR" sz="3200" b="1" dirty="0"/>
              <a:t>Key Mechanism: </a:t>
            </a:r>
            <a:r>
              <a:rPr lang="en-TR" sz="3200" dirty="0"/>
              <a:t>Track the </a:t>
            </a:r>
            <a:r>
              <a:rPr lang="en-TR" sz="3200" dirty="0">
                <a:solidFill>
                  <a:srgbClr val="FF0000"/>
                </a:solidFill>
              </a:rPr>
              <a:t>maximum</a:t>
            </a:r>
            <a:r>
              <a:rPr lang="en-TR" sz="3200" dirty="0"/>
              <a:t> (worst) </a:t>
            </a:r>
            <a:r>
              <a:rPr lang="en-TR" sz="3200" dirty="0">
                <a:solidFill>
                  <a:srgbClr val="FF0000"/>
                </a:solidFill>
              </a:rPr>
              <a:t>activation count </a:t>
            </a:r>
            <a:r>
              <a:rPr lang="en-TR" sz="3200" dirty="0"/>
              <a:t>of sibling rows using </a:t>
            </a:r>
            <a:r>
              <a:rPr lang="en-TR" sz="3200" dirty="0">
                <a:solidFill>
                  <a:srgbClr val="00B050"/>
                </a:solidFill>
              </a:rPr>
              <a:t>one counter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ED093-31E7-67FA-DAE8-2626480A8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3" y="3282526"/>
            <a:ext cx="7734300" cy="2044700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EBCEFC30-EC8E-083A-498E-74526177C6C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46B9-4608-6873-7ADE-CECAA9A3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ABACuS’s</a:t>
            </a:r>
            <a:r>
              <a:rPr lang="en-US" dirty="0"/>
              <a:t> Integration with Misra-Gries Algorithm (I)</a:t>
            </a:r>
            <a:endParaRPr lang="en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0FF846-AA2B-1F51-8E23-65F1939A2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460468"/>
            <a:ext cx="8986838" cy="4464114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735A5ACD-8FA4-A605-4CFA-D605184B85E1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39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ED80-843E-D177-B17D-F269ED11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ABACuS’s</a:t>
            </a:r>
            <a:r>
              <a:rPr lang="en-US" dirty="0"/>
              <a:t> Integration with Misra-Gries Algorithm (II)</a:t>
            </a:r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89485-47EE-3FAD-C067-847C088E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01" y="1206027"/>
            <a:ext cx="7772400" cy="2541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ACBCF-5881-8936-6668-03B72790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44633"/>
            <a:ext cx="7772400" cy="1992701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86A90239-8B13-4035-51F7-20449A69274D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43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BB6D47-1A7C-7BE0-EC84-8E00F8D3F405}"/>
              </a:ext>
            </a:extLst>
          </p:cNvPr>
          <p:cNvSpPr/>
          <p:nvPr/>
        </p:nvSpPr>
        <p:spPr>
          <a:xfrm>
            <a:off x="4572000" y="4044633"/>
            <a:ext cx="4102443" cy="1992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BF8D8-DBE4-3107-8EAE-66F51883A704}"/>
              </a:ext>
            </a:extLst>
          </p:cNvPr>
          <p:cNvSpPr txBox="1"/>
          <p:nvPr/>
        </p:nvSpPr>
        <p:spPr>
          <a:xfrm>
            <a:off x="4769709" y="4256153"/>
            <a:ext cx="423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ABACuS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b="1" dirty="0">
                <a:latin typeface="Cambria" panose="02040503050406030204" pitchFamily="18" charset="0"/>
              </a:rPr>
              <a:t>does not underestimate </a:t>
            </a:r>
            <a:br>
              <a:rPr lang="en-US" sz="2400" b="1" dirty="0">
                <a:latin typeface="Cambria" panose="02040503050406030204" pitchFamily="18" charset="0"/>
              </a:rPr>
            </a:br>
            <a:r>
              <a:rPr lang="en-US" sz="2400" dirty="0">
                <a:latin typeface="Cambria" panose="02040503050406030204" pitchFamily="18" charset="0"/>
              </a:rPr>
              <a:t>but </a:t>
            </a:r>
            <a:r>
              <a:rPr lang="en-US" sz="2400" b="1" dirty="0">
                <a:latin typeface="Cambria" panose="02040503050406030204" pitchFamily="18" charset="0"/>
              </a:rPr>
              <a:t>can overestimate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a DRAM row’s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latin typeface="Cambria" panose="02040503050406030204" pitchFamily="18" charset="0"/>
              </a:rPr>
              <a:t>activation 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75517-67C1-EF99-FAE0-A97D33A50E31}"/>
              </a:ext>
            </a:extLst>
          </p:cNvPr>
          <p:cNvSpPr txBox="1"/>
          <p:nvPr/>
        </p:nvSpPr>
        <p:spPr>
          <a:xfrm>
            <a:off x="7200412" y="5243016"/>
            <a:ext cx="1975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mbria" panose="02040503050406030204" pitchFamily="18" charset="0"/>
              </a:rPr>
              <a:t>potential</a:t>
            </a:r>
          </a:p>
          <a:p>
            <a:r>
              <a:rPr lang="en-US" sz="2400" b="1" i="1" dirty="0">
                <a:solidFill>
                  <a:srgbClr val="C00000"/>
                </a:solidFill>
                <a:latin typeface="Cambria" panose="02040503050406030204" pitchFamily="18" charset="0"/>
              </a:rPr>
              <a:t>performance</a:t>
            </a:r>
          </a:p>
          <a:p>
            <a:r>
              <a:rPr lang="en-US" sz="2400" b="1" i="1" dirty="0">
                <a:solidFill>
                  <a:srgbClr val="C00000"/>
                </a:solidFill>
                <a:latin typeface="Cambria" panose="02040503050406030204" pitchFamily="18" charset="0"/>
              </a:rPr>
              <a:t>overhead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A223F2A-C4D6-6492-91D0-228B7C5371B9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6850320" y="5493089"/>
            <a:ext cx="430920" cy="269264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974F9B-05A4-909A-09A6-CA0B0B6EAA8D}"/>
              </a:ext>
            </a:extLst>
          </p:cNvPr>
          <p:cNvSpPr txBox="1"/>
          <p:nvPr/>
        </p:nvSpPr>
        <p:spPr>
          <a:xfrm>
            <a:off x="7175194" y="4076249"/>
            <a:ext cx="108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7698"/>
                </a:solidFill>
                <a:latin typeface="Cambria" panose="02040503050406030204" pitchFamily="18" charset="0"/>
              </a:rPr>
              <a:t>secure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2B9E184D-A286-279D-9046-3CE06F6F1087}"/>
              </a:ext>
            </a:extLst>
          </p:cNvPr>
          <p:cNvCxnSpPr>
            <a:cxnSpLocks/>
            <a:stCxn id="24" idx="0"/>
            <a:endCxn id="11" idx="1"/>
          </p:cNvCxnSpPr>
          <p:nvPr/>
        </p:nvCxnSpPr>
        <p:spPr>
          <a:xfrm rot="5400000" flipH="1" flipV="1">
            <a:off x="6468260" y="3992488"/>
            <a:ext cx="392339" cy="1021529"/>
          </a:xfrm>
          <a:prstGeom prst="curvedConnector2">
            <a:avLst/>
          </a:prstGeom>
          <a:ln w="57150">
            <a:solidFill>
              <a:srgbClr val="0076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9FABFA2-A8F7-E03F-4F88-442786F491D4}"/>
              </a:ext>
            </a:extLst>
          </p:cNvPr>
          <p:cNvSpPr/>
          <p:nvPr/>
        </p:nvSpPr>
        <p:spPr>
          <a:xfrm>
            <a:off x="6931146" y="5079044"/>
            <a:ext cx="216243" cy="293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7E3A17-40A7-31A4-4070-BB5D75F519C0}"/>
              </a:ext>
            </a:extLst>
          </p:cNvPr>
          <p:cNvSpPr/>
          <p:nvPr/>
        </p:nvSpPr>
        <p:spPr>
          <a:xfrm>
            <a:off x="6045543" y="4699421"/>
            <a:ext cx="216243" cy="293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8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F4D9-DE76-51B3-2DA1-7F90E3B3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27358-A5ED-5B6F-98D4-ED562697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072661"/>
            <a:ext cx="8987622" cy="533741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System Configuration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/>
              <a:t>Workloads: </a:t>
            </a:r>
            <a:r>
              <a:rPr lang="en-US" sz="2800" dirty="0"/>
              <a:t>62 </a:t>
            </a:r>
            <a:r>
              <a:rPr lang="en-US" sz="2800" dirty="0">
                <a:solidFill>
                  <a:srgbClr val="FF0000"/>
                </a:solidFill>
              </a:rPr>
              <a:t>1-</a:t>
            </a:r>
            <a:r>
              <a:rPr lang="en-US" sz="2800" dirty="0"/>
              <a:t> &amp;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8-core </a:t>
            </a:r>
            <a:r>
              <a:rPr lang="en-US" sz="2800" dirty="0"/>
              <a:t>workloads</a:t>
            </a:r>
          </a:p>
          <a:p>
            <a:r>
              <a:rPr lang="en-US" sz="2800" dirty="0"/>
              <a:t>Four different very low </a:t>
            </a:r>
            <a:r>
              <a:rPr lang="en-US" sz="2800" dirty="0" err="1"/>
              <a:t>nRH</a:t>
            </a:r>
            <a:r>
              <a:rPr lang="en-US" sz="2800" dirty="0"/>
              <a:t> values: 1000, 500, 250, 125</a:t>
            </a:r>
          </a:p>
          <a:p>
            <a:r>
              <a:rPr lang="en-US" sz="2800" dirty="0"/>
              <a:t>Four state-of-the-art mitigation mechanisms</a:t>
            </a:r>
            <a:endParaRPr lang="en-TR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E0485-9F69-4164-6670-1C9D65ED5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13" y="1593864"/>
            <a:ext cx="6483576" cy="2974424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FE62F728-13D9-65D8-7387-71E8CD397170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DFAE-5361-DD2E-2EBB-A2A471C0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Performance Comparison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C81E7A-7D96-7126-16E3-7FEB9E343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91" y="1369608"/>
            <a:ext cx="8986838" cy="33797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88B97A-2E25-38B3-5F35-1385D836035D}"/>
              </a:ext>
            </a:extLst>
          </p:cNvPr>
          <p:cNvSpPr/>
          <p:nvPr/>
        </p:nvSpPr>
        <p:spPr>
          <a:xfrm>
            <a:off x="-2590" y="5104730"/>
            <a:ext cx="9144000" cy="8388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Lower overhead than all evaluated state-of-the-art </a:t>
            </a:r>
            <a:b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mechanisms (except Graphene)</a:t>
            </a:r>
            <a:endParaRPr lang="en-TR" sz="2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CF220955-AA97-7C46-A2CF-18635EA05306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0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ECA2-CEEC-A5CF-4A12-2DE80CB5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200E9-33CB-017D-8B20-A947C13E6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3200" dirty="0"/>
              <a:t>More motivational analysis</a:t>
            </a:r>
          </a:p>
          <a:p>
            <a:r>
              <a:rPr lang="en-CH" sz="3200" dirty="0"/>
              <a:t>Multi-core performance &amp; energy results</a:t>
            </a:r>
          </a:p>
          <a:p>
            <a:r>
              <a:rPr lang="en-CH" sz="3200" dirty="0"/>
              <a:t>Performance under adversarial workloads</a:t>
            </a:r>
          </a:p>
          <a:p>
            <a:pPr lvl="1"/>
            <a:r>
              <a:rPr lang="en-CH" sz="2400" dirty="0"/>
              <a:t>Alternative ABACuS design</a:t>
            </a:r>
          </a:p>
          <a:p>
            <a:r>
              <a:rPr lang="en-CH" sz="3200" dirty="0"/>
              <a:t>Performance &amp; energy sensitivity to:</a:t>
            </a:r>
          </a:p>
          <a:p>
            <a:pPr lvl="1"/>
            <a:r>
              <a:rPr lang="en-CH" sz="2400" dirty="0"/>
              <a:t>Blast radius</a:t>
            </a:r>
          </a:p>
          <a:p>
            <a:pPr lvl="1"/>
            <a:r>
              <a:rPr lang="en-CH" sz="2400" dirty="0"/>
              <a:t>Number of ABACuS counters </a:t>
            </a:r>
          </a:p>
          <a:p>
            <a:pPr lvl="1"/>
            <a:r>
              <a:rPr lang="en-CH" sz="2400" dirty="0"/>
              <a:t>Number of banks</a:t>
            </a:r>
          </a:p>
          <a:p>
            <a:r>
              <a:rPr lang="en-CH" sz="3200" dirty="0"/>
              <a:t>Circuit area, latency, energy, and power</a:t>
            </a:r>
          </a:p>
          <a:p>
            <a:r>
              <a:rPr lang="en-CH" sz="3200" dirty="0"/>
              <a:t>Security proof</a:t>
            </a:r>
          </a:p>
          <a:p>
            <a:endParaRPr lang="en-CH" sz="3200" dirty="0"/>
          </a:p>
          <a:p>
            <a:endParaRPr lang="en-CH" sz="3200" dirty="0"/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CCF64885-AC7F-C54F-FAE0-797118F44AF6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17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0C55A8-F7CF-4984-A1C7-0D1BFCF0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ABACuS</a:t>
            </a:r>
            <a:r>
              <a:rPr lang="en-US" dirty="0">
                <a:latin typeface="Cambria" panose="02040503050406030204" pitchFamily="18" charset="0"/>
              </a:rPr>
              <a:t> Summary</a:t>
            </a:r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54E5C6-8092-46E1-A98C-201D5F079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57" y="931491"/>
            <a:ext cx="8907087" cy="5742773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Goal: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/>
              <a:t>Prevent RowHammer bitflips at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low performance, energy,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and area cost </a:t>
            </a:r>
            <a:r>
              <a:rPr lang="en-US" sz="2000" dirty="0"/>
              <a:t>especially at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very low RowHammer thresholds </a:t>
            </a:r>
            <a:br>
              <a:rPr lang="en-US" sz="2000" dirty="0"/>
            </a:br>
            <a:r>
              <a:rPr lang="en-US" sz="2000" dirty="0"/>
              <a:t>(e.g., 125 aggressor row activations induce a bitflip)</a:t>
            </a: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Key Observation: </a:t>
            </a:r>
            <a:r>
              <a:rPr lang="en-US" sz="2000" dirty="0"/>
              <a:t>Many workloads access the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same row address 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	    </a:t>
            </a:r>
            <a:r>
              <a:rPr lang="en-US" sz="2000" dirty="0"/>
              <a:t>in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different DRAM banks </a:t>
            </a:r>
            <a:r>
              <a:rPr lang="en-US" sz="2000" dirty="0"/>
              <a:t>at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around the same time</a:t>
            </a:r>
            <a:endParaRPr lang="en-US" sz="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Key Idea: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/>
              <a:t>Use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one counter </a:t>
            </a:r>
            <a:r>
              <a:rPr lang="en-US" sz="2000" dirty="0"/>
              <a:t>to track the activation count of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many rows </a:t>
            </a: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	    </a:t>
            </a:r>
            <a:r>
              <a:rPr lang="en-US" sz="2000" dirty="0"/>
              <a:t>with the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same address </a:t>
            </a:r>
            <a:r>
              <a:rPr lang="en-US" sz="2000" dirty="0"/>
              <a:t>across all DRAM banks</a:t>
            </a: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endParaRPr lang="en-US" sz="2000" b="1" dirty="0">
              <a:solidFill>
                <a:srgbClr val="85319F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rgbClr val="85319F"/>
                </a:solidFill>
              </a:rPr>
              <a:t>Key Results: </a:t>
            </a:r>
            <a:r>
              <a:rPr lang="en-US" sz="2000" dirty="0"/>
              <a:t>At very low RowHammer thresholds, </a:t>
            </a:r>
            <a:r>
              <a:rPr lang="en-US" sz="2000" dirty="0" err="1"/>
              <a:t>ABACuS</a:t>
            </a:r>
            <a:r>
              <a:rPr lang="en-US" sz="2000" dirty="0"/>
              <a:t>: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1900" dirty="0"/>
              <a:t>Induces </a:t>
            </a:r>
            <a:r>
              <a:rPr lang="en-US" sz="1900" dirty="0">
                <a:solidFill>
                  <a:srgbClr val="85319F"/>
                </a:solidFill>
              </a:rPr>
              <a:t>small system performance and DRAM energy overhead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1900" dirty="0">
                <a:solidFill>
                  <a:srgbClr val="85319F"/>
                </a:solidFill>
              </a:rPr>
              <a:t>Outperforms</a:t>
            </a:r>
            <a:r>
              <a:rPr lang="en-US" sz="1900" dirty="0"/>
              <a:t> the state-of-the-art mitigation (Hydra)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1900" dirty="0"/>
              <a:t>Takes up </a:t>
            </a:r>
            <a:r>
              <a:rPr lang="en-US" sz="1900" dirty="0">
                <a:solidFill>
                  <a:srgbClr val="7030A0"/>
                </a:solidFill>
              </a:rPr>
              <a:t>22.7X smaller chip area </a:t>
            </a:r>
            <a:r>
              <a:rPr lang="en-US" sz="1900" dirty="0"/>
              <a:t>than state-of-the-art (Graphene)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endParaRPr lang="en-US" sz="2000" dirty="0"/>
          </a:p>
        </p:txBody>
      </p:sp>
      <p:sp>
        <p:nvSpPr>
          <p:cNvPr id="4" name="Alt Başlık 2">
            <a:extLst>
              <a:ext uri="{FF2B5EF4-FFF2-40B4-BE49-F238E27FC236}">
                <a16:creationId xmlns:a16="http://schemas.microsoft.com/office/drawing/2014/main" id="{5EB1FFC7-162F-1C6A-A55A-9E924A013BA9}"/>
              </a:ext>
            </a:extLst>
          </p:cNvPr>
          <p:cNvSpPr txBox="1">
            <a:spLocks/>
          </p:cNvSpPr>
          <p:nvPr/>
        </p:nvSpPr>
        <p:spPr>
          <a:xfrm>
            <a:off x="1224089" y="6468272"/>
            <a:ext cx="669142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solidFill>
                  <a:srgbClr val="0000FF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https://github.com/CMU-SAFARI/</a:t>
            </a:r>
            <a:r>
              <a:rPr lang="tr-TR" sz="2000" dirty="0" err="1">
                <a:solidFill>
                  <a:srgbClr val="0000FF"/>
                </a:solidFill>
                <a:latin typeface="Cambria" panose="02040503050406030204" pitchFamily="18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ABACuS</a:t>
            </a:r>
            <a:endParaRPr lang="tr-TR" sz="2000" dirty="0">
              <a:solidFill>
                <a:srgbClr val="0000FF"/>
              </a:solidFill>
              <a:latin typeface="Cambria" panose="0204050305040603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1DBB9EB-A48B-320F-E357-E877679A6B2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>
                <a:latin typeface="Cambria" panose="02040503050406030204" pitchFamily="18" charset="0"/>
              </a:rPr>
              <a:pPr algn="r"/>
              <a:t>47</a:t>
            </a:fld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75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8AB6-82F9-6FD2-CB05-1AD89983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Extended Version on arXiv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E760F-DB60-80B2-F7F6-88D5635D4D35}"/>
              </a:ext>
            </a:extLst>
          </p:cNvPr>
          <p:cNvSpPr txBox="1"/>
          <p:nvPr/>
        </p:nvSpPr>
        <p:spPr>
          <a:xfrm>
            <a:off x="478854" y="1109838"/>
            <a:ext cx="8181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3200" i="1" dirty="0">
                <a:solidFill>
                  <a:srgbClr val="0000FF"/>
                </a:solidFill>
                <a:latin typeface="Cambria" panose="02040503050406030204" pitchFamily="18" charset="0"/>
              </a:rPr>
              <a:t>https://arxiv.org/pdf/2310.09977.pdf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9C80D-7E22-D635-D884-57B8F646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8" y="1950020"/>
            <a:ext cx="8975224" cy="3764940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763DDDC3-7701-4AF3-3D1D-A2EF32D169CC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17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D811-EA84-18CE-60BE-2D3B08C8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ABACuS is Open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F7166-4AB7-33EC-3C5A-A465504BE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" y="1689651"/>
            <a:ext cx="8970304" cy="4353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A59B9E-CB66-3B06-68D8-3498B835683C}"/>
              </a:ext>
            </a:extLst>
          </p:cNvPr>
          <p:cNvSpPr txBox="1"/>
          <p:nvPr/>
        </p:nvSpPr>
        <p:spPr>
          <a:xfrm>
            <a:off x="871300" y="1018130"/>
            <a:ext cx="7397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3200" i="1" dirty="0">
                <a:solidFill>
                  <a:srgbClr val="0000FF"/>
                </a:solidFill>
                <a:latin typeface="Cambria" panose="02040503050406030204" pitchFamily="18" charset="0"/>
              </a:rPr>
              <a:t>https://github.com/CMU-SAFARI/ABACuS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29F7234-D35A-FD08-9EBC-6395E2C3BD1D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3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917C-FA49-6C80-E815-6FEDC303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&amp; Generative AI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E41E-B0A2-4CA3-C8F6-6FB7A8A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5897A-9081-AB3A-C73F-ADD9CAD82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47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FB831-DF5D-74A3-164B-D07193CF8FFB}"/>
              </a:ext>
            </a:extLst>
          </p:cNvPr>
          <p:cNvSpPr txBox="1"/>
          <p:nvPr/>
        </p:nvSpPr>
        <p:spPr>
          <a:xfrm>
            <a:off x="-1" y="596372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Gholami</a:t>
            </a:r>
            <a:r>
              <a:rPr lang="en-US" sz="1600" dirty="0"/>
              <a:t> A, Yao Z, Kim S, Mahoney MW, </a:t>
            </a:r>
            <a:r>
              <a:rPr lang="en-US" sz="1600" dirty="0" err="1"/>
              <a:t>Keutzer</a:t>
            </a:r>
            <a:r>
              <a:rPr lang="en-US" sz="1600" dirty="0"/>
              <a:t> K. AI and Memory Wall. </a:t>
            </a:r>
            <a:r>
              <a:rPr lang="en-US" sz="1600" dirty="0" err="1"/>
              <a:t>RiseLab</a:t>
            </a:r>
            <a:r>
              <a:rPr lang="en-US" sz="1600" dirty="0"/>
              <a:t> Medium Blog Post, University of </a:t>
            </a:r>
            <a:r>
              <a:rPr lang="en-US" sz="1600" dirty="0" err="1"/>
              <a:t>Califonia</a:t>
            </a:r>
            <a:r>
              <a:rPr lang="en-US" sz="1600" dirty="0"/>
              <a:t> Berkeley, 2021, March 29.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6BAA0-BC96-7D46-A4B4-7715C62C9502}"/>
              </a:ext>
            </a:extLst>
          </p:cNvPr>
          <p:cNvCxnSpPr>
            <a:cxnSpLocks/>
          </p:cNvCxnSpPr>
          <p:nvPr/>
        </p:nvCxnSpPr>
        <p:spPr>
          <a:xfrm>
            <a:off x="7378700" y="2311400"/>
            <a:ext cx="0" cy="11176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8CAF73-847D-6BBE-548F-28FC15FA79BF}"/>
              </a:ext>
            </a:extLst>
          </p:cNvPr>
          <p:cNvSpPr txBox="1"/>
          <p:nvPr/>
        </p:nvSpPr>
        <p:spPr>
          <a:xfrm>
            <a:off x="7402733" y="2596634"/>
            <a:ext cx="16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Increasing gap</a:t>
            </a:r>
          </a:p>
        </p:txBody>
      </p:sp>
    </p:spTree>
    <p:extLst>
      <p:ext uri="{BB962C8B-B14F-4D97-AF65-F5344CB8AC3E}">
        <p14:creationId xmlns:p14="http://schemas.microsoft.com/office/powerpoint/2010/main" val="31225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CoMeT</a:t>
            </a:r>
            <a:r>
              <a:rPr lang="en-US" sz="3200" dirty="0"/>
              <a:t>: Count-Min-Sketch-based Row Tracking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F. Nisa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Ismail Emir Yuksel,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Konstantinos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Kanellopoulos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b="0" i="0" u="sng" dirty="0">
                <a:solidFill>
                  <a:srgbClr val="000000"/>
                </a:solidFill>
                <a:effectLst/>
              </a:rPr>
              <a:t>A. Giray </a:t>
            </a:r>
            <a:r>
              <a:rPr lang="en-US" sz="2000" b="0" i="0" u="sng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and Onur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hlinkClick r:id="rId2"/>
              </a:rPr>
              <a:t>"CoMeT: Count-Min-Sketch-based Row Tracking to Mitigate RowHammer at Low Cost”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hlinkClick r:id="rId3"/>
              </a:rPr>
              <a:t>30th International Symposium on High-Performance Computer Architecture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</a:rPr>
              <a:t>HPCA</a:t>
            </a:r>
            <a:r>
              <a:rPr lang="en-US" sz="20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April 2024.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6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2000" b="0" i="0" dirty="0">
                <a:solidFill>
                  <a:srgbClr val="000000"/>
                </a:solidFill>
                <a:effectLst/>
                <a:hlinkClick r:id="rId7"/>
              </a:rPr>
              <a:t>CoMeT Source Code (Officially Artifact Evaluated with All Badges)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r>
              <a:rPr lang="en-US" sz="2000" b="1" i="1" dirty="0">
                <a:solidFill>
                  <a:srgbClr val="000000"/>
                </a:solidFill>
                <a:effectLst/>
              </a:rPr>
              <a:t>Officially artifact evaluated as available, reviewed and reproducible.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122238" indent="0">
              <a:buNone/>
            </a:pP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Resim 8">
            <a:extLst>
              <a:ext uri="{FF2B5EF4-FFF2-40B4-BE49-F238E27FC236}">
                <a16:creationId xmlns:a16="http://schemas.microsoft.com/office/drawing/2014/main" id="{5D7FD656-2ED5-0DC4-E4DB-6C595FE1A1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41" r="7736" b="45179"/>
          <a:stretch/>
        </p:blipFill>
        <p:spPr>
          <a:xfrm>
            <a:off x="0" y="3550419"/>
            <a:ext cx="9144000" cy="29329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06705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A273C-E4BC-1D37-9B7A-016B8D107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93B650C1-085D-9CC0-AACB-21309E455206}"/>
              </a:ext>
            </a:extLst>
          </p:cNvPr>
          <p:cNvSpPr/>
          <p:nvPr/>
        </p:nvSpPr>
        <p:spPr>
          <a:xfrm>
            <a:off x="0" y="0"/>
            <a:ext cx="9144000" cy="3674107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Serbest Form: Şekil 18">
            <a:extLst>
              <a:ext uri="{FF2B5EF4-FFF2-40B4-BE49-F238E27FC236}">
                <a16:creationId xmlns:a16="http://schemas.microsoft.com/office/drawing/2014/main" id="{0703773E-FEFF-F71C-5659-96A56AE3B105}"/>
              </a:ext>
            </a:extLst>
          </p:cNvPr>
          <p:cNvSpPr/>
          <p:nvPr/>
        </p:nvSpPr>
        <p:spPr>
          <a:xfrm>
            <a:off x="3949417" y="572252"/>
            <a:ext cx="955315" cy="1041621"/>
          </a:xfrm>
          <a:custGeom>
            <a:avLst/>
            <a:gdLst>
              <a:gd name="connsiteX0" fmla="*/ 773776 w 955315"/>
              <a:gd name="connsiteY0" fmla="*/ 263381 h 1041621"/>
              <a:gd name="connsiteX1" fmla="*/ 955315 w 955315"/>
              <a:gd name="connsiteY1" fmla="*/ 0 h 1041621"/>
              <a:gd name="connsiteX2" fmla="*/ 395816 w 955315"/>
              <a:gd name="connsiteY2" fmla="*/ 559499 h 1041621"/>
              <a:gd name="connsiteX3" fmla="*/ 775264 w 955315"/>
              <a:gd name="connsiteY3" fmla="*/ 32737 h 1041621"/>
              <a:gd name="connsiteX4" fmla="*/ 395816 w 955315"/>
              <a:gd name="connsiteY4" fmla="*/ 428553 h 1041621"/>
              <a:gd name="connsiteX5" fmla="*/ 494026 w 955315"/>
              <a:gd name="connsiteY5" fmla="*/ 247013 h 1041621"/>
              <a:gd name="connsiteX6" fmla="*/ 263381 w 955315"/>
              <a:gd name="connsiteY6" fmla="*/ 510394 h 1041621"/>
              <a:gd name="connsiteX7" fmla="*/ 296118 w 955315"/>
              <a:gd name="connsiteY7" fmla="*/ 412184 h 1041621"/>
              <a:gd name="connsiteX8" fmla="*/ 0 w 955315"/>
              <a:gd name="connsiteY8" fmla="*/ 665150 h 1041621"/>
              <a:gd name="connsiteX9" fmla="*/ 77378 w 955315"/>
              <a:gd name="connsiteY9" fmla="*/ 654733 h 1041621"/>
              <a:gd name="connsiteX10" fmla="*/ 360103 w 955315"/>
              <a:gd name="connsiteY10" fmla="*/ 937459 h 1041621"/>
              <a:gd name="connsiteX11" fmla="*/ 340759 w 955315"/>
              <a:gd name="connsiteY11" fmla="*/ 1041621 h 1041621"/>
              <a:gd name="connsiteX12" fmla="*/ 642829 w 955315"/>
              <a:gd name="connsiteY12" fmla="*/ 708302 h 1041621"/>
              <a:gd name="connsiteX13" fmla="*/ 560987 w 955315"/>
              <a:gd name="connsiteY13" fmla="*/ 724671 h 1041621"/>
              <a:gd name="connsiteX14" fmla="*/ 791632 w 955315"/>
              <a:gd name="connsiteY14" fmla="*/ 526763 h 1041621"/>
              <a:gd name="connsiteX15" fmla="*/ 592236 w 955315"/>
              <a:gd name="connsiteY15" fmla="*/ 610092 h 1041621"/>
              <a:gd name="connsiteX16" fmla="*/ 889842 w 955315"/>
              <a:gd name="connsiteY16" fmla="*/ 312486 h 1041621"/>
              <a:gd name="connsiteX17" fmla="*/ 675566 w 955315"/>
              <a:gd name="connsiteY17" fmla="*/ 444921 h 1041621"/>
              <a:gd name="connsiteX18" fmla="*/ 955315 w 955315"/>
              <a:gd name="connsiteY18" fmla="*/ 148803 h 1041621"/>
              <a:gd name="connsiteX19" fmla="*/ 773776 w 955315"/>
              <a:gd name="connsiteY19" fmla="*/ 263381 h 104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55315" h="1041621">
                <a:moveTo>
                  <a:pt x="773776" y="263381"/>
                </a:moveTo>
                <a:lnTo>
                  <a:pt x="955315" y="0"/>
                </a:lnTo>
                <a:lnTo>
                  <a:pt x="395816" y="559499"/>
                </a:lnTo>
                <a:lnTo>
                  <a:pt x="775264" y="32737"/>
                </a:lnTo>
                <a:lnTo>
                  <a:pt x="395816" y="428553"/>
                </a:lnTo>
                <a:lnTo>
                  <a:pt x="494026" y="247013"/>
                </a:lnTo>
                <a:lnTo>
                  <a:pt x="263381" y="510394"/>
                </a:lnTo>
                <a:lnTo>
                  <a:pt x="296118" y="412184"/>
                </a:lnTo>
                <a:lnTo>
                  <a:pt x="0" y="665150"/>
                </a:lnTo>
                <a:cubicBezTo>
                  <a:pt x="25297" y="657709"/>
                  <a:pt x="50593" y="654733"/>
                  <a:pt x="77378" y="654733"/>
                </a:cubicBezTo>
                <a:cubicBezTo>
                  <a:pt x="233621" y="654733"/>
                  <a:pt x="360103" y="781216"/>
                  <a:pt x="360103" y="937459"/>
                </a:cubicBezTo>
                <a:cubicBezTo>
                  <a:pt x="360103" y="974660"/>
                  <a:pt x="352663" y="1008885"/>
                  <a:pt x="340759" y="1041621"/>
                </a:cubicBezTo>
                <a:lnTo>
                  <a:pt x="642829" y="708302"/>
                </a:lnTo>
                <a:lnTo>
                  <a:pt x="560987" y="724671"/>
                </a:lnTo>
                <a:lnTo>
                  <a:pt x="791632" y="526763"/>
                </a:lnTo>
                <a:lnTo>
                  <a:pt x="592236" y="610092"/>
                </a:lnTo>
                <a:lnTo>
                  <a:pt x="889842" y="312486"/>
                </a:lnTo>
                <a:lnTo>
                  <a:pt x="675566" y="444921"/>
                </a:lnTo>
                <a:lnTo>
                  <a:pt x="955315" y="148803"/>
                </a:lnTo>
                <a:lnTo>
                  <a:pt x="773776" y="263381"/>
                </a:lnTo>
                <a:close/>
              </a:path>
            </a:pathLst>
          </a:custGeom>
          <a:solidFill>
            <a:srgbClr val="FFAE3C"/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252E974-2665-F9DF-3A3D-1A3FAB10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3149"/>
            <a:ext cx="9144000" cy="192509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</a:t>
            </a:r>
            <a:br>
              <a:rPr lang="en-US" sz="4400" b="1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Count-Min-Sketch-based Row Tracking</a:t>
            </a:r>
            <a:b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Mitigate </a:t>
            </a:r>
            <a:r>
              <a:rPr lang="en-US" sz="4400" dirty="0" err="1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Low Cost</a:t>
            </a:r>
            <a:endParaRPr lang="tr-TR" sz="4400" dirty="0">
              <a:solidFill>
                <a:srgbClr val="2963E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D4471AA-C2CF-1AE1-474C-2CD44991E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83" y="3674107"/>
            <a:ext cx="8355434" cy="11891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tr-TR" b="1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F. Nisa Bostancı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E. Y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ü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ksel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A.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K.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Kanellopoulos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Y. C. Tu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ğ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 G.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Yağlıkçı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M.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Sadrosadati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O.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Mutlu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6F28D82-5CDD-60E9-C091-65679826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pic>
        <p:nvPicPr>
          <p:cNvPr id="13" name="Graphic 2">
            <a:extLst>
              <a:ext uri="{FF2B5EF4-FFF2-40B4-BE49-F238E27FC236}">
                <a16:creationId xmlns:a16="http://schemas.microsoft.com/office/drawing/2014/main" id="{43371375-AFD5-99F0-C7D3-A092A76CD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716" y="6162073"/>
            <a:ext cx="2251491" cy="433144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3D6ECA2E-4AC4-6357-678C-780802949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848868" y="6170229"/>
            <a:ext cx="2665416" cy="458568"/>
          </a:xfrm>
          <a:prstGeom prst="rect">
            <a:avLst/>
          </a:prstGeom>
        </p:spPr>
      </p:pic>
      <p:sp>
        <p:nvSpPr>
          <p:cNvPr id="7" name="Alt Başlık 2">
            <a:extLst>
              <a:ext uri="{FF2B5EF4-FFF2-40B4-BE49-F238E27FC236}">
                <a16:creationId xmlns:a16="http://schemas.microsoft.com/office/drawing/2014/main" id="{8C655A92-0DE8-E139-F33A-D8B13E807CC9}"/>
              </a:ext>
            </a:extLst>
          </p:cNvPr>
          <p:cNvSpPr txBox="1">
            <a:spLocks/>
          </p:cNvSpPr>
          <p:nvPr/>
        </p:nvSpPr>
        <p:spPr>
          <a:xfrm>
            <a:off x="394283" y="5375866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Resim 17" descr="grafik, tasarım, yaratıcılık içeren bir resim&#10;&#10;Açıklama otomatik olarak oluşturuldu">
            <a:extLst>
              <a:ext uri="{FF2B5EF4-FFF2-40B4-BE49-F238E27FC236}">
                <a16:creationId xmlns:a16="http://schemas.microsoft.com/office/drawing/2014/main" id="{356365DB-C164-2B32-C559-DCA4EF7C1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52" y="173434"/>
            <a:ext cx="687166" cy="556862"/>
          </a:xfrm>
          <a:prstGeom prst="rect">
            <a:avLst/>
          </a:prstGeom>
        </p:spPr>
      </p:pic>
      <p:pic>
        <p:nvPicPr>
          <p:cNvPr id="20" name="Resim 19" descr="daire, grafik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B1A493E4-7B09-883E-1B20-4DF809634D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33" y="305900"/>
            <a:ext cx="801760" cy="422424"/>
          </a:xfrm>
          <a:prstGeom prst="rect">
            <a:avLst/>
          </a:prstGeom>
        </p:spPr>
      </p:pic>
      <p:pic>
        <p:nvPicPr>
          <p:cNvPr id="22" name="Resim 21" descr="logo, grafik, kırpıntı çizim, simge, sembol içeren bir resim&#10;&#10;Açıklama otomatik olarak oluşturuldu">
            <a:extLst>
              <a:ext uri="{FF2B5EF4-FFF2-40B4-BE49-F238E27FC236}">
                <a16:creationId xmlns:a16="http://schemas.microsoft.com/office/drawing/2014/main" id="{BA06FCA0-B34E-2932-9B0E-22F683F5C9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841" y="126474"/>
            <a:ext cx="501752" cy="604520"/>
          </a:xfrm>
          <a:prstGeom prst="rect">
            <a:avLst/>
          </a:prstGeom>
        </p:spPr>
      </p:pic>
      <p:sp>
        <p:nvSpPr>
          <p:cNvPr id="17" name="Serbest Form: Şekil 16">
            <a:extLst>
              <a:ext uri="{FF2B5EF4-FFF2-40B4-BE49-F238E27FC236}">
                <a16:creationId xmlns:a16="http://schemas.microsoft.com/office/drawing/2014/main" id="{A486688C-8AC0-985E-7D40-E029980EF1F5}"/>
              </a:ext>
            </a:extLst>
          </p:cNvPr>
          <p:cNvSpPr/>
          <p:nvPr/>
        </p:nvSpPr>
        <p:spPr>
          <a:xfrm>
            <a:off x="3805561" y="1280831"/>
            <a:ext cx="446409" cy="446409"/>
          </a:xfrm>
          <a:custGeom>
            <a:avLst/>
            <a:gdLst>
              <a:gd name="connsiteX0" fmla="*/ 446409 w 446409"/>
              <a:gd name="connsiteY0" fmla="*/ 223205 h 446409"/>
              <a:gd name="connsiteX1" fmla="*/ 223205 w 446409"/>
              <a:gd name="connsiteY1" fmla="*/ 446409 h 446409"/>
              <a:gd name="connsiteX2" fmla="*/ 0 w 446409"/>
              <a:gd name="connsiteY2" fmla="*/ 223205 h 446409"/>
              <a:gd name="connsiteX3" fmla="*/ 223205 w 446409"/>
              <a:gd name="connsiteY3" fmla="*/ 0 h 446409"/>
              <a:gd name="connsiteX4" fmla="*/ 446409 w 446409"/>
              <a:gd name="connsiteY4" fmla="*/ 223205 h 44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9" h="446409">
                <a:moveTo>
                  <a:pt x="446409" y="223205"/>
                </a:moveTo>
                <a:cubicBezTo>
                  <a:pt x="446409" y="346477"/>
                  <a:pt x="346477" y="446409"/>
                  <a:pt x="223205" y="446409"/>
                </a:cubicBezTo>
                <a:cubicBezTo>
                  <a:pt x="99932" y="446409"/>
                  <a:pt x="0" y="346477"/>
                  <a:pt x="0" y="223205"/>
                </a:cubicBezTo>
                <a:cubicBezTo>
                  <a:pt x="0" y="99932"/>
                  <a:pt x="99932" y="0"/>
                  <a:pt x="223205" y="0"/>
                </a:cubicBezTo>
                <a:cubicBezTo>
                  <a:pt x="346477" y="0"/>
                  <a:pt x="446409" y="99932"/>
                  <a:pt x="446409" y="223205"/>
                </a:cubicBezTo>
                <a:close/>
              </a:path>
            </a:pathLst>
          </a:custGeom>
          <a:solidFill>
            <a:srgbClr val="FF0000"/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  <p:sp>
        <p:nvSpPr>
          <p:cNvPr id="21" name="Serbest Form: Şekil 20">
            <a:extLst>
              <a:ext uri="{FF2B5EF4-FFF2-40B4-BE49-F238E27FC236}">
                <a16:creationId xmlns:a16="http://schemas.microsoft.com/office/drawing/2014/main" id="{FAA2DF59-8D92-8DAD-DFE9-1C6D16FE9564}"/>
              </a:ext>
            </a:extLst>
          </p:cNvPr>
          <p:cNvSpPr/>
          <p:nvPr/>
        </p:nvSpPr>
        <p:spPr>
          <a:xfrm>
            <a:off x="4427074" y="682568"/>
            <a:ext cx="67385" cy="102901"/>
          </a:xfrm>
          <a:custGeom>
            <a:avLst/>
            <a:gdLst>
              <a:gd name="connsiteX0" fmla="*/ 10841 w 67385"/>
              <a:gd name="connsiteY0" fmla="*/ 99698 h 102901"/>
              <a:gd name="connsiteX1" fmla="*/ 46553 w 67385"/>
              <a:gd name="connsiteY1" fmla="*/ 86306 h 102901"/>
              <a:gd name="connsiteX2" fmla="*/ 67386 w 67385"/>
              <a:gd name="connsiteY2" fmla="*/ 0 h 102901"/>
              <a:gd name="connsiteX3" fmla="*/ 3401 w 67385"/>
              <a:gd name="connsiteY3" fmla="*/ 61009 h 102901"/>
              <a:gd name="connsiteX4" fmla="*/ 10841 w 67385"/>
              <a:gd name="connsiteY4" fmla="*/ 99698 h 1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85" h="102901">
                <a:moveTo>
                  <a:pt x="10841" y="99698"/>
                </a:moveTo>
                <a:cubicBezTo>
                  <a:pt x="22745" y="107138"/>
                  <a:pt x="39113" y="101186"/>
                  <a:pt x="46553" y="86306"/>
                </a:cubicBezTo>
                <a:cubicBezTo>
                  <a:pt x="56970" y="68449"/>
                  <a:pt x="55482" y="71425"/>
                  <a:pt x="67386" y="0"/>
                </a:cubicBezTo>
                <a:cubicBezTo>
                  <a:pt x="67386" y="0"/>
                  <a:pt x="12329" y="46129"/>
                  <a:pt x="3401" y="61009"/>
                </a:cubicBezTo>
                <a:cubicBezTo>
                  <a:pt x="-2552" y="75890"/>
                  <a:pt x="-1064" y="92258"/>
                  <a:pt x="10841" y="99698"/>
                </a:cubicBezTo>
                <a:close/>
              </a:path>
            </a:pathLst>
          </a:custGeom>
          <a:solidFill>
            <a:srgbClr val="FFAE3C">
              <a:alpha val="71000"/>
            </a:srgbClr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FE17F-89FC-BCCA-BF1B-8F23EEB21158}"/>
              </a:ext>
            </a:extLst>
          </p:cNvPr>
          <p:cNvSpPr/>
          <p:nvPr/>
        </p:nvSpPr>
        <p:spPr>
          <a:xfrm>
            <a:off x="-94128" y="143762"/>
            <a:ext cx="1734910" cy="64170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5488F-2BB3-B40B-61FA-1771A4EB5A78}"/>
              </a:ext>
            </a:extLst>
          </p:cNvPr>
          <p:cNvSpPr txBox="1"/>
          <p:nvPr/>
        </p:nvSpPr>
        <p:spPr>
          <a:xfrm>
            <a:off x="109921" y="267786"/>
            <a:ext cx="14975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mbria" panose="02040503050406030204" pitchFamily="18" charset="0"/>
              </a:rPr>
              <a:t>HPCA 2024</a:t>
            </a:r>
          </a:p>
        </p:txBody>
      </p:sp>
    </p:spTree>
    <p:extLst>
      <p:ext uri="{BB962C8B-B14F-4D97-AF65-F5344CB8AC3E}">
        <p14:creationId xmlns:p14="http://schemas.microsoft.com/office/powerpoint/2010/main" val="709661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5FDEF-EFD1-E505-6A5B-C211E980E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İçerik Yer Tutucusu 33">
            <a:extLst>
              <a:ext uri="{FF2B5EF4-FFF2-40B4-BE49-F238E27FC236}">
                <a16:creationId xmlns:a16="http://schemas.microsoft.com/office/drawing/2014/main" id="{BA9955AC-FD63-7F41-6BAF-B1B6F7289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874736F9-FB7B-4F8A-7274-59EBFDB3744E}"/>
              </a:ext>
            </a:extLst>
          </p:cNvPr>
          <p:cNvSpPr/>
          <p:nvPr/>
        </p:nvSpPr>
        <p:spPr bwMode="auto">
          <a:xfrm>
            <a:off x="-12700" y="4226778"/>
            <a:ext cx="9144000" cy="2085500"/>
          </a:xfrm>
          <a:prstGeom prst="rect">
            <a:avLst/>
          </a:prstGeom>
          <a:solidFill>
            <a:srgbClr val="ECE8FC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122" name="Metin kutusu 121">
            <a:extLst>
              <a:ext uri="{FF2B5EF4-FFF2-40B4-BE49-F238E27FC236}">
                <a16:creationId xmlns:a16="http://schemas.microsoft.com/office/drawing/2014/main" id="{C2AE4AB2-AFCE-C0B2-7B64-EF8CA906DE03}"/>
              </a:ext>
            </a:extLst>
          </p:cNvPr>
          <p:cNvSpPr txBox="1"/>
          <p:nvPr/>
        </p:nvSpPr>
        <p:spPr>
          <a:xfrm>
            <a:off x="-12700" y="4241722"/>
            <a:ext cx="91439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ambria" panose="02040503050406030204" pitchFamily="18" charset="0"/>
              </a:rPr>
              <a:t>Tag-based counters are highly accurate:</a:t>
            </a:r>
          </a:p>
          <a:p>
            <a:pPr>
              <a:lnSpc>
                <a:spcPct val="85000"/>
              </a:lnSpc>
            </a:pPr>
            <a:r>
              <a:rPr lang="en-US" sz="2000" dirty="0">
                <a:latin typeface="Cambria" panose="02040503050406030204" pitchFamily="18" charset="0"/>
              </a:rPr>
              <a:t>Each one tracks one row's activation count</a:t>
            </a:r>
            <a:endParaRPr lang="tr-TR" dirty="0">
              <a:latin typeface="Cambria" panose="02040503050406030204" pitchFamily="18" charset="0"/>
            </a:endParaRPr>
          </a:p>
        </p:txBody>
      </p:sp>
      <p:grpSp>
        <p:nvGrpSpPr>
          <p:cNvPr id="28" name="Grup 27">
            <a:extLst>
              <a:ext uri="{FF2B5EF4-FFF2-40B4-BE49-F238E27FC236}">
                <a16:creationId xmlns:a16="http://schemas.microsoft.com/office/drawing/2014/main" id="{A75E7C9A-D705-464B-A414-3060CC85052F}"/>
              </a:ext>
            </a:extLst>
          </p:cNvPr>
          <p:cNvGrpSpPr/>
          <p:nvPr/>
        </p:nvGrpSpPr>
        <p:grpSpPr>
          <a:xfrm>
            <a:off x="2971589" y="4970085"/>
            <a:ext cx="4921695" cy="1215445"/>
            <a:chOff x="3688831" y="4553587"/>
            <a:chExt cx="4921695" cy="1215445"/>
          </a:xfrm>
        </p:grpSpPr>
        <p:sp>
          <p:nvSpPr>
            <p:cNvPr id="113" name="Dikdörtgen 112">
              <a:extLst>
                <a:ext uri="{FF2B5EF4-FFF2-40B4-BE49-F238E27FC236}">
                  <a16:creationId xmlns:a16="http://schemas.microsoft.com/office/drawing/2014/main" id="{F665F52D-A9C5-CFEA-B32F-F6C84A824837}"/>
                </a:ext>
              </a:extLst>
            </p:cNvPr>
            <p:cNvSpPr/>
            <p:nvPr/>
          </p:nvSpPr>
          <p:spPr>
            <a:xfrm>
              <a:off x="3688831" y="4553587"/>
              <a:ext cx="3047779" cy="1215445"/>
            </a:xfrm>
            <a:prstGeom prst="rect">
              <a:avLst/>
            </a:prstGeom>
            <a:solidFill>
              <a:srgbClr val="D1FFE6"/>
            </a:solidFill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latin typeface="Cambria" panose="02040503050406030204" pitchFamily="18" charset="0"/>
              </a:endParaRPr>
            </a:p>
          </p:txBody>
        </p:sp>
        <p:sp>
          <p:nvSpPr>
            <p:cNvPr id="27" name="Metin kutusu 26">
              <a:extLst>
                <a:ext uri="{FF2B5EF4-FFF2-40B4-BE49-F238E27FC236}">
                  <a16:creationId xmlns:a16="http://schemas.microsoft.com/office/drawing/2014/main" id="{7C488EB7-69A9-14AD-1FFD-08141C5E58BC}"/>
                </a:ext>
              </a:extLst>
            </p:cNvPr>
            <p:cNvSpPr txBox="1"/>
            <p:nvPr/>
          </p:nvSpPr>
          <p:spPr>
            <a:xfrm>
              <a:off x="6855350" y="4824065"/>
              <a:ext cx="1755176" cy="64633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100" dirty="0">
                  <a:solidFill>
                    <a:schemeClr val="bg1"/>
                  </a:solidFill>
                  <a:latin typeface="Cambria" panose="02040503050406030204" pitchFamily="18" charset="0"/>
                </a:rPr>
                <a:t>HIGH ACCURACY</a:t>
              </a:r>
              <a:endParaRPr lang="tr-TR" b="1" spc="1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1B012587-E230-00BE-389D-53DDBBB8710B}"/>
              </a:ext>
            </a:extLst>
          </p:cNvPr>
          <p:cNvGrpSpPr/>
          <p:nvPr/>
        </p:nvGrpSpPr>
        <p:grpSpPr>
          <a:xfrm>
            <a:off x="1608537" y="4939307"/>
            <a:ext cx="4080905" cy="1087781"/>
            <a:chOff x="2325779" y="4522809"/>
            <a:chExt cx="4080905" cy="1087781"/>
          </a:xfrm>
        </p:grpSpPr>
        <p:sp>
          <p:nvSpPr>
            <p:cNvPr id="99" name="Dikdörtgen 98">
              <a:extLst>
                <a:ext uri="{FF2B5EF4-FFF2-40B4-BE49-F238E27FC236}">
                  <a16:creationId xmlns:a16="http://schemas.microsoft.com/office/drawing/2014/main" id="{94BEB513-78D1-5970-2BEE-4157F187D51A}"/>
                </a:ext>
              </a:extLst>
            </p:cNvPr>
            <p:cNvSpPr/>
            <p:nvPr/>
          </p:nvSpPr>
          <p:spPr>
            <a:xfrm>
              <a:off x="4994470" y="4868137"/>
              <a:ext cx="141221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0" name="Dikdörtgen 99">
              <a:extLst>
                <a:ext uri="{FF2B5EF4-FFF2-40B4-BE49-F238E27FC236}">
                  <a16:creationId xmlns:a16="http://schemas.microsoft.com/office/drawing/2014/main" id="{63BF9924-283A-8521-9452-2BE0FCFCB2AA}"/>
                </a:ext>
              </a:extLst>
            </p:cNvPr>
            <p:cNvSpPr/>
            <p:nvPr/>
          </p:nvSpPr>
          <p:spPr>
            <a:xfrm>
              <a:off x="4994470" y="5241258"/>
              <a:ext cx="141221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1" name="Dikdörtgen 100">
              <a:extLst>
                <a:ext uri="{FF2B5EF4-FFF2-40B4-BE49-F238E27FC236}">
                  <a16:creationId xmlns:a16="http://schemas.microsoft.com/office/drawing/2014/main" id="{6161658C-72EA-293B-7B43-C64F8E566D70}"/>
                </a:ext>
              </a:extLst>
            </p:cNvPr>
            <p:cNvSpPr/>
            <p:nvPr/>
          </p:nvSpPr>
          <p:spPr>
            <a:xfrm>
              <a:off x="4118760" y="4868137"/>
              <a:ext cx="87571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Row 0</a:t>
              </a:r>
              <a:endParaRPr lang="tr-TR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2" name="Dikdörtgen 101">
              <a:extLst>
                <a:ext uri="{FF2B5EF4-FFF2-40B4-BE49-F238E27FC236}">
                  <a16:creationId xmlns:a16="http://schemas.microsoft.com/office/drawing/2014/main" id="{2C6FFDF1-56E2-8763-E461-021AEE1D1974}"/>
                </a:ext>
              </a:extLst>
            </p:cNvPr>
            <p:cNvSpPr/>
            <p:nvPr/>
          </p:nvSpPr>
          <p:spPr>
            <a:xfrm>
              <a:off x="4118759" y="5241258"/>
              <a:ext cx="87571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…</a:t>
              </a:r>
              <a:endParaRPr lang="tr-TR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7" name="Dikdörtgen 106">
              <a:extLst>
                <a:ext uri="{FF2B5EF4-FFF2-40B4-BE49-F238E27FC236}">
                  <a16:creationId xmlns:a16="http://schemas.microsoft.com/office/drawing/2014/main" id="{C3BF2384-F102-4720-F61C-F8C34FAE2B95}"/>
                </a:ext>
              </a:extLst>
            </p:cNvPr>
            <p:cNvSpPr/>
            <p:nvPr/>
          </p:nvSpPr>
          <p:spPr>
            <a:xfrm>
              <a:off x="2325779" y="4912906"/>
              <a:ext cx="937680" cy="279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Row 0</a:t>
              </a:r>
              <a:endParaRPr lang="tr-TR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4" name="Metin kutusu 113">
              <a:extLst>
                <a:ext uri="{FF2B5EF4-FFF2-40B4-BE49-F238E27FC236}">
                  <a16:creationId xmlns:a16="http://schemas.microsoft.com/office/drawing/2014/main" id="{3909072B-3DAA-A0D1-FE5F-5BF93259E04B}"/>
                </a:ext>
              </a:extLst>
            </p:cNvPr>
            <p:cNvSpPr txBox="1"/>
            <p:nvPr/>
          </p:nvSpPr>
          <p:spPr>
            <a:xfrm>
              <a:off x="4114468" y="4522809"/>
              <a:ext cx="875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Cambria" panose="02040503050406030204" pitchFamily="18" charset="0"/>
                </a:rPr>
                <a:t>Tag</a:t>
              </a:r>
              <a:endParaRPr lang="tr-TR" i="1" dirty="0">
                <a:latin typeface="Cambria" panose="02040503050406030204" pitchFamily="18" charset="0"/>
              </a:endParaRPr>
            </a:p>
          </p:txBody>
        </p:sp>
        <p:sp>
          <p:nvSpPr>
            <p:cNvPr id="115" name="Metin kutusu 114">
              <a:extLst>
                <a:ext uri="{FF2B5EF4-FFF2-40B4-BE49-F238E27FC236}">
                  <a16:creationId xmlns:a16="http://schemas.microsoft.com/office/drawing/2014/main" id="{AD9465CA-CB56-76C9-9257-79098264EED3}"/>
                </a:ext>
              </a:extLst>
            </p:cNvPr>
            <p:cNvSpPr txBox="1"/>
            <p:nvPr/>
          </p:nvSpPr>
          <p:spPr>
            <a:xfrm>
              <a:off x="4969073" y="4532345"/>
              <a:ext cx="1385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Cambria" panose="02040503050406030204" pitchFamily="18" charset="0"/>
                </a:rPr>
                <a:t>Counter</a:t>
              </a:r>
              <a:endParaRPr lang="tr-TR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4C2406D4-643B-D9B1-E4D3-E658F958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Observation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C518CFD-39F2-F308-7EFC-112E4D922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0989FE5-F931-044C-0E04-08F5177A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pPr/>
              <a:t>52</a:t>
            </a:fld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5487A050-45AE-2BCC-552E-F6E31D5107D8}"/>
              </a:ext>
            </a:extLst>
          </p:cNvPr>
          <p:cNvSpPr/>
          <p:nvPr/>
        </p:nvSpPr>
        <p:spPr bwMode="auto">
          <a:xfrm>
            <a:off x="-2" y="1099118"/>
            <a:ext cx="9144000" cy="2954150"/>
          </a:xfrm>
          <a:prstGeom prst="rect">
            <a:avLst/>
          </a:prstGeom>
          <a:solidFill>
            <a:srgbClr val="FFEBC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E28700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18" name="Grup 17">
            <a:extLst>
              <a:ext uri="{FF2B5EF4-FFF2-40B4-BE49-F238E27FC236}">
                <a16:creationId xmlns:a16="http://schemas.microsoft.com/office/drawing/2014/main" id="{0C098CF6-6AB8-581A-5314-EC06EEF7DFC0}"/>
              </a:ext>
            </a:extLst>
          </p:cNvPr>
          <p:cNvGrpSpPr/>
          <p:nvPr/>
        </p:nvGrpSpPr>
        <p:grpSpPr>
          <a:xfrm>
            <a:off x="2274426" y="2066532"/>
            <a:ext cx="3047779" cy="1831626"/>
            <a:chOff x="2274426" y="1560002"/>
            <a:chExt cx="3047779" cy="1831626"/>
          </a:xfrm>
        </p:grpSpPr>
        <p:sp>
          <p:nvSpPr>
            <p:cNvPr id="83" name="Dikdörtgen 82">
              <a:extLst>
                <a:ext uri="{FF2B5EF4-FFF2-40B4-BE49-F238E27FC236}">
                  <a16:creationId xmlns:a16="http://schemas.microsoft.com/office/drawing/2014/main" id="{EA0604D7-51E3-3589-20D9-0CB8ED6337B5}"/>
                </a:ext>
              </a:extLst>
            </p:cNvPr>
            <p:cNvSpPr/>
            <p:nvPr/>
          </p:nvSpPr>
          <p:spPr>
            <a:xfrm>
              <a:off x="2274426" y="1560002"/>
              <a:ext cx="3047779" cy="1503235"/>
            </a:xfrm>
            <a:prstGeom prst="rect">
              <a:avLst/>
            </a:prstGeom>
            <a:solidFill>
              <a:srgbClr val="D1FFE6"/>
            </a:solidFill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latin typeface="Cambria" panose="02040503050406030204" pitchFamily="18" charset="0"/>
              </a:endParaRPr>
            </a:p>
          </p:txBody>
        </p:sp>
        <p:sp>
          <p:nvSpPr>
            <p:cNvPr id="84" name="Metin kutusu 83">
              <a:extLst>
                <a:ext uri="{FF2B5EF4-FFF2-40B4-BE49-F238E27FC236}">
                  <a16:creationId xmlns:a16="http://schemas.microsoft.com/office/drawing/2014/main" id="{34024B7C-AADB-EE26-211F-369AEA6AF7A4}"/>
                </a:ext>
              </a:extLst>
            </p:cNvPr>
            <p:cNvSpPr txBox="1"/>
            <p:nvPr/>
          </p:nvSpPr>
          <p:spPr>
            <a:xfrm>
              <a:off x="2274426" y="3022296"/>
              <a:ext cx="3047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Mapping without tags</a:t>
              </a:r>
              <a:endParaRPr lang="tr-TR" dirty="0">
                <a:latin typeface="Cambria" panose="02040503050406030204" pitchFamily="18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01A450D-6AD5-3B9F-2BA6-E103895F4D04}"/>
                </a:ext>
              </a:extLst>
            </p:cNvPr>
            <p:cNvSpPr/>
            <p:nvPr/>
          </p:nvSpPr>
          <p:spPr>
            <a:xfrm>
              <a:off x="2317551" y="1582815"/>
              <a:ext cx="382511" cy="38251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1</a:t>
              </a:r>
              <a:endParaRPr lang="tr-TR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E890750E-7C4E-3F42-0FDE-C5F3BBD7FE4F}"/>
              </a:ext>
            </a:extLst>
          </p:cNvPr>
          <p:cNvGrpSpPr/>
          <p:nvPr/>
        </p:nvGrpSpPr>
        <p:grpSpPr>
          <a:xfrm>
            <a:off x="2577663" y="2078437"/>
            <a:ext cx="2316291" cy="1074915"/>
            <a:chOff x="2577663" y="1571907"/>
            <a:chExt cx="2316291" cy="1074915"/>
          </a:xfrm>
        </p:grpSpPr>
        <p:sp>
          <p:nvSpPr>
            <p:cNvPr id="26" name="Dikdörtgen 25">
              <a:extLst>
                <a:ext uri="{FF2B5EF4-FFF2-40B4-BE49-F238E27FC236}">
                  <a16:creationId xmlns:a16="http://schemas.microsoft.com/office/drawing/2014/main" id="{AD43C485-013E-8C43-ACC7-91C6AA24AA64}"/>
                </a:ext>
              </a:extLst>
            </p:cNvPr>
            <p:cNvSpPr/>
            <p:nvPr/>
          </p:nvSpPr>
          <p:spPr>
            <a:xfrm>
              <a:off x="2577663" y="2246712"/>
              <a:ext cx="2316291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H</a:t>
              </a:r>
              <a:r>
                <a:rPr lang="tr-TR" sz="1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(</a:t>
              </a:r>
              <a:r>
                <a:rPr lang="en-US" sz="1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ID) </a:t>
              </a:r>
              <a:r>
                <a:rPr lang="en-US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= ID % 4</a:t>
              </a:r>
              <a:endParaRPr lang="tr-TR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9" name="Metin kutusu 28">
              <a:extLst>
                <a:ext uri="{FF2B5EF4-FFF2-40B4-BE49-F238E27FC236}">
                  <a16:creationId xmlns:a16="http://schemas.microsoft.com/office/drawing/2014/main" id="{440F64BB-8C42-DD75-2BD5-AA2B5AB6598C}"/>
                </a:ext>
              </a:extLst>
            </p:cNvPr>
            <p:cNvSpPr txBox="1"/>
            <p:nvPr/>
          </p:nvSpPr>
          <p:spPr>
            <a:xfrm>
              <a:off x="2640199" y="1571907"/>
              <a:ext cx="219121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Cambria" panose="02040503050406030204" pitchFamily="18" charset="0"/>
                </a:rPr>
                <a:t>Hash Function</a:t>
              </a:r>
            </a:p>
            <a:p>
              <a:pPr algn="ctr"/>
              <a:r>
                <a:rPr lang="en-US" sz="2000" i="1" dirty="0">
                  <a:latin typeface="Cambria" panose="02040503050406030204" pitchFamily="18" charset="0"/>
                </a:rPr>
                <a:t>(Example)</a:t>
              </a:r>
              <a:endParaRPr lang="tr-TR" sz="20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38" name="Dikdörtgen 37">
            <a:extLst>
              <a:ext uri="{FF2B5EF4-FFF2-40B4-BE49-F238E27FC236}">
                <a16:creationId xmlns:a16="http://schemas.microsoft.com/office/drawing/2014/main" id="{599D7BBF-6CFB-09DC-42EE-539EB0580E30}"/>
              </a:ext>
            </a:extLst>
          </p:cNvPr>
          <p:cNvSpPr/>
          <p:nvPr/>
        </p:nvSpPr>
        <p:spPr>
          <a:xfrm>
            <a:off x="574652" y="1979849"/>
            <a:ext cx="1185814" cy="1906714"/>
          </a:xfrm>
          <a:prstGeom prst="rect">
            <a:avLst/>
          </a:prstGeom>
          <a:solidFill>
            <a:srgbClr val="F9D3E4"/>
          </a:solidFill>
          <a:ln w="28575">
            <a:solidFill>
              <a:srgbClr val="B3195F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rgbClr val="B3195F"/>
                </a:solidFill>
                <a:latin typeface="Cambria" panose="02040503050406030204" pitchFamily="18" charset="0"/>
              </a:rPr>
              <a:t>DRAM</a:t>
            </a:r>
            <a:endParaRPr lang="tr-TR" b="1" dirty="0">
              <a:solidFill>
                <a:srgbClr val="B3195F"/>
              </a:solidFill>
              <a:latin typeface="Cambria" panose="02040503050406030204" pitchFamily="18" charset="0"/>
            </a:endParaRPr>
          </a:p>
        </p:txBody>
      </p:sp>
      <p:sp>
        <p:nvSpPr>
          <p:cNvPr id="39" name="Dikdörtgen 38">
            <a:extLst>
              <a:ext uri="{FF2B5EF4-FFF2-40B4-BE49-F238E27FC236}">
                <a16:creationId xmlns:a16="http://schemas.microsoft.com/office/drawing/2014/main" id="{CBF1F8B8-5136-6D93-B955-E80EB5F72FB5}"/>
              </a:ext>
            </a:extLst>
          </p:cNvPr>
          <p:cNvSpPr/>
          <p:nvPr/>
        </p:nvSpPr>
        <p:spPr>
          <a:xfrm>
            <a:off x="673870" y="2103084"/>
            <a:ext cx="937680" cy="2797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  <a:endParaRPr lang="tr-TR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0" name="Dikdörtgen 39">
            <a:extLst>
              <a:ext uri="{FF2B5EF4-FFF2-40B4-BE49-F238E27FC236}">
                <a16:creationId xmlns:a16="http://schemas.microsoft.com/office/drawing/2014/main" id="{D20053BE-DA66-642A-A7AE-09D91E45D2A9}"/>
              </a:ext>
            </a:extLst>
          </p:cNvPr>
          <p:cNvSpPr/>
          <p:nvPr/>
        </p:nvSpPr>
        <p:spPr>
          <a:xfrm>
            <a:off x="673870" y="2385469"/>
            <a:ext cx="937680" cy="2797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  <a:endParaRPr lang="tr-TR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1" name="Dikdörtgen 40">
            <a:extLst>
              <a:ext uri="{FF2B5EF4-FFF2-40B4-BE49-F238E27FC236}">
                <a16:creationId xmlns:a16="http://schemas.microsoft.com/office/drawing/2014/main" id="{D03ABA75-9F60-A59F-BC97-8161E0BA36D0}"/>
              </a:ext>
            </a:extLst>
          </p:cNvPr>
          <p:cNvSpPr/>
          <p:nvPr/>
        </p:nvSpPr>
        <p:spPr>
          <a:xfrm>
            <a:off x="673870" y="2667855"/>
            <a:ext cx="937680" cy="2797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  <a:endParaRPr lang="tr-TR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2" name="Dikdörtgen 41">
            <a:extLst>
              <a:ext uri="{FF2B5EF4-FFF2-40B4-BE49-F238E27FC236}">
                <a16:creationId xmlns:a16="http://schemas.microsoft.com/office/drawing/2014/main" id="{22E06405-83E8-F4A9-1B3F-85EECEB04E58}"/>
              </a:ext>
            </a:extLst>
          </p:cNvPr>
          <p:cNvSpPr/>
          <p:nvPr/>
        </p:nvSpPr>
        <p:spPr>
          <a:xfrm>
            <a:off x="673870" y="2950241"/>
            <a:ext cx="937680" cy="2797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  <a:endParaRPr lang="tr-TR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3" name="Dikdörtgen 42">
            <a:extLst>
              <a:ext uri="{FF2B5EF4-FFF2-40B4-BE49-F238E27FC236}">
                <a16:creationId xmlns:a16="http://schemas.microsoft.com/office/drawing/2014/main" id="{145CD6D8-3F0A-A9F5-3B0B-E3E53941984B}"/>
              </a:ext>
            </a:extLst>
          </p:cNvPr>
          <p:cNvSpPr/>
          <p:nvPr/>
        </p:nvSpPr>
        <p:spPr>
          <a:xfrm>
            <a:off x="673870" y="3232626"/>
            <a:ext cx="937680" cy="2797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Row 4</a:t>
            </a:r>
            <a:endParaRPr lang="tr-TR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19" name="Grup 18">
            <a:extLst>
              <a:ext uri="{FF2B5EF4-FFF2-40B4-BE49-F238E27FC236}">
                <a16:creationId xmlns:a16="http://schemas.microsoft.com/office/drawing/2014/main" id="{115E2D52-61FB-403D-5393-D53D9258A524}"/>
              </a:ext>
            </a:extLst>
          </p:cNvPr>
          <p:cNvGrpSpPr/>
          <p:nvPr/>
        </p:nvGrpSpPr>
        <p:grpSpPr>
          <a:xfrm>
            <a:off x="5521569" y="2072394"/>
            <a:ext cx="3047779" cy="1831067"/>
            <a:chOff x="5521569" y="1565864"/>
            <a:chExt cx="3047779" cy="1831067"/>
          </a:xfrm>
        </p:grpSpPr>
        <p:sp>
          <p:nvSpPr>
            <p:cNvPr id="80" name="Dikdörtgen 79">
              <a:extLst>
                <a:ext uri="{FF2B5EF4-FFF2-40B4-BE49-F238E27FC236}">
                  <a16:creationId xmlns:a16="http://schemas.microsoft.com/office/drawing/2014/main" id="{ADA5391D-D7C7-991F-58BD-729C2372064E}"/>
                </a:ext>
              </a:extLst>
            </p:cNvPr>
            <p:cNvSpPr/>
            <p:nvPr/>
          </p:nvSpPr>
          <p:spPr>
            <a:xfrm>
              <a:off x="5521569" y="1565864"/>
              <a:ext cx="3047779" cy="1497374"/>
            </a:xfrm>
            <a:prstGeom prst="rect">
              <a:avLst/>
            </a:prstGeom>
            <a:solidFill>
              <a:srgbClr val="D1FFE6"/>
            </a:solidFill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latin typeface="Cambria" panose="02040503050406030204" pitchFamily="18" charset="0"/>
              </a:endParaRPr>
            </a:p>
          </p:txBody>
        </p:sp>
        <p:sp>
          <p:nvSpPr>
            <p:cNvPr id="81" name="Metin kutusu 80">
              <a:extLst>
                <a:ext uri="{FF2B5EF4-FFF2-40B4-BE49-F238E27FC236}">
                  <a16:creationId xmlns:a16="http://schemas.microsoft.com/office/drawing/2014/main" id="{3FDD7BDC-CFC3-2563-B9DB-9852D18147C5}"/>
                </a:ext>
              </a:extLst>
            </p:cNvPr>
            <p:cNvSpPr txBox="1"/>
            <p:nvPr/>
          </p:nvSpPr>
          <p:spPr>
            <a:xfrm>
              <a:off x="5521569" y="3027599"/>
              <a:ext cx="3047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Fixed number of counters</a:t>
              </a:r>
              <a:endParaRPr lang="tr-TR" dirty="0">
                <a:latin typeface="Cambria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3F1B717-821D-EEF3-C107-18F1D0E11B2D}"/>
                </a:ext>
              </a:extLst>
            </p:cNvPr>
            <p:cNvSpPr/>
            <p:nvPr/>
          </p:nvSpPr>
          <p:spPr>
            <a:xfrm>
              <a:off x="5561438" y="1607905"/>
              <a:ext cx="382511" cy="38251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2</a:t>
              </a:r>
              <a:endParaRPr lang="tr-TR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8" name="Grup 7">
            <a:extLst>
              <a:ext uri="{FF2B5EF4-FFF2-40B4-BE49-F238E27FC236}">
                <a16:creationId xmlns:a16="http://schemas.microsoft.com/office/drawing/2014/main" id="{CD91B19B-360D-2271-1DC7-0C58FC9C0C67}"/>
              </a:ext>
            </a:extLst>
          </p:cNvPr>
          <p:cNvGrpSpPr/>
          <p:nvPr/>
        </p:nvGrpSpPr>
        <p:grpSpPr>
          <a:xfrm>
            <a:off x="1611550" y="2242981"/>
            <a:ext cx="966113" cy="1129542"/>
            <a:chOff x="1611550" y="2242981"/>
            <a:chExt cx="966113" cy="1129542"/>
          </a:xfrm>
        </p:grpSpPr>
        <p:cxnSp>
          <p:nvCxnSpPr>
            <p:cNvPr id="45" name="Bağlayıcı: Dirsek 44">
              <a:extLst>
                <a:ext uri="{FF2B5EF4-FFF2-40B4-BE49-F238E27FC236}">
                  <a16:creationId xmlns:a16="http://schemas.microsoft.com/office/drawing/2014/main" id="{077150C3-34B9-9C18-E14E-C7CA3EABCADB}"/>
                </a:ext>
              </a:extLst>
            </p:cNvPr>
            <p:cNvCxnSpPr>
              <a:stCxn id="39" idx="3"/>
              <a:endCxn id="26" idx="1"/>
            </p:cNvCxnSpPr>
            <p:nvPr/>
          </p:nvCxnSpPr>
          <p:spPr>
            <a:xfrm>
              <a:off x="1611550" y="2242981"/>
              <a:ext cx="966113" cy="710316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Bağlayıcı: Dirsek 45">
              <a:extLst>
                <a:ext uri="{FF2B5EF4-FFF2-40B4-BE49-F238E27FC236}">
                  <a16:creationId xmlns:a16="http://schemas.microsoft.com/office/drawing/2014/main" id="{CB0D4217-FC87-6D5C-7F35-EA06025A7854}"/>
                </a:ext>
              </a:extLst>
            </p:cNvPr>
            <p:cNvCxnSpPr>
              <a:cxnSpLocks/>
              <a:stCxn id="40" idx="3"/>
              <a:endCxn id="26" idx="1"/>
            </p:cNvCxnSpPr>
            <p:nvPr/>
          </p:nvCxnSpPr>
          <p:spPr>
            <a:xfrm>
              <a:off x="1611550" y="2525366"/>
              <a:ext cx="966113" cy="427931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Bağlayıcı: Dirsek 48">
              <a:extLst>
                <a:ext uri="{FF2B5EF4-FFF2-40B4-BE49-F238E27FC236}">
                  <a16:creationId xmlns:a16="http://schemas.microsoft.com/office/drawing/2014/main" id="{20E83D5D-D3BE-EF12-6BFA-6D31371A3C97}"/>
                </a:ext>
              </a:extLst>
            </p:cNvPr>
            <p:cNvCxnSpPr>
              <a:cxnSpLocks/>
              <a:stCxn id="41" idx="3"/>
              <a:endCxn id="26" idx="1"/>
            </p:cNvCxnSpPr>
            <p:nvPr/>
          </p:nvCxnSpPr>
          <p:spPr>
            <a:xfrm>
              <a:off x="1611550" y="2807752"/>
              <a:ext cx="966113" cy="145545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Bağlayıcı: Dirsek 52">
              <a:extLst>
                <a:ext uri="{FF2B5EF4-FFF2-40B4-BE49-F238E27FC236}">
                  <a16:creationId xmlns:a16="http://schemas.microsoft.com/office/drawing/2014/main" id="{A8FCAC99-85BF-45FD-775F-AE10152A6020}"/>
                </a:ext>
              </a:extLst>
            </p:cNvPr>
            <p:cNvCxnSpPr>
              <a:cxnSpLocks/>
              <a:stCxn id="42" idx="3"/>
              <a:endCxn id="26" idx="1"/>
            </p:cNvCxnSpPr>
            <p:nvPr/>
          </p:nvCxnSpPr>
          <p:spPr>
            <a:xfrm flipV="1">
              <a:off x="1611550" y="2953297"/>
              <a:ext cx="966113" cy="136841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Bağlayıcı: Dirsek 55">
              <a:extLst>
                <a:ext uri="{FF2B5EF4-FFF2-40B4-BE49-F238E27FC236}">
                  <a16:creationId xmlns:a16="http://schemas.microsoft.com/office/drawing/2014/main" id="{050790F4-71DE-D377-776D-D7C7362AA504}"/>
                </a:ext>
              </a:extLst>
            </p:cNvPr>
            <p:cNvCxnSpPr>
              <a:cxnSpLocks/>
              <a:stCxn id="43" idx="3"/>
              <a:endCxn id="26" idx="1"/>
            </p:cNvCxnSpPr>
            <p:nvPr/>
          </p:nvCxnSpPr>
          <p:spPr>
            <a:xfrm flipV="1">
              <a:off x="1611550" y="2953297"/>
              <a:ext cx="966113" cy="419226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D0F162A3-058F-649C-3E1F-25C6214411B0}"/>
              </a:ext>
            </a:extLst>
          </p:cNvPr>
          <p:cNvGrpSpPr/>
          <p:nvPr/>
        </p:nvGrpSpPr>
        <p:grpSpPr>
          <a:xfrm>
            <a:off x="6013171" y="2397084"/>
            <a:ext cx="1938919" cy="369332"/>
            <a:chOff x="4522154" y="1572784"/>
            <a:chExt cx="1938919" cy="369332"/>
          </a:xfrm>
        </p:grpSpPr>
        <p:sp>
          <p:nvSpPr>
            <p:cNvPr id="30" name="Metin kutusu 29">
              <a:extLst>
                <a:ext uri="{FF2B5EF4-FFF2-40B4-BE49-F238E27FC236}">
                  <a16:creationId xmlns:a16="http://schemas.microsoft.com/office/drawing/2014/main" id="{3C85F337-77EA-258A-B7E8-EDB23FD24AAF}"/>
                </a:ext>
              </a:extLst>
            </p:cNvPr>
            <p:cNvSpPr txBox="1"/>
            <p:nvPr/>
          </p:nvSpPr>
          <p:spPr>
            <a:xfrm>
              <a:off x="4522154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0</a:t>
              </a:r>
              <a:endParaRPr lang="tr-TR" dirty="0">
                <a:latin typeface="Cambria" panose="02040503050406030204" pitchFamily="18" charset="0"/>
              </a:endParaRPr>
            </a:p>
          </p:txBody>
        </p:sp>
        <p:sp>
          <p:nvSpPr>
            <p:cNvPr id="31" name="Metin kutusu 30">
              <a:extLst>
                <a:ext uri="{FF2B5EF4-FFF2-40B4-BE49-F238E27FC236}">
                  <a16:creationId xmlns:a16="http://schemas.microsoft.com/office/drawing/2014/main" id="{B396BB29-5FBD-B66D-2C35-96F4E067052D}"/>
                </a:ext>
              </a:extLst>
            </p:cNvPr>
            <p:cNvSpPr txBox="1"/>
            <p:nvPr/>
          </p:nvSpPr>
          <p:spPr>
            <a:xfrm>
              <a:off x="5084467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</a:t>
              </a:r>
              <a:endParaRPr lang="tr-TR" dirty="0">
                <a:latin typeface="Cambria" panose="02040503050406030204" pitchFamily="18" charset="0"/>
              </a:endParaRPr>
            </a:p>
          </p:txBody>
        </p:sp>
        <p:sp>
          <p:nvSpPr>
            <p:cNvPr id="32" name="Metin kutusu 31">
              <a:extLst>
                <a:ext uri="{FF2B5EF4-FFF2-40B4-BE49-F238E27FC236}">
                  <a16:creationId xmlns:a16="http://schemas.microsoft.com/office/drawing/2014/main" id="{AC28A797-C825-B8E3-ECF4-5DBAAB3E0F43}"/>
                </a:ext>
              </a:extLst>
            </p:cNvPr>
            <p:cNvSpPr txBox="1"/>
            <p:nvPr/>
          </p:nvSpPr>
          <p:spPr>
            <a:xfrm>
              <a:off x="5646780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2</a:t>
              </a:r>
              <a:endParaRPr lang="tr-TR" dirty="0">
                <a:latin typeface="Cambria" panose="02040503050406030204" pitchFamily="18" charset="0"/>
              </a:endParaRPr>
            </a:p>
          </p:txBody>
        </p:sp>
        <p:sp>
          <p:nvSpPr>
            <p:cNvPr id="33" name="Metin kutusu 32">
              <a:extLst>
                <a:ext uri="{FF2B5EF4-FFF2-40B4-BE49-F238E27FC236}">
                  <a16:creationId xmlns:a16="http://schemas.microsoft.com/office/drawing/2014/main" id="{3AA909A7-5986-46BC-89A1-F235A9D56491}"/>
                </a:ext>
              </a:extLst>
            </p:cNvPr>
            <p:cNvSpPr txBox="1"/>
            <p:nvPr/>
          </p:nvSpPr>
          <p:spPr>
            <a:xfrm>
              <a:off x="6209093" y="1572784"/>
              <a:ext cx="25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3</a:t>
              </a:r>
              <a:endParaRPr lang="tr-TR" dirty="0">
                <a:latin typeface="Cambria" panose="02040503050406030204" pitchFamily="18" charset="0"/>
              </a:endParaRPr>
            </a:p>
          </p:txBody>
        </p:sp>
      </p:grp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1EB49249-0CFC-853D-2DD6-74F1335B0C07}"/>
              </a:ext>
            </a:extLst>
          </p:cNvPr>
          <p:cNvSpPr txBox="1"/>
          <p:nvPr/>
        </p:nvSpPr>
        <p:spPr>
          <a:xfrm>
            <a:off x="6432608" y="2072393"/>
            <a:ext cx="1120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i="1" dirty="0" err="1">
                <a:latin typeface="Cambria" panose="02040503050406030204" pitchFamily="18" charset="0"/>
              </a:rPr>
              <a:t>Counters</a:t>
            </a:r>
            <a:endParaRPr lang="tr-TR" sz="2000" i="1" dirty="0">
              <a:latin typeface="Cambria" panose="02040503050406030204" pitchFamily="18" charset="0"/>
            </a:endParaRPr>
          </a:p>
        </p:txBody>
      </p:sp>
      <p:sp>
        <p:nvSpPr>
          <p:cNvPr id="62" name="Dikdörtgen 61">
            <a:extLst>
              <a:ext uri="{FF2B5EF4-FFF2-40B4-BE49-F238E27FC236}">
                <a16:creationId xmlns:a16="http://schemas.microsoft.com/office/drawing/2014/main" id="{68F1A292-EA47-516E-81C0-988D8E508E6F}"/>
              </a:ext>
            </a:extLst>
          </p:cNvPr>
          <p:cNvSpPr/>
          <p:nvPr/>
        </p:nvSpPr>
        <p:spPr>
          <a:xfrm>
            <a:off x="5913625" y="2721077"/>
            <a:ext cx="550890" cy="4789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i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Dikdörtgen 62">
            <a:extLst>
              <a:ext uri="{FF2B5EF4-FFF2-40B4-BE49-F238E27FC236}">
                <a16:creationId xmlns:a16="http://schemas.microsoft.com/office/drawing/2014/main" id="{CB9A3968-5F39-A15C-4B5A-AB3E4A7AC650}"/>
              </a:ext>
            </a:extLst>
          </p:cNvPr>
          <p:cNvSpPr/>
          <p:nvPr/>
        </p:nvSpPr>
        <p:spPr>
          <a:xfrm>
            <a:off x="6461165" y="2721077"/>
            <a:ext cx="550890" cy="4789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i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Dikdörtgen 63">
            <a:extLst>
              <a:ext uri="{FF2B5EF4-FFF2-40B4-BE49-F238E27FC236}">
                <a16:creationId xmlns:a16="http://schemas.microsoft.com/office/drawing/2014/main" id="{AF8336CC-C3D2-C395-9BE3-69E9702AA81B}"/>
              </a:ext>
            </a:extLst>
          </p:cNvPr>
          <p:cNvSpPr/>
          <p:nvPr/>
        </p:nvSpPr>
        <p:spPr>
          <a:xfrm>
            <a:off x="7008705" y="2721077"/>
            <a:ext cx="550890" cy="4789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i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65" name="Dikdörtgen 64">
            <a:extLst>
              <a:ext uri="{FF2B5EF4-FFF2-40B4-BE49-F238E27FC236}">
                <a16:creationId xmlns:a16="http://schemas.microsoft.com/office/drawing/2014/main" id="{D078B1BF-1E5F-3CC3-7669-604FAABF6B7D}"/>
              </a:ext>
            </a:extLst>
          </p:cNvPr>
          <p:cNvSpPr/>
          <p:nvPr/>
        </p:nvSpPr>
        <p:spPr>
          <a:xfrm>
            <a:off x="7556245" y="2721077"/>
            <a:ext cx="550890" cy="4789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i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42A1C9DA-1B6B-BC2E-84C9-B063AE550102}"/>
              </a:ext>
            </a:extLst>
          </p:cNvPr>
          <p:cNvGrpSpPr/>
          <p:nvPr/>
        </p:nvGrpSpPr>
        <p:grpSpPr>
          <a:xfrm>
            <a:off x="3735808" y="3153352"/>
            <a:ext cx="4095881" cy="46650"/>
            <a:chOff x="3735808" y="3153352"/>
            <a:chExt cx="4095881" cy="46650"/>
          </a:xfrm>
        </p:grpSpPr>
        <p:cxnSp>
          <p:nvCxnSpPr>
            <p:cNvPr id="59" name="Bağlayıcı: Dirsek 58">
              <a:extLst>
                <a:ext uri="{FF2B5EF4-FFF2-40B4-BE49-F238E27FC236}">
                  <a16:creationId xmlns:a16="http://schemas.microsoft.com/office/drawing/2014/main" id="{60D5341A-2481-1402-38C7-E4DEDBD6BF6E}"/>
                </a:ext>
              </a:extLst>
            </p:cNvPr>
            <p:cNvCxnSpPr>
              <a:cxnSpLocks/>
              <a:stCxn id="26" idx="2"/>
              <a:endCxn id="62" idx="2"/>
            </p:cNvCxnSpPr>
            <p:nvPr/>
          </p:nvCxnSpPr>
          <p:spPr>
            <a:xfrm rot="16200000" flipH="1">
              <a:off x="4939114" y="1950046"/>
              <a:ext cx="46650" cy="2453261"/>
            </a:xfrm>
            <a:prstGeom prst="bentConnector3">
              <a:avLst>
                <a:gd name="adj1" fmla="val 590032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Bağlayıcı: Dirsek 67">
              <a:extLst>
                <a:ext uri="{FF2B5EF4-FFF2-40B4-BE49-F238E27FC236}">
                  <a16:creationId xmlns:a16="http://schemas.microsoft.com/office/drawing/2014/main" id="{0AFC0AA1-A326-7AB8-7A17-EC402B5FED86}"/>
                </a:ext>
              </a:extLst>
            </p:cNvPr>
            <p:cNvCxnSpPr>
              <a:cxnSpLocks/>
              <a:stCxn id="26" idx="2"/>
              <a:endCxn id="63" idx="2"/>
            </p:cNvCxnSpPr>
            <p:nvPr/>
          </p:nvCxnSpPr>
          <p:spPr>
            <a:xfrm rot="16200000" flipH="1">
              <a:off x="5212884" y="1676276"/>
              <a:ext cx="46650" cy="3000801"/>
            </a:xfrm>
            <a:prstGeom prst="bentConnector3">
              <a:avLst>
                <a:gd name="adj1" fmla="val 590032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Bağlayıcı: Dirsek 70">
              <a:extLst>
                <a:ext uri="{FF2B5EF4-FFF2-40B4-BE49-F238E27FC236}">
                  <a16:creationId xmlns:a16="http://schemas.microsoft.com/office/drawing/2014/main" id="{4E90D5E4-0A4E-0A0A-3A3E-71ECB07BA54B}"/>
                </a:ext>
              </a:extLst>
            </p:cNvPr>
            <p:cNvCxnSpPr>
              <a:cxnSpLocks/>
              <a:stCxn id="26" idx="2"/>
              <a:endCxn id="64" idx="2"/>
            </p:cNvCxnSpPr>
            <p:nvPr/>
          </p:nvCxnSpPr>
          <p:spPr>
            <a:xfrm rot="16200000" flipH="1">
              <a:off x="5486654" y="1402506"/>
              <a:ext cx="46650" cy="3548341"/>
            </a:xfrm>
            <a:prstGeom prst="bentConnector3">
              <a:avLst>
                <a:gd name="adj1" fmla="val 590032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Bağlayıcı: Dirsek 73">
              <a:extLst>
                <a:ext uri="{FF2B5EF4-FFF2-40B4-BE49-F238E27FC236}">
                  <a16:creationId xmlns:a16="http://schemas.microsoft.com/office/drawing/2014/main" id="{DA85DB3C-977C-3BA2-9759-CB6BE8D692DB}"/>
                </a:ext>
              </a:extLst>
            </p:cNvPr>
            <p:cNvCxnSpPr>
              <a:cxnSpLocks/>
              <a:stCxn id="26" idx="2"/>
              <a:endCxn id="65" idx="2"/>
            </p:cNvCxnSpPr>
            <p:nvPr/>
          </p:nvCxnSpPr>
          <p:spPr>
            <a:xfrm rot="16200000" flipH="1">
              <a:off x="5760424" y="1128736"/>
              <a:ext cx="46650" cy="4095881"/>
            </a:xfrm>
            <a:prstGeom prst="bentConnector3">
              <a:avLst>
                <a:gd name="adj1" fmla="val 590032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Metin kutusu 86">
            <a:extLst>
              <a:ext uri="{FF2B5EF4-FFF2-40B4-BE49-F238E27FC236}">
                <a16:creationId xmlns:a16="http://schemas.microsoft.com/office/drawing/2014/main" id="{6B99C38B-3B87-88C7-BD76-007EBB0C10DF}"/>
              </a:ext>
            </a:extLst>
          </p:cNvPr>
          <p:cNvSpPr txBox="1"/>
          <p:nvPr/>
        </p:nvSpPr>
        <p:spPr>
          <a:xfrm>
            <a:off x="-12700" y="1079333"/>
            <a:ext cx="9169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Hash-based counters are low-cost: </a:t>
            </a:r>
          </a:p>
          <a:p>
            <a:pPr marL="514350" indent="-514350">
              <a:lnSpc>
                <a:spcPct val="85000"/>
              </a:lnSpc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</a:rPr>
              <a:t>can be implemented with low-cost structures and </a:t>
            </a:r>
          </a:p>
          <a:p>
            <a:pPr marL="514350" indent="-514350">
              <a:lnSpc>
                <a:spcPct val="85000"/>
              </a:lnSpc>
              <a:buAutoNum type="arabicPeriod"/>
            </a:pPr>
            <a:r>
              <a:rPr lang="en-US" sz="2000" dirty="0">
                <a:latin typeface="Cambria" panose="02040503050406030204" pitchFamily="18" charset="0"/>
              </a:rPr>
              <a:t>can aggregate many rows' activation counts together</a:t>
            </a:r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B3B236D-4B85-0AE0-2FFA-3177970E0870}"/>
              </a:ext>
            </a:extLst>
          </p:cNvPr>
          <p:cNvSpPr/>
          <p:nvPr/>
        </p:nvSpPr>
        <p:spPr>
          <a:xfrm>
            <a:off x="670857" y="2107666"/>
            <a:ext cx="937680" cy="279794"/>
          </a:xfrm>
          <a:prstGeom prst="rect">
            <a:avLst/>
          </a:prstGeom>
          <a:solidFill>
            <a:srgbClr val="FFAE3C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  <a:endParaRPr lang="tr-TR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AF104EAE-44DB-0957-E282-AC4C9641D9AB}"/>
              </a:ext>
            </a:extLst>
          </p:cNvPr>
          <p:cNvSpPr/>
          <p:nvPr/>
        </p:nvSpPr>
        <p:spPr>
          <a:xfrm>
            <a:off x="670857" y="3237208"/>
            <a:ext cx="937680" cy="279794"/>
          </a:xfrm>
          <a:prstGeom prst="rect">
            <a:avLst/>
          </a:prstGeom>
          <a:solidFill>
            <a:srgbClr val="FFAE3C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Row 4</a:t>
            </a:r>
            <a:endParaRPr lang="tr-TR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96F5D4BF-DFB5-666D-798E-B22EE2D536EC}"/>
              </a:ext>
            </a:extLst>
          </p:cNvPr>
          <p:cNvCxnSpPr>
            <a:stCxn id="107" idx="3"/>
            <a:endCxn id="101" idx="1"/>
          </p:cNvCxnSpPr>
          <p:nvPr/>
        </p:nvCxnSpPr>
        <p:spPr>
          <a:xfrm>
            <a:off x="2546217" y="5469301"/>
            <a:ext cx="855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E947D714-E2FC-58C5-89DB-0E4ECD16E7DD}"/>
              </a:ext>
            </a:extLst>
          </p:cNvPr>
          <p:cNvSpPr txBox="1"/>
          <p:nvPr/>
        </p:nvSpPr>
        <p:spPr>
          <a:xfrm>
            <a:off x="6869574" y="1534976"/>
            <a:ext cx="211514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spc="100" dirty="0">
                <a:solidFill>
                  <a:schemeClr val="bg1"/>
                </a:solidFill>
                <a:latin typeface="Cambria" panose="02040503050406030204" pitchFamily="18" charset="0"/>
              </a:rPr>
              <a:t>LOW COST</a:t>
            </a:r>
            <a:endParaRPr lang="tr-TR" b="1" spc="1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80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E3C"/>
                                      </p:to>
                                    </p:animClr>
                                    <p:animClr clrSpc="rgb" dir="cw">
                                      <p:cBhvr>
                                        <p:cTn id="73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E3C"/>
                                      </p:to>
                                    </p:animClr>
                                    <p:set>
                                      <p:cBhvr>
                                        <p:cTn id="74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25" grpId="0"/>
      <p:bldP spid="62" grpId="0" animBg="1"/>
      <p:bldP spid="62" grpId="1" animBg="1"/>
      <p:bldP spid="63" grpId="0" animBg="1"/>
      <p:bldP spid="64" grpId="0" animBg="1"/>
      <p:bldP spid="65" grpId="0" animBg="1"/>
      <p:bldP spid="87" grpId="0" uiExpand="1" build="p"/>
      <p:bldP spid="11" grpId="0" animBg="1"/>
      <p:bldP spid="15" grpId="0" animBg="1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178E-45CB-83BE-DDC7-E704B782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İçerik Yer Tutucusu 33">
            <a:extLst>
              <a:ext uri="{FF2B5EF4-FFF2-40B4-BE49-F238E27FC236}">
                <a16:creationId xmlns:a16="http://schemas.microsoft.com/office/drawing/2014/main" id="{961259DA-19B2-65EF-6F6B-E313D936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FEADD95-ECFD-2CA5-84AE-A272B0AD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000C111-C781-3DDC-A54A-8676F90C3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D785D31-7DEA-C600-B623-77779586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pPr/>
              <a:t>53</a:t>
            </a:fld>
            <a:endParaRPr lang="tr-TR" dirty="0">
              <a:latin typeface="Cambria" panose="02040503050406030204" pitchFamily="18" charset="0"/>
            </a:endParaRP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A6E31B04-5BA7-CF1C-15EC-2D7959D0055D}"/>
              </a:ext>
            </a:extLst>
          </p:cNvPr>
          <p:cNvGrpSpPr/>
          <p:nvPr/>
        </p:nvGrpSpPr>
        <p:grpSpPr>
          <a:xfrm>
            <a:off x="-342883" y="1419565"/>
            <a:ext cx="9486881" cy="1983658"/>
            <a:chOff x="-342881" y="1475909"/>
            <a:chExt cx="9486881" cy="1983658"/>
          </a:xfrm>
        </p:grpSpPr>
        <p:sp>
          <p:nvSpPr>
            <p:cNvPr id="13" name="Dikdörtgen 12">
              <a:extLst>
                <a:ext uri="{FF2B5EF4-FFF2-40B4-BE49-F238E27FC236}">
                  <a16:creationId xmlns:a16="http://schemas.microsoft.com/office/drawing/2014/main" id="{58D3226A-F144-084D-4723-D24ADC004C5B}"/>
                </a:ext>
              </a:extLst>
            </p:cNvPr>
            <p:cNvSpPr/>
            <p:nvPr/>
          </p:nvSpPr>
          <p:spPr>
            <a:xfrm>
              <a:off x="0" y="1475909"/>
              <a:ext cx="9144000" cy="1983658"/>
            </a:xfrm>
            <a:prstGeom prst="rect">
              <a:avLst/>
            </a:prstGeom>
            <a:solidFill>
              <a:srgbClr val="FF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32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4" name="Metin kutusu 13">
              <a:extLst>
                <a:ext uri="{FF2B5EF4-FFF2-40B4-BE49-F238E27FC236}">
                  <a16:creationId xmlns:a16="http://schemas.microsoft.com/office/drawing/2014/main" id="{DCFBC325-B921-D73C-2E69-BA40EABDDB68}"/>
                </a:ext>
              </a:extLst>
            </p:cNvPr>
            <p:cNvSpPr txBox="1"/>
            <p:nvPr/>
          </p:nvSpPr>
          <p:spPr>
            <a:xfrm>
              <a:off x="-342881" y="1806019"/>
              <a:ext cx="2198219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latin typeface="Cambria" panose="02040503050406030204" pitchFamily="18" charset="0"/>
                </a:rPr>
                <a:t>1</a:t>
              </a:r>
              <a:endParaRPr lang="tr-TR" sz="8000" b="1" dirty="0">
                <a:latin typeface="Cambria" panose="02040503050406030204" pitchFamily="18" charset="0"/>
              </a:endParaRPr>
            </a:p>
          </p:txBody>
        </p:sp>
        <p:sp>
          <p:nvSpPr>
            <p:cNvPr id="16" name="Metin kutusu 15">
              <a:extLst>
                <a:ext uri="{FF2B5EF4-FFF2-40B4-BE49-F238E27FC236}">
                  <a16:creationId xmlns:a16="http://schemas.microsoft.com/office/drawing/2014/main" id="{C6BC4716-59DC-47C6-C912-4788F3AD1D58}"/>
                </a:ext>
              </a:extLst>
            </p:cNvPr>
            <p:cNvSpPr txBox="1"/>
            <p:nvPr/>
          </p:nvSpPr>
          <p:spPr>
            <a:xfrm>
              <a:off x="1584405" y="1682908"/>
              <a:ext cx="754689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Use</a:t>
              </a:r>
              <a:r>
                <a:rPr lang="en-US" sz="3200" dirty="0">
                  <a:solidFill>
                    <a:srgbClr val="6D40DC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dirty="0">
                  <a:solidFill>
                    <a:srgbClr val="316CE3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low-cost</a:t>
              </a:r>
              <a:r>
                <a:rPr lang="en-US" sz="3200" b="1" dirty="0">
                  <a:solidFill>
                    <a:srgbClr val="6D40DC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and </a:t>
              </a:r>
              <a:r>
                <a:rPr lang="en-US" sz="3200" dirty="0">
                  <a:solidFill>
                    <a:srgbClr val="316CE3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scalable hash-based counters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 to track most DRAM rows' activations with </a:t>
              </a:r>
              <a:r>
                <a:rPr lang="en-US" sz="3200" dirty="0">
                  <a:solidFill>
                    <a:srgbClr val="316CE3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low area overhead</a:t>
              </a:r>
              <a:endParaRPr lang="tr-TR" sz="3200" dirty="0">
                <a:solidFill>
                  <a:srgbClr val="316CE3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17" name="Grup 16">
            <a:extLst>
              <a:ext uri="{FF2B5EF4-FFF2-40B4-BE49-F238E27FC236}">
                <a16:creationId xmlns:a16="http://schemas.microsoft.com/office/drawing/2014/main" id="{7B433C55-8A6C-59C7-93CA-3A659CA199DF}"/>
              </a:ext>
            </a:extLst>
          </p:cNvPr>
          <p:cNvGrpSpPr/>
          <p:nvPr/>
        </p:nvGrpSpPr>
        <p:grpSpPr>
          <a:xfrm>
            <a:off x="-309254" y="3785375"/>
            <a:ext cx="9453254" cy="1983658"/>
            <a:chOff x="-245536" y="1002053"/>
            <a:chExt cx="9389536" cy="2961557"/>
          </a:xfrm>
        </p:grpSpPr>
        <p:sp>
          <p:nvSpPr>
            <p:cNvPr id="35" name="Dikdörtgen 34">
              <a:extLst>
                <a:ext uri="{FF2B5EF4-FFF2-40B4-BE49-F238E27FC236}">
                  <a16:creationId xmlns:a16="http://schemas.microsoft.com/office/drawing/2014/main" id="{055E48A9-B66A-E707-88FC-0EC5FB1D2E8D}"/>
                </a:ext>
              </a:extLst>
            </p:cNvPr>
            <p:cNvSpPr/>
            <p:nvPr/>
          </p:nvSpPr>
          <p:spPr>
            <a:xfrm>
              <a:off x="61633" y="1002053"/>
              <a:ext cx="9082367" cy="2961557"/>
            </a:xfrm>
            <a:prstGeom prst="rect">
              <a:avLst/>
            </a:prstGeom>
            <a:solidFill>
              <a:srgbClr val="DA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32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Metin kutusu 35">
              <a:extLst>
                <a:ext uri="{FF2B5EF4-FFF2-40B4-BE49-F238E27FC236}">
                  <a16:creationId xmlns:a16="http://schemas.microsoft.com/office/drawing/2014/main" id="{9E22CF11-9459-2985-70A0-095A53C3B73F}"/>
                </a:ext>
              </a:extLst>
            </p:cNvPr>
            <p:cNvSpPr txBox="1"/>
            <p:nvPr/>
          </p:nvSpPr>
          <p:spPr>
            <a:xfrm>
              <a:off x="-245536" y="1494900"/>
              <a:ext cx="2198219" cy="19758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0" b="1" dirty="0">
                  <a:latin typeface="Cambria" panose="02040503050406030204" pitchFamily="18" charset="0"/>
                </a:rPr>
                <a:t>2</a:t>
              </a:r>
              <a:endParaRPr lang="tr-TR" sz="8000" b="1" dirty="0">
                <a:latin typeface="Cambria" panose="02040503050406030204" pitchFamily="18" charset="0"/>
              </a:endParaRPr>
            </a:p>
          </p:txBody>
        </p:sp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068271B6-190E-814C-0673-F41AED4089AA}"/>
                </a:ext>
              </a:extLst>
            </p:cNvPr>
            <p:cNvSpPr txBox="1"/>
            <p:nvPr/>
          </p:nvSpPr>
          <p:spPr>
            <a:xfrm>
              <a:off x="1584405" y="1311098"/>
              <a:ext cx="7546895" cy="23434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Use </a:t>
              </a:r>
              <a:r>
                <a:rPr lang="en-US" sz="3200" dirty="0">
                  <a:solidFill>
                    <a:srgbClr val="316CE3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highly accurate tag-based counters </a:t>
              </a:r>
              <a:b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to track only </a:t>
              </a:r>
              <a:r>
                <a:rPr lang="en-US" sz="3200" dirty="0">
                  <a:solidFill>
                    <a:srgbClr val="316CE3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a small set </a:t>
              </a: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of DRAM rows</a:t>
              </a:r>
              <a:b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to </a:t>
              </a:r>
              <a:r>
                <a:rPr lang="en-US" sz="3200" dirty="0"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achieve </a:t>
              </a:r>
              <a:r>
                <a:rPr lang="en-US" sz="3200" dirty="0">
                  <a:solidFill>
                    <a:srgbClr val="316CE3"/>
                  </a:solidFill>
                  <a:latin typeface="Cambria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low performance overhead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95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560715-AFCB-455E-3FF4-EC370D1A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CoMeT</a:t>
            </a:r>
            <a:r>
              <a:rPr lang="en-US" dirty="0"/>
              <a:t> Overview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8B33ABB-D8FA-8DDB-1924-E3DAF01C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9BF8D04-10F4-4657-9034-4689CA31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t>54</a:t>
            </a:fld>
            <a:endParaRPr lang="tr-TR">
              <a:latin typeface="Cambria" panose="02040503050406030204" pitchFamily="18" charset="0"/>
            </a:endParaRP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06A4E6FF-ED9E-D7F7-1420-255ED98A63EF}"/>
              </a:ext>
            </a:extLst>
          </p:cNvPr>
          <p:cNvSpPr/>
          <p:nvPr/>
        </p:nvSpPr>
        <p:spPr bwMode="auto">
          <a:xfrm>
            <a:off x="-12700" y="1141932"/>
            <a:ext cx="9144000" cy="1916054"/>
          </a:xfrm>
          <a:prstGeom prst="rect">
            <a:avLst/>
          </a:prstGeom>
          <a:solidFill>
            <a:srgbClr val="FFEBCD"/>
          </a:solidFill>
          <a:ln w="38100" cap="flat" cmpd="sng" algn="ctr">
            <a:solidFill>
              <a:srgbClr val="E287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E28700"/>
                </a:solidFill>
                <a:effectLst/>
                <a:latin typeface="Cambria" panose="02040503050406030204" pitchFamily="18" charset="0"/>
              </a:rPr>
              <a:t>Counter Table (CT):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Cambria" panose="02040503050406030204" pitchFamily="18" charset="0"/>
              <a:buChar char="-"/>
            </a:pPr>
            <a:r>
              <a:rPr kumimoji="0" lang="en-US" sz="2200" i="0" u="none" strike="noStrike" cap="none" normalizeH="0" baseline="0" dirty="0">
                <a:ln>
                  <a:noFill/>
                </a:ln>
                <a:effectLst/>
                <a:latin typeface="Cambria" panose="02040503050406030204" pitchFamily="18" charset="0"/>
              </a:rPr>
              <a:t>Maps each</a:t>
            </a:r>
            <a:r>
              <a:rPr kumimoji="0" lang="en-US" sz="2200" i="0" u="none" strike="noStrike" cap="none" normalizeH="0" dirty="0">
                <a:ln>
                  <a:noFill/>
                </a:ln>
                <a:effectLst/>
                <a:latin typeface="Cambria" panose="02040503050406030204" pitchFamily="18" charset="0"/>
              </a:rPr>
              <a:t>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effectLst/>
                <a:latin typeface="Cambria" panose="02040503050406030204" pitchFamily="18" charset="0"/>
              </a:rPr>
              <a:t>DRAM row</a:t>
            </a:r>
            <a:r>
              <a:rPr kumimoji="0" lang="en-US" sz="2200" i="0" u="none" strike="noStrike" cap="none" normalizeH="0" dirty="0">
                <a:ln>
                  <a:noFill/>
                </a:ln>
                <a:effectLst/>
                <a:latin typeface="Cambria" panose="02040503050406030204" pitchFamily="18" charset="0"/>
              </a:rPr>
              <a:t>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effectLst/>
                <a:latin typeface="Cambria" panose="02040503050406030204" pitchFamily="18" charset="0"/>
              </a:rPr>
              <a:t>to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 group of low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-cost hash-based counters </a:t>
            </a:r>
            <a:br>
              <a:rPr lang="en-US" sz="2200" dirty="0">
                <a:solidFill>
                  <a:srgbClr val="E28700"/>
                </a:solidFill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as uniquely as possible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effectLst/>
                <a:latin typeface="Cambria" panose="02040503050406030204" pitchFamily="18" charset="0"/>
              </a:rPr>
              <a:t>by employing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the Count-Min Sketch technique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z="2200" dirty="0">
                <a:latin typeface="Cambria" panose="02040503050406030204" pitchFamily="18" charset="0"/>
              </a:rPr>
              <a:t>Triggers a preventive refresh to an aggressor row's victim rows</a:t>
            </a:r>
            <a:br>
              <a:rPr lang="en-US" sz="2200" dirty="0">
                <a:solidFill>
                  <a:srgbClr val="E28700"/>
                </a:solidFill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when the aggressor's counter group reaches an activation threshold</a:t>
            </a:r>
            <a:endParaRPr kumimoji="0" lang="en-US" sz="2200" i="1" u="none" strike="noStrike" cap="none" normalizeH="0" baseline="-25000" dirty="0">
              <a:ln>
                <a:noFill/>
              </a:ln>
              <a:effectLst/>
              <a:latin typeface="Cambria" panose="02040503050406030204" pitchFamily="18" charset="0"/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C78EB4D6-9572-DD31-E635-1BC0D0AA7249}"/>
              </a:ext>
            </a:extLst>
          </p:cNvPr>
          <p:cNvSpPr/>
          <p:nvPr/>
        </p:nvSpPr>
        <p:spPr bwMode="auto">
          <a:xfrm>
            <a:off x="-12700" y="4037189"/>
            <a:ext cx="9144000" cy="1380451"/>
          </a:xfrm>
          <a:prstGeom prst="rect">
            <a:avLst/>
          </a:prstGeom>
          <a:solidFill>
            <a:srgbClr val="DAD3F9"/>
          </a:solidFill>
          <a:ln w="38100" cap="flat" cmpd="sng" algn="ctr">
            <a:solidFill>
              <a:srgbClr val="7A62E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6D40DC"/>
                </a:solidFill>
                <a:effectLst/>
                <a:latin typeface="Cambria" panose="02040503050406030204" pitchFamily="18" charset="0"/>
              </a:rPr>
              <a:t>Recent Aggresso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r Table (RAT):</a:t>
            </a:r>
            <a:r>
              <a:rPr lang="en-US" sz="2400" dirty="0">
                <a:solidFill>
                  <a:srgbClr val="6D40DC"/>
                </a:solidFill>
                <a:latin typeface="Cambria" panose="02040503050406030204" pitchFamily="18" charset="0"/>
              </a:rPr>
              <a:t> </a:t>
            </a:r>
          </a:p>
          <a:p>
            <a:pPr marL="342900" marR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Cambria" panose="02040503050406030204" pitchFamily="18" charset="0"/>
              <a:buChar char="-"/>
              <a:tabLst/>
            </a:pPr>
            <a:r>
              <a:rPr lang="en-US" sz="2200" dirty="0">
                <a:latin typeface="Cambria" panose="02040503050406030204" pitchFamily="18" charset="0"/>
              </a:rPr>
              <a:t>Allocates </a:t>
            </a:r>
            <a:r>
              <a:rPr lang="en-US" sz="2200" dirty="0">
                <a:solidFill>
                  <a:srgbClr val="660066"/>
                </a:solidFill>
                <a:latin typeface="Cambria" panose="02040503050406030204" pitchFamily="18" charset="0"/>
              </a:rPr>
              <a:t>highly accurate per-DRAM-row counters </a:t>
            </a:r>
            <a:br>
              <a:rPr lang="en-US" sz="2200" dirty="0">
                <a:latin typeface="Cambria" panose="02040503050406030204" pitchFamily="18" charset="0"/>
              </a:rPr>
            </a:br>
            <a:r>
              <a:rPr lang="en-US" sz="2200" dirty="0">
                <a:latin typeface="Cambria" panose="02040503050406030204" pitchFamily="18" charset="0"/>
              </a:rPr>
              <a:t>for </a:t>
            </a:r>
            <a:r>
              <a:rPr lang="en-US" sz="2200" i="1" dirty="0">
                <a:latin typeface="Cambria" panose="02040503050406030204" pitchFamily="18" charset="0"/>
              </a:rPr>
              <a:t>only</a:t>
            </a:r>
            <a:r>
              <a:rPr lang="en-US" sz="2200" dirty="0">
                <a:solidFill>
                  <a:srgbClr val="660066"/>
                </a:solidFill>
                <a:latin typeface="Cambria" panose="02040503050406030204" pitchFamily="18" charset="0"/>
              </a:rPr>
              <a:t> a small set </a:t>
            </a:r>
            <a:r>
              <a:rPr lang="en-US" sz="2200" dirty="0">
                <a:latin typeface="Cambria" panose="02040503050406030204" pitchFamily="18" charset="0"/>
              </a:rPr>
              <a:t>of DRAM rows that are activated many times</a:t>
            </a:r>
            <a:endParaRPr lang="en-US" sz="2200" baseline="-25000" dirty="0">
              <a:latin typeface="Cambria" panose="02040503050406030204" pitchFamily="18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B58BF46F-5D5E-C6A7-9AE9-5C3B90B78414}"/>
              </a:ext>
            </a:extLst>
          </p:cNvPr>
          <p:cNvSpPr/>
          <p:nvPr/>
        </p:nvSpPr>
        <p:spPr bwMode="auto">
          <a:xfrm>
            <a:off x="-9144" y="3014116"/>
            <a:ext cx="9144000" cy="520329"/>
          </a:xfrm>
          <a:prstGeom prst="rect">
            <a:avLst/>
          </a:prstGeom>
          <a:solidFill>
            <a:schemeClr val="accent2"/>
          </a:solidFill>
          <a:ln w="38100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Tracks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DRAM row activations at low area cost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8684913F-6D12-EDE7-84BC-5E90010AA33A}"/>
              </a:ext>
            </a:extLst>
          </p:cNvPr>
          <p:cNvSpPr/>
          <p:nvPr/>
        </p:nvSpPr>
        <p:spPr bwMode="auto">
          <a:xfrm>
            <a:off x="-12700" y="5204190"/>
            <a:ext cx="9144000" cy="511878"/>
          </a:xfrm>
          <a:prstGeom prst="rect">
            <a:avLst/>
          </a:prstGeom>
          <a:solidFill>
            <a:srgbClr val="6D40DC"/>
          </a:solidFill>
          <a:ln w="38100" cap="flat" cmpd="sng" algn="ctr">
            <a:solidFill>
              <a:srgbClr val="6D40D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Reduces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performance penalties by increasing tracking accuracy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27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F568-5F58-B4E4-6EA0-6FD53E3D0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5A00E0-431E-D821-85FF-F804A9BF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Operational Details for </a:t>
            </a:r>
            <a:r>
              <a:rPr lang="en-US" dirty="0" err="1"/>
              <a:t>CoMeT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8145CE-9064-9BA1-7811-D4CA57690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85002"/>
            <a:ext cx="9143999" cy="5087996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38D1C86-52B8-07FD-4CAE-3F772EF6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8BEA918-40BF-F647-DC43-03CB30DF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55</a:t>
            </a:fld>
            <a:endParaRPr lang="tr-TR"/>
          </a:p>
        </p:txBody>
      </p:sp>
      <p:sp>
        <p:nvSpPr>
          <p:cNvPr id="62" name="Dikdörtgen: Köşeleri Yuvarlatılmış 61">
            <a:extLst>
              <a:ext uri="{FF2B5EF4-FFF2-40B4-BE49-F238E27FC236}">
                <a16:creationId xmlns:a16="http://schemas.microsoft.com/office/drawing/2014/main" id="{1DA253DD-0866-09DC-6274-725015A902C1}"/>
              </a:ext>
            </a:extLst>
          </p:cNvPr>
          <p:cNvSpPr/>
          <p:nvPr/>
        </p:nvSpPr>
        <p:spPr>
          <a:xfrm>
            <a:off x="223279" y="1349027"/>
            <a:ext cx="8714068" cy="4302998"/>
          </a:xfrm>
          <a:prstGeom prst="roundRect">
            <a:avLst>
              <a:gd name="adj" fmla="val 9522"/>
            </a:avLst>
          </a:prstGeom>
          <a:solidFill>
            <a:srgbClr val="FDEDF4"/>
          </a:solidFill>
          <a:ln w="38100">
            <a:solidFill>
              <a:srgbClr val="E125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r"/>
            <a:r>
              <a:rPr lang="en-US" sz="2400" b="1" i="1" dirty="0" err="1">
                <a:solidFill>
                  <a:srgbClr val="E1257C"/>
                </a:solidFill>
              </a:rPr>
              <a:t>CoMeT</a:t>
            </a:r>
            <a:r>
              <a:rPr lang="en-US" sz="2400" b="1" i="1" dirty="0">
                <a:solidFill>
                  <a:srgbClr val="E1257C"/>
                </a:solidFill>
              </a:rPr>
              <a:t>	</a:t>
            </a:r>
            <a:r>
              <a:rPr lang="en-US" sz="2400" b="1" dirty="0">
                <a:solidFill>
                  <a:srgbClr val="E1257C"/>
                </a:solidFill>
              </a:rPr>
              <a:t>	</a:t>
            </a:r>
            <a:endParaRPr lang="tr-TR" sz="2400" b="1" dirty="0">
              <a:solidFill>
                <a:srgbClr val="E1257C"/>
              </a:solidFill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7422D30C-3663-2918-C258-414950C41170}"/>
              </a:ext>
            </a:extLst>
          </p:cNvPr>
          <p:cNvGrpSpPr/>
          <p:nvPr/>
        </p:nvGrpSpPr>
        <p:grpSpPr>
          <a:xfrm>
            <a:off x="513143" y="1974844"/>
            <a:ext cx="4440745" cy="1319894"/>
            <a:chOff x="4219755" y="1835381"/>
            <a:chExt cx="4440745" cy="1319894"/>
          </a:xfrm>
        </p:grpSpPr>
        <p:sp>
          <p:nvSpPr>
            <p:cNvPr id="7" name="Dikdörtgen: Köşeleri Yuvarlatılmış 6">
              <a:extLst>
                <a:ext uri="{FF2B5EF4-FFF2-40B4-BE49-F238E27FC236}">
                  <a16:creationId xmlns:a16="http://schemas.microsoft.com/office/drawing/2014/main" id="{89D29F89-2B08-165F-3197-CB66A75B1652}"/>
                </a:ext>
              </a:extLst>
            </p:cNvPr>
            <p:cNvSpPr/>
            <p:nvPr/>
          </p:nvSpPr>
          <p:spPr>
            <a:xfrm>
              <a:off x="4219755" y="1835381"/>
              <a:ext cx="4440745" cy="1319894"/>
            </a:xfrm>
            <a:prstGeom prst="roundRect">
              <a:avLst>
                <a:gd name="adj" fmla="val 9522"/>
              </a:avLst>
            </a:prstGeom>
            <a:solidFill>
              <a:srgbClr val="FFEBCD"/>
            </a:solidFill>
            <a:ln w="38100"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b"/>
            <a:lstStyle/>
            <a:p>
              <a:pPr algn="ctr"/>
              <a:r>
                <a:rPr lang="tr-TR" sz="2400" b="1" dirty="0">
                  <a:solidFill>
                    <a:srgbClr val="E28700"/>
                  </a:solidFill>
                </a:rPr>
                <a:t>Counter </a:t>
              </a:r>
              <a:r>
                <a:rPr lang="tr-TR" sz="2400" b="1" dirty="0" err="1">
                  <a:solidFill>
                    <a:srgbClr val="E28700"/>
                  </a:solidFill>
                </a:rPr>
                <a:t>Table</a:t>
              </a:r>
              <a:endParaRPr lang="tr-TR" sz="2400" b="1" dirty="0">
                <a:solidFill>
                  <a:srgbClr val="E28700"/>
                </a:solidFill>
              </a:endParaRPr>
            </a:p>
          </p:txBody>
        </p:sp>
        <p:sp>
          <p:nvSpPr>
            <p:cNvPr id="13" name="Dikdörtgen 12">
              <a:extLst>
                <a:ext uri="{FF2B5EF4-FFF2-40B4-BE49-F238E27FC236}">
                  <a16:creationId xmlns:a16="http://schemas.microsoft.com/office/drawing/2014/main" id="{27BAEB9D-4D17-7427-3E51-FCA4871254DD}"/>
                </a:ext>
              </a:extLst>
            </p:cNvPr>
            <p:cNvSpPr/>
            <p:nvPr/>
          </p:nvSpPr>
          <p:spPr>
            <a:xfrm>
              <a:off x="4612759" y="2197581"/>
              <a:ext cx="3692898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Hash-based Counters</a:t>
              </a:r>
              <a:endParaRPr lang="tr-TR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9004CAA7-BE38-ADE1-82CD-F3E38389A67D}"/>
              </a:ext>
            </a:extLst>
          </p:cNvPr>
          <p:cNvSpPr/>
          <p:nvPr/>
        </p:nvSpPr>
        <p:spPr>
          <a:xfrm>
            <a:off x="5336637" y="1974842"/>
            <a:ext cx="3370816" cy="1319895"/>
          </a:xfrm>
          <a:prstGeom prst="roundRect">
            <a:avLst>
              <a:gd name="adj" fmla="val 9522"/>
            </a:avLst>
          </a:prstGeom>
          <a:solidFill>
            <a:srgbClr val="DAD3F9"/>
          </a:solidFill>
          <a:ln w="38100">
            <a:solidFill>
              <a:srgbClr val="6D40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/>
          <a:lstStyle/>
          <a:p>
            <a:pPr algn="ctr"/>
            <a:r>
              <a:rPr lang="en-US" sz="2400" b="1" dirty="0">
                <a:solidFill>
                  <a:srgbClr val="6D40DC"/>
                </a:solidFill>
              </a:rPr>
              <a:t>Recent Aggressor Table</a:t>
            </a:r>
            <a:endParaRPr lang="tr-TR" sz="2400" b="1" dirty="0">
              <a:solidFill>
                <a:srgbClr val="6D40DC"/>
              </a:solidFill>
            </a:endParaRPr>
          </a:p>
        </p:txBody>
      </p:sp>
      <p:sp>
        <p:nvSpPr>
          <p:cNvPr id="64" name="Dikdörtgen 63">
            <a:extLst>
              <a:ext uri="{FF2B5EF4-FFF2-40B4-BE49-F238E27FC236}">
                <a16:creationId xmlns:a16="http://schemas.microsoft.com/office/drawing/2014/main" id="{5C5C4AE0-FA9E-F069-41B5-BB4DBC8B098C}"/>
              </a:ext>
            </a:extLst>
          </p:cNvPr>
          <p:cNvSpPr/>
          <p:nvPr/>
        </p:nvSpPr>
        <p:spPr>
          <a:xfrm>
            <a:off x="436548" y="950804"/>
            <a:ext cx="1182710" cy="343966"/>
          </a:xfrm>
          <a:prstGeom prst="rect">
            <a:avLst/>
          </a:prstGeom>
          <a:solidFill>
            <a:srgbClr val="FF5F25"/>
          </a:solidFill>
          <a:ln>
            <a:solidFill>
              <a:srgbClr val="FF5F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ACT A</a:t>
            </a:r>
          </a:p>
        </p:txBody>
      </p:sp>
      <p:cxnSp>
        <p:nvCxnSpPr>
          <p:cNvPr id="73" name="Bağlayıcı: Dirsek 72">
            <a:extLst>
              <a:ext uri="{FF2B5EF4-FFF2-40B4-BE49-F238E27FC236}">
                <a16:creationId xmlns:a16="http://schemas.microsoft.com/office/drawing/2014/main" id="{476250A8-1991-FB39-DFF1-120EA6217011}"/>
              </a:ext>
            </a:extLst>
          </p:cNvPr>
          <p:cNvCxnSpPr>
            <a:cxnSpLocks/>
            <a:stCxn id="64" idx="1"/>
            <a:endCxn id="13" idx="1"/>
          </p:cNvCxnSpPr>
          <p:nvPr/>
        </p:nvCxnSpPr>
        <p:spPr>
          <a:xfrm rot="10800000" flipH="1" flipV="1">
            <a:off x="436547" y="1122787"/>
            <a:ext cx="469599" cy="1414312"/>
          </a:xfrm>
          <a:prstGeom prst="bentConnector3">
            <a:avLst>
              <a:gd name="adj1" fmla="val -2774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Bağlayıcı: Dirsek 86">
            <a:extLst>
              <a:ext uri="{FF2B5EF4-FFF2-40B4-BE49-F238E27FC236}">
                <a16:creationId xmlns:a16="http://schemas.microsoft.com/office/drawing/2014/main" id="{DBDFF9DA-F597-F080-0125-BEE800F9422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01752" y="1652267"/>
            <a:ext cx="5253402" cy="884832"/>
          </a:xfrm>
          <a:prstGeom prst="bentConnector3">
            <a:avLst>
              <a:gd name="adj1" fmla="val 92485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up 97">
            <a:extLst>
              <a:ext uri="{FF2B5EF4-FFF2-40B4-BE49-F238E27FC236}">
                <a16:creationId xmlns:a16="http://schemas.microsoft.com/office/drawing/2014/main" id="{052C1D99-C69C-A510-45D7-FDD175564F4D}"/>
              </a:ext>
            </a:extLst>
          </p:cNvPr>
          <p:cNvGrpSpPr/>
          <p:nvPr/>
        </p:nvGrpSpPr>
        <p:grpSpPr>
          <a:xfrm>
            <a:off x="722376" y="3563169"/>
            <a:ext cx="4025263" cy="707886"/>
            <a:chOff x="321079" y="3969129"/>
            <a:chExt cx="2572405" cy="707886"/>
          </a:xfrm>
        </p:grpSpPr>
        <p:sp>
          <p:nvSpPr>
            <p:cNvPr id="99" name="Dikdörtgen: Köşeleri Yuvarlatılmış 98">
              <a:extLst>
                <a:ext uri="{FF2B5EF4-FFF2-40B4-BE49-F238E27FC236}">
                  <a16:creationId xmlns:a16="http://schemas.microsoft.com/office/drawing/2014/main" id="{69FAC365-6B09-3960-D92C-2D0AB8CEF360}"/>
                </a:ext>
              </a:extLst>
            </p:cNvPr>
            <p:cNvSpPr/>
            <p:nvPr/>
          </p:nvSpPr>
          <p:spPr>
            <a:xfrm>
              <a:off x="321079" y="3975515"/>
              <a:ext cx="2572405" cy="6707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0" name="Metin kutusu 99">
              <a:extLst>
                <a:ext uri="{FF2B5EF4-FFF2-40B4-BE49-F238E27FC236}">
                  <a16:creationId xmlns:a16="http://schemas.microsoft.com/office/drawing/2014/main" id="{2F99492D-C928-E821-0C01-8CEF369DE985}"/>
                </a:ext>
              </a:extLst>
            </p:cNvPr>
            <p:cNvSpPr txBox="1"/>
            <p:nvPr/>
          </p:nvSpPr>
          <p:spPr>
            <a:xfrm>
              <a:off x="502728" y="3969129"/>
              <a:ext cx="22091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Counter Table-Based Estimation</a:t>
              </a:r>
              <a:endParaRPr lang="tr-TR" sz="2000" dirty="0"/>
            </a:p>
          </p:txBody>
        </p:sp>
      </p:grpSp>
      <p:grpSp>
        <p:nvGrpSpPr>
          <p:cNvPr id="102" name="Grup 101">
            <a:extLst>
              <a:ext uri="{FF2B5EF4-FFF2-40B4-BE49-F238E27FC236}">
                <a16:creationId xmlns:a16="http://schemas.microsoft.com/office/drawing/2014/main" id="{ADB08642-A065-99DD-1752-E2DC485F649D}"/>
              </a:ext>
            </a:extLst>
          </p:cNvPr>
          <p:cNvGrpSpPr/>
          <p:nvPr/>
        </p:nvGrpSpPr>
        <p:grpSpPr>
          <a:xfrm>
            <a:off x="5274058" y="3548375"/>
            <a:ext cx="3490639" cy="707886"/>
            <a:chOff x="321079" y="3962047"/>
            <a:chExt cx="2615294" cy="707886"/>
          </a:xfrm>
        </p:grpSpPr>
        <p:sp>
          <p:nvSpPr>
            <p:cNvPr id="103" name="Dikdörtgen: Köşeleri Yuvarlatılmış 102">
              <a:extLst>
                <a:ext uri="{FF2B5EF4-FFF2-40B4-BE49-F238E27FC236}">
                  <a16:creationId xmlns:a16="http://schemas.microsoft.com/office/drawing/2014/main" id="{081B0621-89D8-E89B-391F-1E0CC04675C2}"/>
                </a:ext>
              </a:extLst>
            </p:cNvPr>
            <p:cNvSpPr/>
            <p:nvPr/>
          </p:nvSpPr>
          <p:spPr>
            <a:xfrm>
              <a:off x="321079" y="3975515"/>
              <a:ext cx="2572405" cy="6707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4" name="Metin kutusu 103">
              <a:extLst>
                <a:ext uri="{FF2B5EF4-FFF2-40B4-BE49-F238E27FC236}">
                  <a16:creationId xmlns:a16="http://schemas.microsoft.com/office/drawing/2014/main" id="{2B327524-69E8-C7A5-2AE6-5ECCF08DEF4B}"/>
                </a:ext>
              </a:extLst>
            </p:cNvPr>
            <p:cNvSpPr txBox="1"/>
            <p:nvPr/>
          </p:nvSpPr>
          <p:spPr>
            <a:xfrm>
              <a:off x="321079" y="3962047"/>
              <a:ext cx="26152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Recent Aggressor Table-Based</a:t>
              </a:r>
            </a:p>
            <a:p>
              <a:pPr algn="ctr"/>
              <a:r>
                <a:rPr lang="en-US" sz="2000" dirty="0"/>
                <a:t>Estimation</a:t>
              </a:r>
              <a:endParaRPr lang="tr-TR" sz="2000" dirty="0"/>
            </a:p>
          </p:txBody>
        </p:sp>
      </p:grpSp>
      <p:sp>
        <p:nvSpPr>
          <p:cNvPr id="106" name="Dikdörtgen 105">
            <a:extLst>
              <a:ext uri="{FF2B5EF4-FFF2-40B4-BE49-F238E27FC236}">
                <a16:creationId xmlns:a16="http://schemas.microsoft.com/office/drawing/2014/main" id="{C1905BA0-808F-49A9-2405-2FF27A69FF84}"/>
              </a:ext>
            </a:extLst>
          </p:cNvPr>
          <p:cNvSpPr/>
          <p:nvPr/>
        </p:nvSpPr>
        <p:spPr>
          <a:xfrm>
            <a:off x="436547" y="3437487"/>
            <a:ext cx="4517341" cy="923330"/>
          </a:xfrm>
          <a:prstGeom prst="rect">
            <a:avLst/>
          </a:prstGeom>
          <a:solidFill>
            <a:srgbClr val="FDEDF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78B7886-172C-86F7-9D0E-EFE84E0961FC}"/>
              </a:ext>
            </a:extLst>
          </p:cNvPr>
          <p:cNvSpPr/>
          <p:nvPr/>
        </p:nvSpPr>
        <p:spPr>
          <a:xfrm>
            <a:off x="80790" y="1740558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tr-TR" sz="2800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DA964AF-3340-E4C7-86ED-C2BF81E053C5}"/>
              </a:ext>
            </a:extLst>
          </p:cNvPr>
          <p:cNvSpPr/>
          <p:nvPr/>
        </p:nvSpPr>
        <p:spPr>
          <a:xfrm>
            <a:off x="4934041" y="1740558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tr-TR" sz="2800" dirty="0"/>
          </a:p>
        </p:txBody>
      </p:sp>
      <p:sp>
        <p:nvSpPr>
          <p:cNvPr id="116" name="Metin kutusu 115">
            <a:extLst>
              <a:ext uri="{FF2B5EF4-FFF2-40B4-BE49-F238E27FC236}">
                <a16:creationId xmlns:a16="http://schemas.microsoft.com/office/drawing/2014/main" id="{AAB05D74-BAEE-7ACB-02FB-C69ECD562CBE}"/>
              </a:ext>
            </a:extLst>
          </p:cNvPr>
          <p:cNvSpPr txBox="1"/>
          <p:nvPr/>
        </p:nvSpPr>
        <p:spPr>
          <a:xfrm>
            <a:off x="5274058" y="4240322"/>
            <a:ext cx="3433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used when there is a </a:t>
            </a:r>
            <a:r>
              <a:rPr lang="en-US" i="1" dirty="0">
                <a:solidFill>
                  <a:srgbClr val="00B050"/>
                </a:solidFill>
              </a:rPr>
              <a:t>row ID match</a:t>
            </a:r>
            <a:endParaRPr lang="tr-TR" i="1" dirty="0">
              <a:solidFill>
                <a:srgbClr val="00B050"/>
              </a:solidFill>
            </a:endParaRPr>
          </a:p>
        </p:txBody>
      </p:sp>
      <p:grpSp>
        <p:nvGrpSpPr>
          <p:cNvPr id="117" name="Grup 116">
            <a:extLst>
              <a:ext uri="{FF2B5EF4-FFF2-40B4-BE49-F238E27FC236}">
                <a16:creationId xmlns:a16="http://schemas.microsoft.com/office/drawing/2014/main" id="{F2DD698F-6479-3CAA-429D-E5B2EAA3AF04}"/>
              </a:ext>
            </a:extLst>
          </p:cNvPr>
          <p:cNvGrpSpPr/>
          <p:nvPr/>
        </p:nvGrpSpPr>
        <p:grpSpPr>
          <a:xfrm>
            <a:off x="3296508" y="4711733"/>
            <a:ext cx="2902262" cy="595734"/>
            <a:chOff x="321079" y="3851159"/>
            <a:chExt cx="2572405" cy="595734"/>
          </a:xfrm>
        </p:grpSpPr>
        <p:sp>
          <p:nvSpPr>
            <p:cNvPr id="118" name="Dikdörtgen: Köşeleri Yuvarlatılmış 117">
              <a:extLst>
                <a:ext uri="{FF2B5EF4-FFF2-40B4-BE49-F238E27FC236}">
                  <a16:creationId xmlns:a16="http://schemas.microsoft.com/office/drawing/2014/main" id="{1A0B97D2-B198-0A5D-F687-5E381A02F145}"/>
                </a:ext>
              </a:extLst>
            </p:cNvPr>
            <p:cNvSpPr/>
            <p:nvPr/>
          </p:nvSpPr>
          <p:spPr>
            <a:xfrm>
              <a:off x="321079" y="3975515"/>
              <a:ext cx="2572405" cy="4403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AE3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2000"/>
            </a:p>
          </p:txBody>
        </p:sp>
        <p:sp>
          <p:nvSpPr>
            <p:cNvPr id="119" name="Metin kutusu 118">
              <a:extLst>
                <a:ext uri="{FF2B5EF4-FFF2-40B4-BE49-F238E27FC236}">
                  <a16:creationId xmlns:a16="http://schemas.microsoft.com/office/drawing/2014/main" id="{A4237F97-FA62-DFAB-755B-519FF56A007A}"/>
                </a:ext>
              </a:extLst>
            </p:cNvPr>
            <p:cNvSpPr txBox="1"/>
            <p:nvPr/>
          </p:nvSpPr>
          <p:spPr>
            <a:xfrm>
              <a:off x="502728" y="4046783"/>
              <a:ext cx="2209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 err="1"/>
                <a:t>ACT_Count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F23F00"/>
                  </a:solidFill>
                </a:rPr>
                <a:t>A</a:t>
              </a:r>
              <a:r>
                <a:rPr lang="en-US" sz="2000" dirty="0"/>
                <a:t>) == </a:t>
              </a:r>
              <a:r>
                <a:rPr lang="en-US" sz="2000" i="1" dirty="0">
                  <a:solidFill>
                    <a:srgbClr val="316CE3"/>
                  </a:solidFill>
                </a:rPr>
                <a:t>N</a:t>
              </a:r>
              <a:r>
                <a:rPr lang="en-US" sz="2000" i="1" baseline="-25000" dirty="0">
                  <a:solidFill>
                    <a:srgbClr val="316CE3"/>
                  </a:solidFill>
                </a:rPr>
                <a:t>PR</a:t>
              </a:r>
              <a:endParaRPr lang="tr-TR" sz="2000" i="1" baseline="-25000" dirty="0">
                <a:solidFill>
                  <a:srgbClr val="316CE3"/>
                </a:solidFill>
              </a:endParaRPr>
            </a:p>
          </p:txBody>
        </p:sp>
        <p:sp>
          <p:nvSpPr>
            <p:cNvPr id="120" name="Dikdörtgen: Köşeleri Yuvarlatılmış 119">
              <a:extLst>
                <a:ext uri="{FF2B5EF4-FFF2-40B4-BE49-F238E27FC236}">
                  <a16:creationId xmlns:a16="http://schemas.microsoft.com/office/drawing/2014/main" id="{498D8EC2-00E7-64B5-FB84-7B50EAF5CA35}"/>
                </a:ext>
              </a:extLst>
            </p:cNvPr>
            <p:cNvSpPr/>
            <p:nvPr/>
          </p:nvSpPr>
          <p:spPr>
            <a:xfrm>
              <a:off x="695732" y="3851159"/>
              <a:ext cx="1823099" cy="231781"/>
            </a:xfrm>
            <a:prstGeom prst="roundRect">
              <a:avLst>
                <a:gd name="adj" fmla="val 32138"/>
              </a:avLst>
            </a:prstGeom>
            <a:solidFill>
              <a:srgbClr val="FFAE3C"/>
            </a:solidFill>
            <a:ln>
              <a:solidFill>
                <a:srgbClr val="FFAE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ESTIMATION</a:t>
              </a:r>
              <a:endParaRPr lang="tr-TR" sz="2000" dirty="0"/>
            </a:p>
          </p:txBody>
        </p:sp>
      </p:grpSp>
      <p:cxnSp>
        <p:nvCxnSpPr>
          <p:cNvPr id="122" name="Bağlayıcı: Dirsek 121">
            <a:extLst>
              <a:ext uri="{FF2B5EF4-FFF2-40B4-BE49-F238E27FC236}">
                <a16:creationId xmlns:a16="http://schemas.microsoft.com/office/drawing/2014/main" id="{56CA5A17-34E6-C832-0E1F-009E6C023AD6}"/>
              </a:ext>
            </a:extLst>
          </p:cNvPr>
          <p:cNvCxnSpPr>
            <a:cxnSpLocks/>
            <a:stCxn id="119" idx="2"/>
            <a:endCxn id="123" idx="0"/>
          </p:cNvCxnSpPr>
          <p:nvPr/>
        </p:nvCxnSpPr>
        <p:spPr>
          <a:xfrm rot="5400000">
            <a:off x="4522093" y="5533014"/>
            <a:ext cx="45109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Dikdörtgen 122">
            <a:extLst>
              <a:ext uri="{FF2B5EF4-FFF2-40B4-BE49-F238E27FC236}">
                <a16:creationId xmlns:a16="http://schemas.microsoft.com/office/drawing/2014/main" id="{DB07E8A9-9147-1D42-4D44-8CB9D9D7B7C1}"/>
              </a:ext>
            </a:extLst>
          </p:cNvPr>
          <p:cNvSpPr/>
          <p:nvPr/>
        </p:nvSpPr>
        <p:spPr>
          <a:xfrm>
            <a:off x="3519589" y="5758562"/>
            <a:ext cx="2456100" cy="638033"/>
          </a:xfrm>
          <a:prstGeom prst="rect">
            <a:avLst/>
          </a:prstGeom>
          <a:solidFill>
            <a:schemeClr val="bg1"/>
          </a:solidFill>
          <a:ln w="38100">
            <a:solidFill>
              <a:srgbClr val="FFA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err="1">
                <a:solidFill>
                  <a:schemeClr val="tx1"/>
                </a:solidFill>
              </a:rPr>
              <a:t>Preventively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Refresh</a:t>
            </a:r>
            <a:endParaRPr lang="tr-TR" sz="2000" dirty="0">
              <a:solidFill>
                <a:schemeClr val="tx1"/>
              </a:solidFill>
            </a:endParaRPr>
          </a:p>
          <a:p>
            <a:pPr algn="ctr"/>
            <a:r>
              <a:rPr lang="tr-TR" dirty="0" err="1">
                <a:solidFill>
                  <a:schemeClr val="tx1"/>
                </a:solidFill>
              </a:rPr>
              <a:t>A's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victim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rows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10DBB27A-75DA-3CCA-B884-6A0D6DBCAB36}"/>
              </a:ext>
            </a:extLst>
          </p:cNvPr>
          <p:cNvSpPr txBox="1"/>
          <p:nvPr/>
        </p:nvSpPr>
        <p:spPr>
          <a:xfrm>
            <a:off x="6260276" y="5017822"/>
            <a:ext cx="2342569" cy="56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i="1" dirty="0">
                <a:solidFill>
                  <a:srgbClr val="316CE3"/>
                </a:solidFill>
              </a:rPr>
              <a:t>preventive refresh threshold</a:t>
            </a:r>
            <a:endParaRPr lang="tr-TR" sz="2000" i="1" dirty="0">
              <a:solidFill>
                <a:srgbClr val="316CE3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E707EEE-F9EB-B5F7-B2AD-8244D44CAE2A}"/>
              </a:ext>
            </a:extLst>
          </p:cNvPr>
          <p:cNvSpPr/>
          <p:nvPr/>
        </p:nvSpPr>
        <p:spPr>
          <a:xfrm>
            <a:off x="2753032" y="4785482"/>
            <a:ext cx="441923" cy="441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tr-TR" sz="2800" dirty="0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B5A5E610-9FA8-A781-0853-E51FE6981A47}"/>
              </a:ext>
            </a:extLst>
          </p:cNvPr>
          <p:cNvSpPr/>
          <p:nvPr/>
        </p:nvSpPr>
        <p:spPr>
          <a:xfrm>
            <a:off x="5555154" y="2337044"/>
            <a:ext cx="293008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Tag-based Counters</a:t>
            </a:r>
            <a:endParaRPr lang="tr-TR" sz="2000" b="1" dirty="0">
              <a:solidFill>
                <a:schemeClr val="tx1"/>
              </a:solidFill>
            </a:endParaRPr>
          </a:p>
        </p:txBody>
      </p:sp>
      <p:sp>
        <p:nvSpPr>
          <p:cNvPr id="41" name="Serbest Form: Şekil 40">
            <a:extLst>
              <a:ext uri="{FF2B5EF4-FFF2-40B4-BE49-F238E27FC236}">
                <a16:creationId xmlns:a16="http://schemas.microsoft.com/office/drawing/2014/main" id="{836B3AD1-A4DE-CBD5-C14D-5278454C114E}"/>
              </a:ext>
            </a:extLst>
          </p:cNvPr>
          <p:cNvSpPr/>
          <p:nvPr/>
        </p:nvSpPr>
        <p:spPr>
          <a:xfrm>
            <a:off x="5889523" y="5132439"/>
            <a:ext cx="698090" cy="277232"/>
          </a:xfrm>
          <a:custGeom>
            <a:avLst/>
            <a:gdLst>
              <a:gd name="connsiteX0" fmla="*/ 0 w 698090"/>
              <a:gd name="connsiteY0" fmla="*/ 0 h 277232"/>
              <a:gd name="connsiteX1" fmla="*/ 373625 w 698090"/>
              <a:gd name="connsiteY1" fmla="*/ 255638 h 277232"/>
              <a:gd name="connsiteX2" fmla="*/ 698090 w 698090"/>
              <a:gd name="connsiteY2" fmla="*/ 245806 h 27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090" h="277232">
                <a:moveTo>
                  <a:pt x="0" y="0"/>
                </a:moveTo>
                <a:cubicBezTo>
                  <a:pt x="128638" y="107335"/>
                  <a:pt x="257277" y="214670"/>
                  <a:pt x="373625" y="255638"/>
                </a:cubicBezTo>
                <a:cubicBezTo>
                  <a:pt x="489973" y="296606"/>
                  <a:pt x="594031" y="271206"/>
                  <a:pt x="698090" y="245806"/>
                </a:cubicBezTo>
              </a:path>
            </a:pathLst>
          </a:custGeom>
          <a:noFill/>
          <a:ln w="38100">
            <a:solidFill>
              <a:srgbClr val="316CE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233A6E0E-336F-C3D2-013E-C37FF57EE663}"/>
              </a:ext>
            </a:extLst>
          </p:cNvPr>
          <p:cNvSpPr/>
          <p:nvPr/>
        </p:nvSpPr>
        <p:spPr>
          <a:xfrm>
            <a:off x="-1" y="885002"/>
            <a:ext cx="9144001" cy="5632176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04CDAF21-7DA1-C39F-083A-0940FB75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80" y="1141374"/>
            <a:ext cx="8170466" cy="39115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5C09BBB9-A996-3111-98AB-AAF7A2D23962}"/>
              </a:ext>
            </a:extLst>
          </p:cNvPr>
          <p:cNvSpPr txBox="1"/>
          <p:nvPr/>
        </p:nvSpPr>
        <p:spPr>
          <a:xfrm>
            <a:off x="1582991" y="5227345"/>
            <a:ext cx="597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rgbClr val="0563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https://arxiv.org/abs/2402.18769</a:t>
            </a:r>
            <a:endParaRPr lang="tr-TR" sz="2400" dirty="0">
              <a:solidFill>
                <a:srgbClr val="0563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71F2795B-4163-A461-08A5-122B3787428E}"/>
              </a:ext>
            </a:extLst>
          </p:cNvPr>
          <p:cNvSpPr txBox="1">
            <a:spLocks/>
          </p:cNvSpPr>
          <p:nvPr/>
        </p:nvSpPr>
        <p:spPr>
          <a:xfrm>
            <a:off x="394283" y="5863470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08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4BF0-4A87-1483-FDA8-A0DDC2F2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F5181F-3829-EFA9-872B-F4CE8D3E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Complexity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B1AE1D-C148-A568-655C-1634FDC23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31025"/>
            <a:ext cx="9143999" cy="5245938"/>
          </a:xfrm>
        </p:spPr>
        <p:txBody>
          <a:bodyPr>
            <a:normAutofit/>
          </a:bodyPr>
          <a:lstStyle/>
          <a:p>
            <a:r>
              <a:rPr lang="en-US" sz="2400" b="1" dirty="0"/>
              <a:t>Storage and area overhead analysis: </a:t>
            </a:r>
            <a:r>
              <a:rPr lang="en-US" sz="2400" dirty="0">
                <a:solidFill>
                  <a:srgbClr val="316CE3"/>
                </a:solidFill>
              </a:rPr>
              <a:t>CACTI</a:t>
            </a:r>
          </a:p>
          <a:p>
            <a:r>
              <a:rPr lang="en-US" sz="2400" b="1" dirty="0"/>
              <a:t>Dual-rank area overhead comparison: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BA8D8D9-7FF6-6BA4-52A2-421373BD6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5FDD6A0-D237-03ED-E8A6-FBA69B56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t>56</a:t>
            </a:fld>
            <a:endParaRPr lang="tr-TR">
              <a:latin typeface="Cambria" panose="02040503050406030204" pitchFamily="18" charset="0"/>
            </a:endParaRPr>
          </a:p>
        </p:txBody>
      </p:sp>
      <p:graphicFrame>
        <p:nvGraphicFramePr>
          <p:cNvPr id="11" name="Grafik 10">
            <a:extLst>
              <a:ext uri="{FF2B5EF4-FFF2-40B4-BE49-F238E27FC236}">
                <a16:creationId xmlns:a16="http://schemas.microsoft.com/office/drawing/2014/main" id="{D4341FFB-DFEC-DD89-65BA-D7B2093F6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556307"/>
              </p:ext>
            </p:extLst>
          </p:nvPr>
        </p:nvGraphicFramePr>
        <p:xfrm>
          <a:off x="1096805" y="1644678"/>
          <a:ext cx="6523195" cy="3678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Metin kutusu 11">
            <a:extLst>
              <a:ext uri="{FF2B5EF4-FFF2-40B4-BE49-F238E27FC236}">
                <a16:creationId xmlns:a16="http://schemas.microsoft.com/office/drawing/2014/main" id="{3555C89A-1A81-13C2-D1DE-52F577B4C00F}"/>
              </a:ext>
            </a:extLst>
          </p:cNvPr>
          <p:cNvSpPr txBox="1"/>
          <p:nvPr/>
        </p:nvSpPr>
        <p:spPr>
          <a:xfrm>
            <a:off x="5856420" y="2247922"/>
            <a:ext cx="6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4.89</a:t>
            </a:r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471E4943-301E-592A-5ACA-9AF417B12C5C}"/>
              </a:ext>
            </a:extLst>
          </p:cNvPr>
          <p:cNvSpPr txBox="1"/>
          <p:nvPr/>
        </p:nvSpPr>
        <p:spPr>
          <a:xfrm>
            <a:off x="3150956" y="2247922"/>
            <a:ext cx="6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0.89</a:t>
            </a:r>
            <a:endParaRPr lang="tr-TR" dirty="0">
              <a:latin typeface="Cambria" panose="02040503050406030204" pitchFamily="18" charset="0"/>
            </a:endParaRPr>
          </a:p>
        </p:txBody>
      </p:sp>
      <p:grpSp>
        <p:nvGrpSpPr>
          <p:cNvPr id="19" name="Grup 18">
            <a:extLst>
              <a:ext uri="{FF2B5EF4-FFF2-40B4-BE49-F238E27FC236}">
                <a16:creationId xmlns:a16="http://schemas.microsoft.com/office/drawing/2014/main" id="{7F072894-D428-C9EB-FDFB-2EDF314A8516}"/>
              </a:ext>
            </a:extLst>
          </p:cNvPr>
          <p:cNvGrpSpPr/>
          <p:nvPr/>
        </p:nvGrpSpPr>
        <p:grpSpPr>
          <a:xfrm>
            <a:off x="160123" y="4416749"/>
            <a:ext cx="5493917" cy="907895"/>
            <a:chOff x="160123" y="4634121"/>
            <a:chExt cx="5493917" cy="907895"/>
          </a:xfrm>
        </p:grpSpPr>
        <p:sp>
          <p:nvSpPr>
            <p:cNvPr id="16" name="Metin kutusu 15">
              <a:extLst>
                <a:ext uri="{FF2B5EF4-FFF2-40B4-BE49-F238E27FC236}">
                  <a16:creationId xmlns:a16="http://schemas.microsoft.com/office/drawing/2014/main" id="{15F04100-E075-F83C-D88B-3C92D033808D}"/>
                </a:ext>
              </a:extLst>
            </p:cNvPr>
            <p:cNvSpPr txBox="1"/>
            <p:nvPr/>
          </p:nvSpPr>
          <p:spPr>
            <a:xfrm>
              <a:off x="160123" y="4743336"/>
              <a:ext cx="2838796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i="1" dirty="0" err="1">
                  <a:solidFill>
                    <a:srgbClr val="00B050"/>
                  </a:solidFill>
                  <a:latin typeface="Cambria" panose="02040503050406030204" pitchFamily="18" charset="0"/>
                </a:rPr>
                <a:t>CoMeT</a:t>
              </a:r>
              <a:r>
                <a:rPr lang="en-US" i="1" dirty="0">
                  <a:solidFill>
                    <a:srgbClr val="00B050"/>
                  </a:solidFill>
                  <a:latin typeface="Cambria" panose="02040503050406030204" pitchFamily="18" charset="0"/>
                </a:rPr>
                <a:t> stores </a:t>
              </a:r>
              <a:r>
                <a:rPr lang="en-US" b="1" i="1" dirty="0">
                  <a:solidFill>
                    <a:srgbClr val="00B050"/>
                  </a:solidFill>
                  <a:latin typeface="Cambria" panose="02040503050406030204" pitchFamily="18" charset="0"/>
                </a:rPr>
                <a:t>fewer bits </a:t>
              </a:r>
              <a:br>
                <a:rPr lang="en-US" i="1" dirty="0">
                  <a:solidFill>
                    <a:srgbClr val="00B050"/>
                  </a:solidFill>
                  <a:latin typeface="Cambria" panose="02040503050406030204" pitchFamily="18" charset="0"/>
                </a:rPr>
              </a:br>
              <a:r>
                <a:rPr lang="en-US" i="1" dirty="0">
                  <a:solidFill>
                    <a:srgbClr val="00B050"/>
                  </a:solidFill>
                  <a:latin typeface="Cambria" panose="02040503050406030204" pitchFamily="18" charset="0"/>
                </a:rPr>
                <a:t>as the </a:t>
              </a:r>
              <a:r>
                <a:rPr lang="en-US" i="1" dirty="0" err="1">
                  <a:solidFill>
                    <a:srgbClr val="00B050"/>
                  </a:solidFill>
                  <a:latin typeface="Cambria" panose="02040503050406030204" pitchFamily="18" charset="0"/>
                </a:rPr>
                <a:t>RowHammer</a:t>
              </a:r>
              <a:r>
                <a:rPr lang="en-US" i="1" dirty="0">
                  <a:solidFill>
                    <a:srgbClr val="00B050"/>
                  </a:solidFill>
                  <a:latin typeface="Cambria" panose="02040503050406030204" pitchFamily="18" charset="0"/>
                </a:rPr>
                <a:t> threshold decreases</a:t>
              </a:r>
              <a:endParaRPr lang="tr-TR" i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18" name="Düz Ok Bağlayıcısı 17">
              <a:extLst>
                <a:ext uri="{FF2B5EF4-FFF2-40B4-BE49-F238E27FC236}">
                  <a16:creationId xmlns:a16="http://schemas.microsoft.com/office/drawing/2014/main" id="{E6D48293-1710-3A1C-A7C3-84DE1CE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2856814" y="4634121"/>
              <a:ext cx="2797226" cy="15038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 32">
            <a:extLst>
              <a:ext uri="{FF2B5EF4-FFF2-40B4-BE49-F238E27FC236}">
                <a16:creationId xmlns:a16="http://schemas.microsoft.com/office/drawing/2014/main" id="{371A38FD-2E04-BBB0-B7BE-53B30FC89906}"/>
              </a:ext>
            </a:extLst>
          </p:cNvPr>
          <p:cNvGrpSpPr/>
          <p:nvPr/>
        </p:nvGrpSpPr>
        <p:grpSpPr>
          <a:xfrm>
            <a:off x="2126514" y="2247922"/>
            <a:ext cx="3651236" cy="1653518"/>
            <a:chOff x="2126514" y="2465294"/>
            <a:chExt cx="3651236" cy="1653518"/>
          </a:xfrm>
        </p:grpSpPr>
        <p:cxnSp>
          <p:nvCxnSpPr>
            <p:cNvPr id="21" name="Düz Ok Bağlayıcısı 20">
              <a:extLst>
                <a:ext uri="{FF2B5EF4-FFF2-40B4-BE49-F238E27FC236}">
                  <a16:creationId xmlns:a16="http://schemas.microsoft.com/office/drawing/2014/main" id="{F13C4434-7FE0-64B0-5FA7-46C67022E219}"/>
                </a:ext>
              </a:extLst>
            </p:cNvPr>
            <p:cNvCxnSpPr>
              <a:cxnSpLocks/>
            </p:cNvCxnSpPr>
            <p:nvPr/>
          </p:nvCxnSpPr>
          <p:spPr>
            <a:xfrm>
              <a:off x="2841811" y="2465294"/>
              <a:ext cx="0" cy="151664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Düz Ok Bağlayıcısı 21">
              <a:extLst>
                <a:ext uri="{FF2B5EF4-FFF2-40B4-BE49-F238E27FC236}">
                  <a16:creationId xmlns:a16="http://schemas.microsoft.com/office/drawing/2014/main" id="{D4CBC5A4-86A5-D2B6-F8A6-7C5845DEB954}"/>
                </a:ext>
              </a:extLst>
            </p:cNvPr>
            <p:cNvCxnSpPr>
              <a:cxnSpLocks/>
            </p:cNvCxnSpPr>
            <p:nvPr/>
          </p:nvCxnSpPr>
          <p:spPr>
            <a:xfrm>
              <a:off x="5549153" y="2532529"/>
              <a:ext cx="10517" cy="158628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Metin kutusu 23">
              <a:extLst>
                <a:ext uri="{FF2B5EF4-FFF2-40B4-BE49-F238E27FC236}">
                  <a16:creationId xmlns:a16="http://schemas.microsoft.com/office/drawing/2014/main" id="{B013AC22-18BB-337A-967B-904ECE89D9A7}"/>
                </a:ext>
              </a:extLst>
            </p:cNvPr>
            <p:cNvSpPr txBox="1"/>
            <p:nvPr/>
          </p:nvSpPr>
          <p:spPr>
            <a:xfrm>
              <a:off x="4753308" y="2837519"/>
              <a:ext cx="10244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Cambria" panose="02040503050406030204" pitchFamily="18" charset="0"/>
                </a:rPr>
                <a:t>74.2×</a:t>
              </a:r>
              <a:endParaRPr lang="tr-TR" sz="20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2" name="Metin kutusu 31">
              <a:extLst>
                <a:ext uri="{FF2B5EF4-FFF2-40B4-BE49-F238E27FC236}">
                  <a16:creationId xmlns:a16="http://schemas.microsoft.com/office/drawing/2014/main" id="{F0259016-73D7-72E8-810E-C3D07726D687}"/>
                </a:ext>
              </a:extLst>
            </p:cNvPr>
            <p:cNvSpPr txBox="1"/>
            <p:nvPr/>
          </p:nvSpPr>
          <p:spPr>
            <a:xfrm>
              <a:off x="2126514" y="2837519"/>
              <a:ext cx="10244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Cambria" panose="02040503050406030204" pitchFamily="18" charset="0"/>
                </a:rPr>
                <a:t>5.4×</a:t>
              </a:r>
              <a:endParaRPr lang="tr-TR" sz="20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44" name="Dikdörtgen 43">
            <a:extLst>
              <a:ext uri="{FF2B5EF4-FFF2-40B4-BE49-F238E27FC236}">
                <a16:creationId xmlns:a16="http://schemas.microsoft.com/office/drawing/2014/main" id="{E00E6501-667B-4A5A-1F97-A1285FBAD8E6}"/>
              </a:ext>
            </a:extLst>
          </p:cNvPr>
          <p:cNvSpPr/>
          <p:nvPr/>
        </p:nvSpPr>
        <p:spPr>
          <a:xfrm>
            <a:off x="-125506" y="5566221"/>
            <a:ext cx="9359153" cy="854147"/>
          </a:xfrm>
          <a:prstGeom prst="rect">
            <a:avLst/>
          </a:prstGeom>
          <a:solidFill>
            <a:srgbClr val="FFEBCD"/>
          </a:solidFill>
          <a:ln w="5715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CoMeT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incurs 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a significantly less area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than Graphene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a similar area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Hydra</a:t>
            </a:r>
            <a:endParaRPr lang="tr-TR" sz="2400" baseline="-25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Dikdörtgen 46">
            <a:extLst>
              <a:ext uri="{FF2B5EF4-FFF2-40B4-BE49-F238E27FC236}">
                <a16:creationId xmlns:a16="http://schemas.microsoft.com/office/drawing/2014/main" id="{8E3CA959-F765-A104-5224-5BC436002064}"/>
              </a:ext>
            </a:extLst>
          </p:cNvPr>
          <p:cNvSpPr/>
          <p:nvPr/>
        </p:nvSpPr>
        <p:spPr>
          <a:xfrm>
            <a:off x="2638735" y="3971365"/>
            <a:ext cx="436159" cy="46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Cambria" panose="02040503050406030204" pitchFamily="18" charset="0"/>
            </a:endParaRPr>
          </a:p>
        </p:txBody>
      </p:sp>
      <p:sp>
        <p:nvSpPr>
          <p:cNvPr id="48" name="Dikdörtgen 47">
            <a:extLst>
              <a:ext uri="{FF2B5EF4-FFF2-40B4-BE49-F238E27FC236}">
                <a16:creationId xmlns:a16="http://schemas.microsoft.com/office/drawing/2014/main" id="{0F978568-62F2-21EC-3433-B4573A493D9E}"/>
              </a:ext>
            </a:extLst>
          </p:cNvPr>
          <p:cNvSpPr/>
          <p:nvPr/>
        </p:nvSpPr>
        <p:spPr>
          <a:xfrm>
            <a:off x="5341591" y="3971365"/>
            <a:ext cx="436159" cy="46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Cambria" panose="02040503050406030204" pitchFamily="18" charset="0"/>
            </a:endParaRPr>
          </a:p>
        </p:txBody>
      </p:sp>
      <p:sp>
        <p:nvSpPr>
          <p:cNvPr id="77" name="Metin kutusu 76">
            <a:extLst>
              <a:ext uri="{FF2B5EF4-FFF2-40B4-BE49-F238E27FC236}">
                <a16:creationId xmlns:a16="http://schemas.microsoft.com/office/drawing/2014/main" id="{9BB7A7B0-55B5-342A-E06B-EA161FC82800}"/>
              </a:ext>
            </a:extLst>
          </p:cNvPr>
          <p:cNvSpPr txBox="1"/>
          <p:nvPr/>
        </p:nvSpPr>
        <p:spPr>
          <a:xfrm>
            <a:off x="5936022" y="4510844"/>
            <a:ext cx="336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  <a:latin typeface="Cambria" panose="02040503050406030204" pitchFamily="18" charset="0"/>
              </a:rPr>
              <a:t>Similar area overheads</a:t>
            </a:r>
            <a:endParaRPr lang="tr-TR" i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96" name="Metin kutusu 95">
            <a:extLst>
              <a:ext uri="{FF2B5EF4-FFF2-40B4-BE49-F238E27FC236}">
                <a16:creationId xmlns:a16="http://schemas.microsoft.com/office/drawing/2014/main" id="{A3F196F7-43DF-9B84-9F65-2E6AE73E23F4}"/>
              </a:ext>
            </a:extLst>
          </p:cNvPr>
          <p:cNvSpPr txBox="1"/>
          <p:nvPr/>
        </p:nvSpPr>
        <p:spPr>
          <a:xfrm>
            <a:off x="3288411" y="2897332"/>
            <a:ext cx="2311505" cy="56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i="1" spc="-30" dirty="0">
                <a:solidFill>
                  <a:srgbClr val="00B050"/>
                </a:solidFill>
                <a:latin typeface="Cambria" panose="02040503050406030204" pitchFamily="18" charset="0"/>
              </a:rPr>
              <a:t>Significantly </a:t>
            </a:r>
            <a:br>
              <a:rPr lang="en-US" i="1" spc="-30" dirty="0">
                <a:solidFill>
                  <a:srgbClr val="00B050"/>
                </a:solidFill>
                <a:latin typeface="Cambria" panose="02040503050406030204" pitchFamily="18" charset="0"/>
              </a:rPr>
            </a:br>
            <a:r>
              <a:rPr lang="en-US" i="1" spc="-30" dirty="0">
                <a:solidFill>
                  <a:srgbClr val="00B050"/>
                </a:solidFill>
                <a:latin typeface="Cambria" panose="02040503050406030204" pitchFamily="18" charset="0"/>
              </a:rPr>
              <a:t>less area overhead</a:t>
            </a:r>
            <a:endParaRPr lang="tr-TR" i="1" spc="-3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6" name="Dikdörtgen 105">
            <a:extLst>
              <a:ext uri="{FF2B5EF4-FFF2-40B4-BE49-F238E27FC236}">
                <a16:creationId xmlns:a16="http://schemas.microsoft.com/office/drawing/2014/main" id="{D49375FA-8F1C-1F9D-DB73-769210360D73}"/>
              </a:ext>
            </a:extLst>
          </p:cNvPr>
          <p:cNvSpPr/>
          <p:nvPr/>
        </p:nvSpPr>
        <p:spPr>
          <a:xfrm>
            <a:off x="5194824" y="3813818"/>
            <a:ext cx="1983216" cy="602932"/>
          </a:xfrm>
          <a:prstGeom prst="rect">
            <a:avLst/>
          </a:prstGeom>
          <a:solidFill>
            <a:srgbClr val="00B050">
              <a:alpha val="24000"/>
            </a:srgbClr>
          </a:solidFill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Cambria" panose="02040503050406030204" pitchFamily="18" charset="0"/>
            </a:endParaRPr>
          </a:p>
        </p:txBody>
      </p:sp>
      <p:cxnSp>
        <p:nvCxnSpPr>
          <p:cNvPr id="82" name="Bağlayıcı: Dirsek 81">
            <a:extLst>
              <a:ext uri="{FF2B5EF4-FFF2-40B4-BE49-F238E27FC236}">
                <a16:creationId xmlns:a16="http://schemas.microsoft.com/office/drawing/2014/main" id="{6E38501E-5F12-8C6C-0B8E-2F49C59FA66B}"/>
              </a:ext>
            </a:extLst>
          </p:cNvPr>
          <p:cNvCxnSpPr>
            <a:cxnSpLocks/>
          </p:cNvCxnSpPr>
          <p:nvPr/>
        </p:nvCxnSpPr>
        <p:spPr>
          <a:xfrm>
            <a:off x="6856706" y="3806024"/>
            <a:ext cx="763294" cy="648377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5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series"/>
        </p:bldSub>
      </p:bldGraphic>
      <p:bldP spid="12" grpId="0"/>
      <p:bldP spid="13" grpId="0"/>
      <p:bldP spid="44" grpId="0" animBg="1"/>
      <p:bldP spid="77" grpId="0"/>
      <p:bldP spid="96" grpId="0"/>
      <p:bldP spid="10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292D5-F8C1-AD30-C072-08A7640D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 Methodology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2AF44-2599-F2B6-96FB-27FFBD96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E1257C"/>
                </a:solidFill>
              </a:rPr>
              <a:t>Performance and energy consumption evaluation: </a:t>
            </a:r>
            <a:r>
              <a:rPr lang="en-US" sz="2400" dirty="0"/>
              <a:t>cycle-level simulations using </a:t>
            </a:r>
            <a:r>
              <a:rPr lang="en-US" sz="2400" dirty="0" err="1">
                <a:solidFill>
                  <a:srgbClr val="316CE3"/>
                </a:solidFill>
              </a:rPr>
              <a:t>Ramulator</a:t>
            </a:r>
            <a:r>
              <a:rPr lang="en-US" sz="2400" dirty="0"/>
              <a:t> [Kim+, CAL 2015] </a:t>
            </a:r>
            <a:br>
              <a:rPr lang="en-US" sz="2400" dirty="0"/>
            </a:br>
            <a:r>
              <a:rPr lang="en-US" sz="2400" dirty="0"/>
              <a:t>and </a:t>
            </a:r>
            <a:r>
              <a:rPr lang="en-US" sz="2400" dirty="0" err="1">
                <a:solidFill>
                  <a:srgbClr val="316CE3"/>
                </a:solidFill>
              </a:rPr>
              <a:t>DRAMPower</a:t>
            </a:r>
            <a:r>
              <a:rPr lang="en-US" sz="2400" dirty="0"/>
              <a:t> [Chandrasekar+, DATE 2013]</a:t>
            </a:r>
          </a:p>
          <a:p>
            <a:r>
              <a:rPr lang="en-US" sz="2400" b="1" dirty="0">
                <a:solidFill>
                  <a:srgbClr val="6D40DC"/>
                </a:solidFill>
              </a:rPr>
              <a:t>System Configuration:</a:t>
            </a:r>
          </a:p>
          <a:p>
            <a:pPr marL="457200" lvl="1" indent="0">
              <a:buNone/>
            </a:pPr>
            <a:r>
              <a:rPr lang="en-US" sz="1900" b="1" dirty="0"/>
              <a:t>Processor</a:t>
            </a:r>
            <a:r>
              <a:rPr lang="en-US" sz="1900" dirty="0"/>
              <a:t> 		1 or 8 cores, 3.6GHz clock frequency,</a:t>
            </a:r>
          </a:p>
          <a:p>
            <a:pPr marL="457200" lvl="1" indent="0">
              <a:buNone/>
            </a:pPr>
            <a:r>
              <a:rPr lang="en-US" sz="1900" dirty="0"/>
              <a:t>			4-wide issue, 128-entry instruction window</a:t>
            </a:r>
          </a:p>
          <a:p>
            <a:pPr marL="457200" lvl="1" indent="0">
              <a:buNone/>
            </a:pPr>
            <a:r>
              <a:rPr lang="en-US" sz="1900" b="1" dirty="0"/>
              <a:t>DRAM</a:t>
            </a:r>
            <a:r>
              <a:rPr lang="en-US" sz="1900" dirty="0"/>
              <a:t> 		DDR4, 1 channel, 2 rank/channel, 4 bank groups,</a:t>
            </a:r>
          </a:p>
          <a:p>
            <a:pPr marL="457200" lvl="1" indent="0">
              <a:buNone/>
            </a:pPr>
            <a:r>
              <a:rPr lang="en-US" sz="1900" dirty="0"/>
              <a:t>			4 banks/bank group, 128K rows/bank</a:t>
            </a:r>
          </a:p>
          <a:p>
            <a:pPr marL="457200" lvl="1" indent="0">
              <a:buNone/>
            </a:pPr>
            <a:r>
              <a:rPr lang="en-US" sz="1900" b="1" dirty="0"/>
              <a:t>Memory Ctrl.</a:t>
            </a:r>
            <a:r>
              <a:rPr lang="en-US" sz="1900" dirty="0"/>
              <a:t>		64-entry read and write requests queues,</a:t>
            </a:r>
          </a:p>
          <a:p>
            <a:pPr marL="457200" lvl="1" indent="0">
              <a:buNone/>
            </a:pPr>
            <a:r>
              <a:rPr lang="en-US" sz="1900" dirty="0"/>
              <a:t>			Scheduling policy: FR-FCFS with a column cap of 16 				Last-Level Cache 8 MiB (single-core), 16 MiB (8-core)</a:t>
            </a:r>
          </a:p>
          <a:p>
            <a:pPr marL="457200" lvl="1" indent="0">
              <a:buNone/>
            </a:pPr>
            <a:r>
              <a:rPr lang="en-US" sz="1900" b="1" dirty="0" err="1"/>
              <a:t>CoMeT</a:t>
            </a:r>
            <a:r>
              <a:rPr lang="en-US" sz="1900" dirty="0"/>
              <a:t>		</a:t>
            </a:r>
            <a:r>
              <a:rPr lang="en-US" sz="1900" i="1" dirty="0"/>
              <a:t>Counter Table:</a:t>
            </a:r>
            <a:r>
              <a:rPr lang="en-US" sz="1900" dirty="0"/>
              <a:t> 4 hash functions 512 counters per hash</a:t>
            </a:r>
            <a:br>
              <a:rPr lang="en-US" sz="1900" dirty="0"/>
            </a:br>
            <a:r>
              <a:rPr lang="en-US" sz="1900" dirty="0"/>
              <a:t>			</a:t>
            </a:r>
            <a:r>
              <a:rPr lang="en-US" sz="1900" i="1" dirty="0"/>
              <a:t>Recent Aggressor Table:</a:t>
            </a:r>
            <a:r>
              <a:rPr lang="en-US" sz="1900" dirty="0"/>
              <a:t> 128 entries</a:t>
            </a:r>
            <a:endParaRPr lang="tr-TR" sz="1900" dirty="0"/>
          </a:p>
          <a:p>
            <a:r>
              <a:rPr lang="tr-TR" sz="2400" b="1" dirty="0" err="1">
                <a:solidFill>
                  <a:srgbClr val="E28700"/>
                </a:solidFill>
              </a:rPr>
              <a:t>Comparison</a:t>
            </a:r>
            <a:r>
              <a:rPr lang="tr-TR" sz="2400" b="1" dirty="0">
                <a:solidFill>
                  <a:srgbClr val="E28700"/>
                </a:solidFill>
              </a:rPr>
              <a:t> </a:t>
            </a:r>
            <a:r>
              <a:rPr lang="tr-TR" sz="2400" b="1" dirty="0" err="1">
                <a:solidFill>
                  <a:srgbClr val="E28700"/>
                </a:solidFill>
              </a:rPr>
              <a:t>Points</a:t>
            </a:r>
            <a:r>
              <a:rPr lang="en-US" sz="2400" b="1" dirty="0">
                <a:solidFill>
                  <a:srgbClr val="E28700"/>
                </a:solidFill>
              </a:rPr>
              <a:t>: </a:t>
            </a:r>
            <a:r>
              <a:rPr lang="en-US" sz="2400" dirty="0"/>
              <a:t>4 state-of-the-art </a:t>
            </a:r>
            <a:r>
              <a:rPr lang="en-US" sz="2400" dirty="0" err="1"/>
              <a:t>RowHammer</a:t>
            </a:r>
            <a:r>
              <a:rPr lang="en-US" sz="2400" dirty="0"/>
              <a:t> mitigations</a:t>
            </a:r>
          </a:p>
          <a:p>
            <a:pPr lvl="1"/>
            <a:r>
              <a:rPr lang="en-US" sz="1900" dirty="0"/>
              <a:t>Graphene (best performing), Hydra (area-optimized best performing), </a:t>
            </a:r>
            <a:br>
              <a:rPr lang="en-US" sz="1900" dirty="0"/>
            </a:br>
            <a:r>
              <a:rPr lang="en-US" sz="1900" dirty="0"/>
              <a:t>Low Processor Chip Area Cost: REGA, PARA</a:t>
            </a:r>
          </a:p>
          <a:p>
            <a:r>
              <a:rPr lang="en-US" sz="2400" b="1" dirty="0">
                <a:solidFill>
                  <a:srgbClr val="316CE3"/>
                </a:solidFill>
              </a:rPr>
              <a:t>Workloads: </a:t>
            </a:r>
            <a:r>
              <a:rPr lang="en-US" sz="2400" dirty="0"/>
              <a:t>61 single-core applications and 56 8-core workload mixes</a:t>
            </a:r>
          </a:p>
          <a:p>
            <a:pPr lvl="1"/>
            <a:r>
              <a:rPr lang="en-US" sz="1900" dirty="0"/>
              <a:t>SPEC CPU2006, SPEC CPU2017, TPC, </a:t>
            </a:r>
            <a:r>
              <a:rPr lang="en-US" sz="1900" dirty="0" err="1"/>
              <a:t>MediaBench</a:t>
            </a:r>
            <a:r>
              <a:rPr lang="en-US" sz="1900" dirty="0"/>
              <a:t>, YCSB</a:t>
            </a:r>
          </a:p>
          <a:p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6F337D-0B82-934B-BB1B-F0C6683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5BAA8-F1E3-965B-9DAA-B551ED12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57</a:t>
            </a:fld>
            <a:endParaRPr lang="tr-TR"/>
          </a:p>
        </p:txBody>
      </p:sp>
      <p:sp>
        <p:nvSpPr>
          <p:cNvPr id="6" name="Alt Başlık 2">
            <a:extLst>
              <a:ext uri="{FF2B5EF4-FFF2-40B4-BE49-F238E27FC236}">
                <a16:creationId xmlns:a16="http://schemas.microsoft.com/office/drawing/2014/main" id="{E0560244-DDC5-7C11-E333-9CD4F6ACE584}"/>
              </a:ext>
            </a:extLst>
          </p:cNvPr>
          <p:cNvSpPr txBox="1">
            <a:spLocks/>
          </p:cNvSpPr>
          <p:nvPr/>
        </p:nvSpPr>
        <p:spPr>
          <a:xfrm>
            <a:off x="788566" y="6385321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55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B5AE0-0D7F-44FA-2118-2AC1D54A7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E113F7-B66E-1725-5CA2-6A4A7F1A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and DRAM Energy</a:t>
            </a:r>
            <a:endParaRPr lang="tr-TR" dirty="0"/>
          </a:p>
        </p:txBody>
      </p:sp>
      <p:graphicFrame>
        <p:nvGraphicFramePr>
          <p:cNvPr id="8" name="İçerik Yer Tutucusu 7">
            <a:extLst>
              <a:ext uri="{FF2B5EF4-FFF2-40B4-BE49-F238E27FC236}">
                <a16:creationId xmlns:a16="http://schemas.microsoft.com/office/drawing/2014/main" id="{661786C9-4D9E-4528-382E-0CD3983D2C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375821"/>
              </p:ext>
            </p:extLst>
          </p:nvPr>
        </p:nvGraphicFramePr>
        <p:xfrm>
          <a:off x="-137072" y="1607097"/>
          <a:ext cx="4665305" cy="4035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707BA3-F56D-3AA4-97FB-0009951E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DF8D0EC-FF45-3D94-ADBF-166E4BA5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t>58</a:t>
            </a:fld>
            <a:endParaRPr lang="tr-TR">
              <a:latin typeface="Cambria" panose="02040503050406030204" pitchFamily="18" charset="0"/>
            </a:endParaRPr>
          </a:p>
        </p:txBody>
      </p:sp>
      <p:graphicFrame>
        <p:nvGraphicFramePr>
          <p:cNvPr id="9" name="İçerik Yer Tutucusu 7">
            <a:extLst>
              <a:ext uri="{FF2B5EF4-FFF2-40B4-BE49-F238E27FC236}">
                <a16:creationId xmlns:a16="http://schemas.microsoft.com/office/drawing/2014/main" id="{B2847148-E807-35C9-3A2B-0517930810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0315400"/>
              </p:ext>
            </p:extLst>
          </p:nvPr>
        </p:nvGraphicFramePr>
        <p:xfrm>
          <a:off x="4665305" y="1607097"/>
          <a:ext cx="4518970" cy="4035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809095F6-27C4-B930-1060-4B253DD38D16}"/>
              </a:ext>
            </a:extLst>
          </p:cNvPr>
          <p:cNvCxnSpPr>
            <a:cxnSpLocks/>
          </p:cNvCxnSpPr>
          <p:nvPr/>
        </p:nvCxnSpPr>
        <p:spPr>
          <a:xfrm>
            <a:off x="1327833" y="2740726"/>
            <a:ext cx="310709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36AE866B-8C24-E93E-2AD9-D9872DACDE8A}"/>
              </a:ext>
            </a:extLst>
          </p:cNvPr>
          <p:cNvCxnSpPr>
            <a:cxnSpLocks/>
          </p:cNvCxnSpPr>
          <p:nvPr/>
        </p:nvCxnSpPr>
        <p:spPr>
          <a:xfrm>
            <a:off x="6228843" y="2740726"/>
            <a:ext cx="295543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4A8501B3-DA15-D081-29CE-26EB701AE0FE}"/>
              </a:ext>
            </a:extLst>
          </p:cNvPr>
          <p:cNvSpPr txBox="1"/>
          <p:nvPr/>
        </p:nvSpPr>
        <p:spPr>
          <a:xfrm>
            <a:off x="3556004" y="2340616"/>
            <a:ext cx="100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4.01%</a:t>
            </a:r>
            <a:endParaRPr lang="tr-TR" sz="20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4E276D17-4174-BC8F-D40E-2F5703139362}"/>
              </a:ext>
            </a:extLst>
          </p:cNvPr>
          <p:cNvCxnSpPr>
            <a:cxnSpLocks/>
          </p:cNvCxnSpPr>
          <p:nvPr/>
        </p:nvCxnSpPr>
        <p:spPr>
          <a:xfrm>
            <a:off x="3986872" y="2700590"/>
            <a:ext cx="0" cy="409467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68614D32-8473-4BEE-5612-B33F71D7E81A}"/>
              </a:ext>
            </a:extLst>
          </p:cNvPr>
          <p:cNvSpPr txBox="1"/>
          <p:nvPr/>
        </p:nvSpPr>
        <p:spPr>
          <a:xfrm>
            <a:off x="8161617" y="2216303"/>
            <a:ext cx="107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2.07%</a:t>
            </a:r>
            <a:endParaRPr lang="tr-TR" sz="20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BC0B5372-FF13-038D-F512-3A8DAB0A08FE}"/>
              </a:ext>
            </a:extLst>
          </p:cNvPr>
          <p:cNvSpPr/>
          <p:nvPr/>
        </p:nvSpPr>
        <p:spPr>
          <a:xfrm>
            <a:off x="-125506" y="5642958"/>
            <a:ext cx="9359153" cy="775519"/>
          </a:xfrm>
          <a:prstGeom prst="rect">
            <a:avLst/>
          </a:prstGeom>
          <a:solidFill>
            <a:srgbClr val="FFEBCD"/>
          </a:solidFill>
          <a:ln w="5715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ambria" panose="02040503050406030204" pitchFamily="18" charset="0"/>
              </a:rPr>
              <a:t>CoMeT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prevents bitflips with </a:t>
            </a: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</a:rPr>
              <a:t>very small average performance and DRAM energy overheads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compared to a baseline system with </a:t>
            </a:r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</a:rPr>
              <a:t>no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mbria" panose="02040503050406030204" pitchFamily="18" charset="0"/>
              </a:rPr>
              <a:t>RowHammer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mitigation</a:t>
            </a:r>
            <a:endParaRPr lang="tr-TR" sz="2000" baseline="-25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FFAFC0EA-A21B-BB02-C490-F31582373D39}"/>
              </a:ext>
            </a:extLst>
          </p:cNvPr>
          <p:cNvSpPr txBox="1"/>
          <p:nvPr/>
        </p:nvSpPr>
        <p:spPr>
          <a:xfrm>
            <a:off x="0" y="93102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63E3"/>
                </a:solidFill>
                <a:latin typeface="Cambria" panose="02040503050406030204" pitchFamily="18" charset="0"/>
              </a:rPr>
              <a:t>Average performance and DRAM energy overheads </a:t>
            </a:r>
            <a:r>
              <a:rPr lang="en-US" sz="2400" dirty="0">
                <a:latin typeface="Cambria" panose="02040503050406030204" pitchFamily="18" charset="0"/>
              </a:rPr>
              <a:t>of </a:t>
            </a:r>
            <a:r>
              <a:rPr lang="en-US" sz="2400" dirty="0" err="1">
                <a:latin typeface="Cambria" panose="02040503050406030204" pitchFamily="18" charset="0"/>
              </a:rPr>
              <a:t>CoMeT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latin typeface="Cambria" panose="02040503050406030204" pitchFamily="18" charset="0"/>
              </a:rPr>
              <a:t>across </a:t>
            </a:r>
            <a:r>
              <a:rPr lang="en-US" sz="2400" b="1" dirty="0">
                <a:latin typeface="Cambria" panose="02040503050406030204" pitchFamily="18" charset="0"/>
              </a:rPr>
              <a:t>single-core applications</a:t>
            </a:r>
            <a:endParaRPr lang="tr-TR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9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  <p:bldGraphic spid="9" grpId="0" uiExpand="1">
        <p:bldSub>
          <a:bldChart bld="series"/>
        </p:bldSub>
      </p:bldGraphic>
      <p:bldP spid="19" grpId="0"/>
      <p:bldP spid="26" grpId="0"/>
      <p:bldP spid="3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2FB175-2E7C-BCDC-EC75-58934B2B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Comparison:</a:t>
            </a:r>
            <a:br>
              <a:rPr lang="en-US" dirty="0"/>
            </a:br>
            <a:r>
              <a:rPr lang="en-US" sz="2800" dirty="0"/>
              <a:t>Single-Core Applications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3F44DC7-F43D-8756-535A-7A7B9B79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CC4DED-B9A6-4262-9246-CF0F97E4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59</a:t>
            </a:fld>
            <a:endParaRPr lang="tr-TR"/>
          </a:p>
        </p:txBody>
      </p:sp>
      <p:sp>
        <p:nvSpPr>
          <p:cNvPr id="14" name="İçerik Yer Tutucusu 13">
            <a:extLst>
              <a:ext uri="{FF2B5EF4-FFF2-40B4-BE49-F238E27FC236}">
                <a16:creationId xmlns:a16="http://schemas.microsoft.com/office/drawing/2014/main" id="{68D5DF6E-4E01-0896-EF5D-37D3D07CB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31" name="Resim 30">
            <a:extLst>
              <a:ext uri="{FF2B5EF4-FFF2-40B4-BE49-F238E27FC236}">
                <a16:creationId xmlns:a16="http://schemas.microsoft.com/office/drawing/2014/main" id="{8DA3437E-8C3E-5B96-FA79-4432A399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5070"/>
            <a:ext cx="9144000" cy="3467859"/>
          </a:xfrm>
          <a:prstGeom prst="rect">
            <a:avLst/>
          </a:prstGeom>
        </p:spPr>
      </p:pic>
      <p:sp>
        <p:nvSpPr>
          <p:cNvPr id="9" name="Serbest Form: Şekil 8">
            <a:extLst>
              <a:ext uri="{FF2B5EF4-FFF2-40B4-BE49-F238E27FC236}">
                <a16:creationId xmlns:a16="http://schemas.microsoft.com/office/drawing/2014/main" id="{36945B87-290A-0479-05EF-06E1D79E8E12}"/>
              </a:ext>
            </a:extLst>
          </p:cNvPr>
          <p:cNvSpPr/>
          <p:nvPr/>
        </p:nvSpPr>
        <p:spPr>
          <a:xfrm>
            <a:off x="7707071" y="3658881"/>
            <a:ext cx="365760" cy="325825"/>
          </a:xfrm>
          <a:custGeom>
            <a:avLst/>
            <a:gdLst>
              <a:gd name="connsiteX0" fmla="*/ 0 w 365760"/>
              <a:gd name="connsiteY0" fmla="*/ 0 h 270961"/>
              <a:gd name="connsiteX1" fmla="*/ 91440 w 365760"/>
              <a:gd name="connsiteY1" fmla="*/ 246888 h 270961"/>
              <a:gd name="connsiteX2" fmla="*/ 310896 w 365760"/>
              <a:gd name="connsiteY2" fmla="*/ 237744 h 270961"/>
              <a:gd name="connsiteX3" fmla="*/ 365760 w 365760"/>
              <a:gd name="connsiteY3" fmla="*/ 36576 h 2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70961">
                <a:moveTo>
                  <a:pt x="0" y="0"/>
                </a:moveTo>
                <a:cubicBezTo>
                  <a:pt x="19812" y="103632"/>
                  <a:pt x="39624" y="207264"/>
                  <a:pt x="91440" y="246888"/>
                </a:cubicBezTo>
                <a:cubicBezTo>
                  <a:pt x="143256" y="286512"/>
                  <a:pt x="265176" y="272796"/>
                  <a:pt x="310896" y="237744"/>
                </a:cubicBezTo>
                <a:cubicBezTo>
                  <a:pt x="356616" y="202692"/>
                  <a:pt x="361188" y="119634"/>
                  <a:pt x="365760" y="36576"/>
                </a:cubicBezTo>
              </a:path>
            </a:pathLst>
          </a:custGeom>
          <a:noFill/>
          <a:ln w="38100">
            <a:solidFill>
              <a:srgbClr val="E1257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E1257C"/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D4A09E1-2EE9-CF4E-C45B-55948DA05B04}"/>
              </a:ext>
            </a:extLst>
          </p:cNvPr>
          <p:cNvSpPr txBox="1"/>
          <p:nvPr/>
        </p:nvSpPr>
        <p:spPr>
          <a:xfrm>
            <a:off x="6993838" y="3683676"/>
            <a:ext cx="86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1257C"/>
                </a:solidFill>
              </a:rPr>
              <a:t>1.75%</a:t>
            </a:r>
            <a:endParaRPr lang="tr-TR" b="1" dirty="0">
              <a:solidFill>
                <a:srgbClr val="E1257C"/>
              </a:solidFill>
            </a:endParaRPr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9B2C7474-D63A-777D-192E-B1815B973B93}"/>
              </a:ext>
            </a:extLst>
          </p:cNvPr>
          <p:cNvGrpSpPr/>
          <p:nvPr/>
        </p:nvGrpSpPr>
        <p:grpSpPr>
          <a:xfrm>
            <a:off x="6993839" y="2868419"/>
            <a:ext cx="896112" cy="695157"/>
            <a:chOff x="6993839" y="2184798"/>
            <a:chExt cx="896112" cy="695157"/>
          </a:xfrm>
        </p:grpSpPr>
        <p:sp>
          <p:nvSpPr>
            <p:cNvPr id="39" name="Serbest Form: Şekil 38">
              <a:extLst>
                <a:ext uri="{FF2B5EF4-FFF2-40B4-BE49-F238E27FC236}">
                  <a16:creationId xmlns:a16="http://schemas.microsoft.com/office/drawing/2014/main" id="{DBE3695B-6A4E-04C1-945B-5015E3A34F69}"/>
                </a:ext>
              </a:extLst>
            </p:cNvPr>
            <p:cNvSpPr/>
            <p:nvPr/>
          </p:nvSpPr>
          <p:spPr>
            <a:xfrm>
              <a:off x="7333488" y="2184798"/>
              <a:ext cx="365760" cy="325825"/>
            </a:xfrm>
            <a:custGeom>
              <a:avLst/>
              <a:gdLst>
                <a:gd name="connsiteX0" fmla="*/ 0 w 365760"/>
                <a:gd name="connsiteY0" fmla="*/ 0 h 270961"/>
                <a:gd name="connsiteX1" fmla="*/ 91440 w 365760"/>
                <a:gd name="connsiteY1" fmla="*/ 246888 h 270961"/>
                <a:gd name="connsiteX2" fmla="*/ 310896 w 365760"/>
                <a:gd name="connsiteY2" fmla="*/ 237744 h 270961"/>
                <a:gd name="connsiteX3" fmla="*/ 365760 w 365760"/>
                <a:gd name="connsiteY3" fmla="*/ 36576 h 27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70961">
                  <a:moveTo>
                    <a:pt x="0" y="0"/>
                  </a:moveTo>
                  <a:cubicBezTo>
                    <a:pt x="19812" y="103632"/>
                    <a:pt x="39624" y="207264"/>
                    <a:pt x="91440" y="246888"/>
                  </a:cubicBezTo>
                  <a:cubicBezTo>
                    <a:pt x="143256" y="286512"/>
                    <a:pt x="265176" y="272796"/>
                    <a:pt x="310896" y="237744"/>
                  </a:cubicBezTo>
                  <a:cubicBezTo>
                    <a:pt x="356616" y="202692"/>
                    <a:pt x="361188" y="119634"/>
                    <a:pt x="365760" y="36576"/>
                  </a:cubicBezTo>
                </a:path>
              </a:pathLst>
            </a:custGeom>
            <a:noFill/>
            <a:ln w="38100">
              <a:solidFill>
                <a:srgbClr val="316CE3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0" name="Metin kutusu 39">
              <a:extLst>
                <a:ext uri="{FF2B5EF4-FFF2-40B4-BE49-F238E27FC236}">
                  <a16:creationId xmlns:a16="http://schemas.microsoft.com/office/drawing/2014/main" id="{D9371529-E6B3-13A6-71CC-CF2A0E5CB4CE}"/>
                </a:ext>
              </a:extLst>
            </p:cNvPr>
            <p:cNvSpPr txBox="1"/>
            <p:nvPr/>
          </p:nvSpPr>
          <p:spPr>
            <a:xfrm>
              <a:off x="6993839" y="2510623"/>
              <a:ext cx="8961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316CE3"/>
                  </a:solidFill>
                </a:rPr>
                <a:t>  1.75%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</p:grp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CE1E412B-F8BA-8258-9ECE-848BD125E57C}"/>
              </a:ext>
            </a:extLst>
          </p:cNvPr>
          <p:cNvSpPr txBox="1"/>
          <p:nvPr/>
        </p:nvSpPr>
        <p:spPr>
          <a:xfrm>
            <a:off x="6946094" y="3895345"/>
            <a:ext cx="11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E1257C"/>
                </a:solidFill>
              </a:rPr>
              <a:t>(average)</a:t>
            </a:r>
            <a:endParaRPr lang="tr-TR" i="1" dirty="0">
              <a:solidFill>
                <a:srgbClr val="E1257C"/>
              </a:solidFill>
            </a:endParaRPr>
          </a:p>
        </p:txBody>
      </p:sp>
      <p:sp>
        <p:nvSpPr>
          <p:cNvPr id="48" name="Dikdörtgen 47">
            <a:extLst>
              <a:ext uri="{FF2B5EF4-FFF2-40B4-BE49-F238E27FC236}">
                <a16:creationId xmlns:a16="http://schemas.microsoft.com/office/drawing/2014/main" id="{700CC8C0-4938-FA48-54DA-A3AA6E3AA169}"/>
              </a:ext>
            </a:extLst>
          </p:cNvPr>
          <p:cNvSpPr/>
          <p:nvPr/>
        </p:nvSpPr>
        <p:spPr>
          <a:xfrm>
            <a:off x="5862273" y="2380229"/>
            <a:ext cx="1143737" cy="2140619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Dikdörtgen 48">
            <a:extLst>
              <a:ext uri="{FF2B5EF4-FFF2-40B4-BE49-F238E27FC236}">
                <a16:creationId xmlns:a16="http://schemas.microsoft.com/office/drawing/2014/main" id="{C4D66E38-B283-84F4-673F-9FA56F9B59ED}"/>
              </a:ext>
            </a:extLst>
          </p:cNvPr>
          <p:cNvSpPr/>
          <p:nvPr/>
        </p:nvSpPr>
        <p:spPr>
          <a:xfrm>
            <a:off x="7883884" y="2387555"/>
            <a:ext cx="1143738" cy="2128323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Dikdörtgen 49">
            <a:extLst>
              <a:ext uri="{FF2B5EF4-FFF2-40B4-BE49-F238E27FC236}">
                <a16:creationId xmlns:a16="http://schemas.microsoft.com/office/drawing/2014/main" id="{B1F3C30D-A1A5-69D0-4B0B-FA1B24A61DA2}"/>
              </a:ext>
            </a:extLst>
          </p:cNvPr>
          <p:cNvSpPr/>
          <p:nvPr/>
        </p:nvSpPr>
        <p:spPr>
          <a:xfrm>
            <a:off x="3861786" y="2375260"/>
            <a:ext cx="1143737" cy="2140618"/>
          </a:xfrm>
          <a:prstGeom prst="rect">
            <a:avLst/>
          </a:prstGeom>
          <a:solidFill>
            <a:srgbClr val="FF0000">
              <a:alpha val="24000"/>
            </a:srgbClr>
          </a:solidFill>
          <a:ln w="5715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E1B13BF9-6B90-1471-A0E7-9C20CEA15A39}"/>
              </a:ext>
            </a:extLst>
          </p:cNvPr>
          <p:cNvSpPr txBox="1"/>
          <p:nvPr/>
        </p:nvSpPr>
        <p:spPr>
          <a:xfrm>
            <a:off x="1055076" y="3869790"/>
            <a:ext cx="48071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spc="-20" dirty="0" err="1">
                <a:solidFill>
                  <a:srgbClr val="FF0000"/>
                </a:solidFill>
              </a:rPr>
              <a:t>CoMeT</a:t>
            </a:r>
            <a:r>
              <a:rPr lang="en-US" i="1" spc="-20" dirty="0">
                <a:solidFill>
                  <a:srgbClr val="FF0000"/>
                </a:solidFill>
              </a:rPr>
              <a:t> </a:t>
            </a:r>
            <a:r>
              <a:rPr lang="en-US" b="1" i="1" spc="-20" dirty="0">
                <a:solidFill>
                  <a:srgbClr val="FF0000"/>
                </a:solidFill>
              </a:rPr>
              <a:t>outperforms</a:t>
            </a:r>
            <a:r>
              <a:rPr lang="en-US" i="1" spc="-20" dirty="0">
                <a:solidFill>
                  <a:srgbClr val="FF0000"/>
                </a:solidFill>
              </a:rPr>
              <a:t> </a:t>
            </a:r>
            <a:r>
              <a:rPr lang="en-US" b="1" i="1" spc="-20" dirty="0">
                <a:solidFill>
                  <a:srgbClr val="FF0000"/>
                </a:solidFill>
              </a:rPr>
              <a:t>all low-area-cost mitigations </a:t>
            </a:r>
            <a:r>
              <a:rPr lang="en-US" i="1" spc="-20" dirty="0">
                <a:solidFill>
                  <a:srgbClr val="FF0000"/>
                </a:solidFill>
              </a:rPr>
              <a:t>starting from the </a:t>
            </a:r>
            <a:r>
              <a:rPr lang="en-US" i="1" spc="-20" dirty="0" err="1">
                <a:solidFill>
                  <a:srgbClr val="FF0000"/>
                </a:solidFill>
              </a:rPr>
              <a:t>RowHammer</a:t>
            </a:r>
            <a:r>
              <a:rPr lang="en-US" i="1" spc="-20" dirty="0">
                <a:solidFill>
                  <a:srgbClr val="FF0000"/>
                </a:solidFill>
              </a:rPr>
              <a:t> threshold of 500</a:t>
            </a:r>
            <a:endParaRPr lang="tr-TR" i="1" spc="-20" dirty="0">
              <a:solidFill>
                <a:srgbClr val="FF0000"/>
              </a:solidFill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B3B66F6B-A437-3716-47B7-6390D2179D5A}"/>
              </a:ext>
            </a:extLst>
          </p:cNvPr>
          <p:cNvSpPr/>
          <p:nvPr/>
        </p:nvSpPr>
        <p:spPr>
          <a:xfrm>
            <a:off x="1021251" y="2185027"/>
            <a:ext cx="1962661" cy="2312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E70E48BF-2196-DE3E-945B-FBF31E9CCB3B}"/>
              </a:ext>
            </a:extLst>
          </p:cNvPr>
          <p:cNvSpPr/>
          <p:nvPr/>
        </p:nvSpPr>
        <p:spPr>
          <a:xfrm>
            <a:off x="2979636" y="2192042"/>
            <a:ext cx="6047986" cy="2312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A8D21F3-AA17-9C09-91A2-070A395D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" y="1694518"/>
            <a:ext cx="9144000" cy="3467859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422DA585-B6BA-9D51-2E36-D9CDE0CD5A25}"/>
              </a:ext>
            </a:extLst>
          </p:cNvPr>
          <p:cNvSpPr/>
          <p:nvPr/>
        </p:nvSpPr>
        <p:spPr>
          <a:xfrm>
            <a:off x="-112385" y="5094655"/>
            <a:ext cx="9359153" cy="1319377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0" dirty="0" err="1">
                <a:solidFill>
                  <a:schemeClr val="tx1"/>
                </a:solidFill>
                <a:latin typeface="Cambria" panose="02040503050406030204" pitchFamily="18" charset="0"/>
              </a:rPr>
              <a:t>CoMeT</a:t>
            </a:r>
            <a:r>
              <a:rPr lang="en-US" sz="2400" spc="-10" dirty="0">
                <a:solidFill>
                  <a:schemeClr val="tx1"/>
                </a:solidFill>
                <a:latin typeface="Cambria" panose="02040503050406030204" pitchFamily="18" charset="0"/>
              </a:rPr>
              <a:t> incurs </a:t>
            </a:r>
            <a:r>
              <a:rPr lang="en-US" sz="2400" spc="-10" dirty="0">
                <a:solidFill>
                  <a:srgbClr val="00B050"/>
                </a:solidFill>
                <a:latin typeface="Cambria" panose="02040503050406030204" pitchFamily="18" charset="0"/>
              </a:rPr>
              <a:t>a small performance overhead (≤ 1.75%) </a:t>
            </a:r>
            <a:r>
              <a:rPr lang="en-US" sz="2400" spc="-10" dirty="0">
                <a:solidFill>
                  <a:schemeClr val="tx1"/>
                </a:solidFill>
                <a:latin typeface="Cambria" panose="02040503050406030204" pitchFamily="18" charset="0"/>
              </a:rPr>
              <a:t>over </a:t>
            </a:r>
            <a:r>
              <a:rPr lang="en-US" sz="2400" spc="-10" dirty="0">
                <a:solidFill>
                  <a:srgbClr val="316CE3"/>
                </a:solidFill>
                <a:latin typeface="Cambria" panose="02040503050406030204" pitchFamily="18" charset="0"/>
              </a:rPr>
              <a:t>Graphene</a:t>
            </a:r>
            <a:r>
              <a:rPr lang="en-US" sz="2400" spc="-1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spc="-1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spc="-1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400" spc="-10" dirty="0">
                <a:solidFill>
                  <a:srgbClr val="00B050"/>
                </a:solidFill>
                <a:latin typeface="Cambria" panose="02040503050406030204" pitchFamily="18" charset="0"/>
              </a:rPr>
              <a:t>outperforms</a:t>
            </a:r>
            <a:r>
              <a:rPr lang="en-US" sz="2400" spc="-1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spc="-10" dirty="0">
                <a:solidFill>
                  <a:srgbClr val="E1257C"/>
                </a:solidFill>
                <a:latin typeface="Cambria" panose="02040503050406030204" pitchFamily="18" charset="0"/>
              </a:rPr>
              <a:t>Hydra</a:t>
            </a:r>
            <a:r>
              <a:rPr lang="en-US" sz="2400" spc="-1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spc="-10" dirty="0">
                <a:solidFill>
                  <a:srgbClr val="00B050"/>
                </a:solidFill>
                <a:latin typeface="Cambria" panose="02040503050406030204" pitchFamily="18" charset="0"/>
              </a:rPr>
              <a:t>(by up to 39.1%)</a:t>
            </a:r>
            <a:r>
              <a:rPr lang="en-US" sz="2400" spc="-1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spc="-1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spc="-10" dirty="0">
                <a:solidFill>
                  <a:schemeClr val="tx1"/>
                </a:solidFill>
                <a:latin typeface="Cambria" panose="02040503050406030204" pitchFamily="18" charset="0"/>
              </a:rPr>
              <a:t>at all </a:t>
            </a:r>
            <a:r>
              <a:rPr lang="en-US" sz="2400" spc="-10" dirty="0" err="1">
                <a:solidFill>
                  <a:schemeClr val="tx1"/>
                </a:solidFill>
                <a:latin typeface="Cambria" panose="02040503050406030204" pitchFamily="18" charset="0"/>
              </a:rPr>
              <a:t>RowHammer</a:t>
            </a:r>
            <a:r>
              <a:rPr lang="en-US" sz="2400" spc="-10" dirty="0">
                <a:solidFill>
                  <a:schemeClr val="tx1"/>
                </a:solidFill>
                <a:latin typeface="Cambria" panose="02040503050406030204" pitchFamily="18" charset="0"/>
              </a:rPr>
              <a:t> thresholds</a:t>
            </a:r>
            <a:endParaRPr lang="tr-TR" sz="2400" spc="-1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29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33" grpId="0"/>
      <p:bldP spid="48" grpId="0" animBg="1"/>
      <p:bldP spid="49" grpId="0" animBg="1"/>
      <p:bldP spid="50" grpId="0" animBg="1"/>
      <p:bldP spid="51" grpId="0" animBg="1"/>
      <p:bldP spid="3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3C563-83AA-92BB-0ECB-8B823882F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i="1" dirty="0">
                <a:latin typeface="Cambria" panose="02040503050406030204" pitchFamily="18" charset="0"/>
              </a:rPr>
              <a:t>A memory access should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not have unintended side effects </a:t>
            </a:r>
            <a:b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2200" i="1" dirty="0">
                <a:latin typeface="Cambria" panose="02040503050406030204" pitchFamily="18" charset="0"/>
              </a:rPr>
              <a:t>on data stored in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other addresses </a:t>
            </a:r>
          </a:p>
          <a:p>
            <a:r>
              <a:rPr lang="en-US" sz="2200" dirty="0"/>
              <a:t>A fundamental property for </a:t>
            </a:r>
            <a:r>
              <a:rPr lang="en-US" sz="2200" b="1" dirty="0">
                <a:solidFill>
                  <a:srgbClr val="C00000"/>
                </a:solidFill>
              </a:rPr>
              <a:t>robustness</a:t>
            </a:r>
            <a:r>
              <a:rPr lang="en-US" sz="2200" b="1" dirty="0"/>
              <a:t> </a:t>
            </a:r>
            <a:r>
              <a:rPr lang="en-US" sz="2200" dirty="0"/>
              <a:t>(safety, security, and reliability)</a:t>
            </a:r>
            <a:endParaRPr lang="en-US" sz="2200" dirty="0">
              <a:latin typeface="Cambria" panose="02040503050406030204" pitchFamily="18" charset="0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296740" y="2401049"/>
            <a:ext cx="1537898" cy="298131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559348" y="53562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399456" y="2911913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solidFill>
              <a:srgbClr val="99006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346081" y="3377346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3164564" y="4007758"/>
            <a:ext cx="3843631" cy="525108"/>
            <a:chOff x="566600" y="3874553"/>
            <a:chExt cx="3843631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923573"/>
              <a:ext cx="3220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5B0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2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3164564" y="4805702"/>
            <a:ext cx="3501576" cy="576426"/>
            <a:chOff x="340844" y="5156327"/>
            <a:chExt cx="3501576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226250"/>
              <a:ext cx="28727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02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2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907" y="2192897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3222985" y="2381120"/>
            <a:ext cx="3708838" cy="514186"/>
            <a:chOff x="-151583" y="1633323"/>
            <a:chExt cx="3708838" cy="5141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716622"/>
              <a:ext cx="31564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Data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dirty="0">
                  <a:latin typeface="Cambria" panose="02040503050406030204" pitchFamily="18" charset="0"/>
                </a:rPr>
                <a:t>or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corruption</a:t>
              </a:r>
              <a:endParaRPr lang="en-US" sz="2200" dirty="0">
                <a:solidFill>
                  <a:srgbClr val="990063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mbria" panose="020405030504060302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787505" y="3244502"/>
            <a:ext cx="482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Compromise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application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669" y="2959055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87652"/>
            <a:ext cx="9144000" cy="5765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14" grpId="0"/>
      <p:bldP spid="47" grpId="0"/>
      <p:bldP spid="4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Comparison:</a:t>
            </a:r>
            <a:br>
              <a:rPr lang="en-US" dirty="0"/>
            </a:br>
            <a:r>
              <a:rPr lang="en-US" sz="2800" dirty="0"/>
              <a:t>8-Core Workloads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E62BDE-8447-6627-A13F-88E7373AC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60</a:t>
            </a:fld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35EB2C7A-15DF-F8B7-4695-72ECC688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448"/>
            <a:ext cx="9144000" cy="3435700"/>
          </a:xfrm>
          <a:prstGeom prst="rect">
            <a:avLst/>
          </a:prstGeom>
        </p:spPr>
      </p:pic>
      <p:sp>
        <p:nvSpPr>
          <p:cNvPr id="15" name="Dikdörtgen 14">
            <a:extLst>
              <a:ext uri="{FF2B5EF4-FFF2-40B4-BE49-F238E27FC236}">
                <a16:creationId xmlns:a16="http://schemas.microsoft.com/office/drawing/2014/main" id="{A36753AB-5B55-1F22-3C67-234B4585477B}"/>
              </a:ext>
            </a:extLst>
          </p:cNvPr>
          <p:cNvSpPr/>
          <p:nvPr/>
        </p:nvSpPr>
        <p:spPr>
          <a:xfrm>
            <a:off x="-112386" y="5480363"/>
            <a:ext cx="9359153" cy="760588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Trends are similar to single-core application evaluation trends</a:t>
            </a:r>
            <a:endParaRPr lang="tr-TR" sz="2400" baseline="-25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6F648F32-7B43-5791-2C3C-09EAB814BD7D}"/>
              </a:ext>
            </a:extLst>
          </p:cNvPr>
          <p:cNvSpPr/>
          <p:nvPr/>
        </p:nvSpPr>
        <p:spPr>
          <a:xfrm>
            <a:off x="5989320" y="4781543"/>
            <a:ext cx="594360" cy="294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8946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6313C6-26AE-5922-A21A-12810A06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Energy Comparison:</a:t>
            </a:r>
            <a:br>
              <a:rPr lang="en-US" dirty="0"/>
            </a:br>
            <a:r>
              <a:rPr lang="en-US" sz="2800" dirty="0"/>
              <a:t>Single-Core Applications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B784C4-2D32-6A36-CA10-762993ECD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0FB6CDB-64C3-D06F-C3A3-D6CA96C3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C7A439C-4610-C55B-765F-6BDCBE55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61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3C4B4A1-C459-791F-7513-F342054E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849"/>
            <a:ext cx="9144000" cy="3441752"/>
          </a:xfrm>
          <a:prstGeom prst="rect">
            <a:avLst/>
          </a:prstGeom>
        </p:spPr>
      </p:pic>
      <p:grpSp>
        <p:nvGrpSpPr>
          <p:cNvPr id="19" name="Grup 18">
            <a:extLst>
              <a:ext uri="{FF2B5EF4-FFF2-40B4-BE49-F238E27FC236}">
                <a16:creationId xmlns:a16="http://schemas.microsoft.com/office/drawing/2014/main" id="{73020386-72DE-1403-7679-608E29AE1304}"/>
              </a:ext>
            </a:extLst>
          </p:cNvPr>
          <p:cNvGrpSpPr/>
          <p:nvPr/>
        </p:nvGrpSpPr>
        <p:grpSpPr>
          <a:xfrm>
            <a:off x="802949" y="3117769"/>
            <a:ext cx="7149458" cy="795511"/>
            <a:chOff x="802949" y="2506887"/>
            <a:chExt cx="7149458" cy="795511"/>
          </a:xfrm>
        </p:grpSpPr>
        <p:sp>
          <p:nvSpPr>
            <p:cNvPr id="15" name="Metin kutusu 14">
              <a:extLst>
                <a:ext uri="{FF2B5EF4-FFF2-40B4-BE49-F238E27FC236}">
                  <a16:creationId xmlns:a16="http://schemas.microsoft.com/office/drawing/2014/main" id="{0A66309D-A701-0C19-9236-1A6C748380DC}"/>
                </a:ext>
              </a:extLst>
            </p:cNvPr>
            <p:cNvSpPr txBox="1"/>
            <p:nvPr/>
          </p:nvSpPr>
          <p:spPr>
            <a:xfrm>
              <a:off x="7056295" y="2506887"/>
              <a:ext cx="896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316CE3"/>
                  </a:solidFill>
                </a:rPr>
                <a:t>0.96%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  <p:sp>
          <p:nvSpPr>
            <p:cNvPr id="16" name="Serbest Form: Şekil 15">
              <a:extLst>
                <a:ext uri="{FF2B5EF4-FFF2-40B4-BE49-F238E27FC236}">
                  <a16:creationId xmlns:a16="http://schemas.microsoft.com/office/drawing/2014/main" id="{0356086F-DA07-F3A2-0FC9-71D5BA32E172}"/>
                </a:ext>
              </a:extLst>
            </p:cNvPr>
            <p:cNvSpPr/>
            <p:nvPr/>
          </p:nvSpPr>
          <p:spPr>
            <a:xfrm>
              <a:off x="7324531" y="2884755"/>
              <a:ext cx="359641" cy="326752"/>
            </a:xfrm>
            <a:custGeom>
              <a:avLst/>
              <a:gdLst>
                <a:gd name="connsiteX0" fmla="*/ 0 w 359641"/>
                <a:gd name="connsiteY0" fmla="*/ 326752 h 326752"/>
                <a:gd name="connsiteX1" fmla="*/ 27991 w 359641"/>
                <a:gd name="connsiteY1" fmla="*/ 102818 h 326752"/>
                <a:gd name="connsiteX2" fmla="*/ 167951 w 359641"/>
                <a:gd name="connsiteY2" fmla="*/ 181 h 326752"/>
                <a:gd name="connsiteX3" fmla="*/ 335902 w 359641"/>
                <a:gd name="connsiteY3" fmla="*/ 84157 h 326752"/>
                <a:gd name="connsiteX4" fmla="*/ 354563 w 359641"/>
                <a:gd name="connsiteY4" fmla="*/ 298761 h 32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41" h="326752">
                  <a:moveTo>
                    <a:pt x="0" y="326752"/>
                  </a:moveTo>
                  <a:cubicBezTo>
                    <a:pt x="-1" y="241999"/>
                    <a:pt x="-1" y="157246"/>
                    <a:pt x="27991" y="102818"/>
                  </a:cubicBezTo>
                  <a:cubicBezTo>
                    <a:pt x="55983" y="48390"/>
                    <a:pt x="116633" y="3291"/>
                    <a:pt x="167951" y="181"/>
                  </a:cubicBezTo>
                  <a:cubicBezTo>
                    <a:pt x="219269" y="-2929"/>
                    <a:pt x="304800" y="34394"/>
                    <a:pt x="335902" y="84157"/>
                  </a:cubicBezTo>
                  <a:cubicBezTo>
                    <a:pt x="367004" y="133920"/>
                    <a:pt x="360783" y="216340"/>
                    <a:pt x="354563" y="298761"/>
                  </a:cubicBezTo>
                </a:path>
              </a:pathLst>
            </a:custGeom>
            <a:noFill/>
            <a:ln w="38100">
              <a:solidFill>
                <a:srgbClr val="316CE3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E90E9FCC-8C2A-E488-27D2-6F39B7207AC5}"/>
                </a:ext>
              </a:extLst>
            </p:cNvPr>
            <p:cNvSpPr txBox="1"/>
            <p:nvPr/>
          </p:nvSpPr>
          <p:spPr>
            <a:xfrm>
              <a:off x="802949" y="2597778"/>
              <a:ext cx="896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316CE3"/>
                  </a:solidFill>
                </a:rPr>
                <a:t>0.04%</a:t>
              </a:r>
              <a:endParaRPr lang="tr-TR" b="1" dirty="0">
                <a:solidFill>
                  <a:srgbClr val="316CE3"/>
                </a:solidFill>
              </a:endParaRPr>
            </a:p>
          </p:txBody>
        </p:sp>
        <p:sp>
          <p:nvSpPr>
            <p:cNvPr id="18" name="Serbest Form: Şekil 17">
              <a:extLst>
                <a:ext uri="{FF2B5EF4-FFF2-40B4-BE49-F238E27FC236}">
                  <a16:creationId xmlns:a16="http://schemas.microsoft.com/office/drawing/2014/main" id="{16326488-B7A5-FFF9-2669-E53AC97426AA}"/>
                </a:ext>
              </a:extLst>
            </p:cNvPr>
            <p:cNvSpPr/>
            <p:nvPr/>
          </p:nvSpPr>
          <p:spPr>
            <a:xfrm>
              <a:off x="1071185" y="2975646"/>
              <a:ext cx="359641" cy="326752"/>
            </a:xfrm>
            <a:custGeom>
              <a:avLst/>
              <a:gdLst>
                <a:gd name="connsiteX0" fmla="*/ 0 w 359641"/>
                <a:gd name="connsiteY0" fmla="*/ 326752 h 326752"/>
                <a:gd name="connsiteX1" fmla="*/ 27991 w 359641"/>
                <a:gd name="connsiteY1" fmla="*/ 102818 h 326752"/>
                <a:gd name="connsiteX2" fmla="*/ 167951 w 359641"/>
                <a:gd name="connsiteY2" fmla="*/ 181 h 326752"/>
                <a:gd name="connsiteX3" fmla="*/ 335902 w 359641"/>
                <a:gd name="connsiteY3" fmla="*/ 84157 h 326752"/>
                <a:gd name="connsiteX4" fmla="*/ 354563 w 359641"/>
                <a:gd name="connsiteY4" fmla="*/ 298761 h 32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41" h="326752">
                  <a:moveTo>
                    <a:pt x="0" y="326752"/>
                  </a:moveTo>
                  <a:cubicBezTo>
                    <a:pt x="-1" y="241999"/>
                    <a:pt x="-1" y="157246"/>
                    <a:pt x="27991" y="102818"/>
                  </a:cubicBezTo>
                  <a:cubicBezTo>
                    <a:pt x="55983" y="48390"/>
                    <a:pt x="116633" y="3291"/>
                    <a:pt x="167951" y="181"/>
                  </a:cubicBezTo>
                  <a:cubicBezTo>
                    <a:pt x="219269" y="-2929"/>
                    <a:pt x="304800" y="34394"/>
                    <a:pt x="335902" y="84157"/>
                  </a:cubicBezTo>
                  <a:cubicBezTo>
                    <a:pt x="367004" y="133920"/>
                    <a:pt x="360783" y="216340"/>
                    <a:pt x="354563" y="298761"/>
                  </a:cubicBezTo>
                </a:path>
              </a:pathLst>
            </a:custGeom>
            <a:noFill/>
            <a:ln w="38100">
              <a:solidFill>
                <a:srgbClr val="316CE3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0" name="Dikdörtgen 19">
            <a:extLst>
              <a:ext uri="{FF2B5EF4-FFF2-40B4-BE49-F238E27FC236}">
                <a16:creationId xmlns:a16="http://schemas.microsoft.com/office/drawing/2014/main" id="{DC799280-447C-EFCA-26FC-A42E128DFAE9}"/>
              </a:ext>
            </a:extLst>
          </p:cNvPr>
          <p:cNvSpPr/>
          <p:nvPr/>
        </p:nvSpPr>
        <p:spPr>
          <a:xfrm>
            <a:off x="-112385" y="5405497"/>
            <a:ext cx="9359153" cy="986202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CoMeT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316CE3"/>
                </a:solidFill>
                <a:latin typeface="Cambria" panose="02040503050406030204" pitchFamily="18" charset="0"/>
              </a:rPr>
              <a:t>incurs a small DRAM energy overhead (</a:t>
            </a:r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&lt;1%</a:t>
            </a:r>
            <a:r>
              <a:rPr lang="en-US" sz="2400" dirty="0">
                <a:solidFill>
                  <a:srgbClr val="316CE3"/>
                </a:solidFill>
                <a:latin typeface="Cambria" panose="02040503050406030204" pitchFamily="18" charset="0"/>
              </a:rPr>
              <a:t>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 Graphene and 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consumes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less DRAM energy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than Hydra</a:t>
            </a:r>
            <a:endParaRPr lang="tr-TR" sz="2400" baseline="-25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66821A91-8918-CAEF-162C-12C83EC96424}"/>
              </a:ext>
            </a:extLst>
          </p:cNvPr>
          <p:cNvGrpSpPr/>
          <p:nvPr/>
        </p:nvGrpSpPr>
        <p:grpSpPr>
          <a:xfrm>
            <a:off x="779362" y="2186284"/>
            <a:ext cx="8319193" cy="2315489"/>
            <a:chOff x="779362" y="1575402"/>
            <a:chExt cx="8319193" cy="2315489"/>
          </a:xfrm>
        </p:grpSpPr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A82E2421-188B-CE8E-080B-C236D85146BD}"/>
                </a:ext>
              </a:extLst>
            </p:cNvPr>
            <p:cNvSpPr/>
            <p:nvPr/>
          </p:nvSpPr>
          <p:spPr>
            <a:xfrm>
              <a:off x="1591056" y="1575403"/>
              <a:ext cx="1247394" cy="2315488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 w="57150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Dikdörtgen 8">
              <a:extLst>
                <a:ext uri="{FF2B5EF4-FFF2-40B4-BE49-F238E27FC236}">
                  <a16:creationId xmlns:a16="http://schemas.microsoft.com/office/drawing/2014/main" id="{444F239F-0874-3733-1FBA-041FBFAF4A7D}"/>
                </a:ext>
              </a:extLst>
            </p:cNvPr>
            <p:cNvSpPr/>
            <p:nvPr/>
          </p:nvSpPr>
          <p:spPr>
            <a:xfrm>
              <a:off x="3708792" y="1575402"/>
              <a:ext cx="1187058" cy="231548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 w="57150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0" name="Dikdörtgen 9">
              <a:extLst>
                <a:ext uri="{FF2B5EF4-FFF2-40B4-BE49-F238E27FC236}">
                  <a16:creationId xmlns:a16="http://schemas.microsoft.com/office/drawing/2014/main" id="{D747D387-E22C-5716-01FF-2590F9C936FA}"/>
                </a:ext>
              </a:extLst>
            </p:cNvPr>
            <p:cNvSpPr/>
            <p:nvPr/>
          </p:nvSpPr>
          <p:spPr>
            <a:xfrm>
              <a:off x="5725181" y="1575402"/>
              <a:ext cx="1247394" cy="2315487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 w="57150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" name="Dikdörtgen 10">
              <a:extLst>
                <a:ext uri="{FF2B5EF4-FFF2-40B4-BE49-F238E27FC236}">
                  <a16:creationId xmlns:a16="http://schemas.microsoft.com/office/drawing/2014/main" id="{674F1CC1-4F63-C9B9-443A-A15ABED18EDB}"/>
                </a:ext>
              </a:extLst>
            </p:cNvPr>
            <p:cNvSpPr/>
            <p:nvPr/>
          </p:nvSpPr>
          <p:spPr>
            <a:xfrm>
              <a:off x="7851161" y="1575403"/>
              <a:ext cx="1247394" cy="2315486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 w="57150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Metin kutusu 5">
              <a:extLst>
                <a:ext uri="{FF2B5EF4-FFF2-40B4-BE49-F238E27FC236}">
                  <a16:creationId xmlns:a16="http://schemas.microsoft.com/office/drawing/2014/main" id="{18224C3D-6E16-6DDD-065F-8DD74F687C07}"/>
                </a:ext>
              </a:extLst>
            </p:cNvPr>
            <p:cNvSpPr txBox="1"/>
            <p:nvPr/>
          </p:nvSpPr>
          <p:spPr>
            <a:xfrm>
              <a:off x="779362" y="1587910"/>
              <a:ext cx="494581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i="1" spc="-50" dirty="0" err="1">
                  <a:solidFill>
                    <a:srgbClr val="FF0000"/>
                  </a:solidFill>
                </a:rPr>
                <a:t>CoMeT</a:t>
              </a:r>
              <a:r>
                <a:rPr lang="en-US" i="1" spc="-50" dirty="0">
                  <a:solidFill>
                    <a:srgbClr val="FF0000"/>
                  </a:solidFill>
                </a:rPr>
                <a:t> </a:t>
              </a:r>
              <a:r>
                <a:rPr lang="en-US" b="1" i="1" spc="-50" dirty="0">
                  <a:solidFill>
                    <a:srgbClr val="FF0000"/>
                  </a:solidFill>
                </a:rPr>
                <a:t>consumes less DRAM energy than</a:t>
              </a:r>
              <a:r>
                <a:rPr lang="en-US" i="1" spc="-50" dirty="0">
                  <a:solidFill>
                    <a:srgbClr val="FF0000"/>
                  </a:solidFill>
                </a:rPr>
                <a:t> </a:t>
              </a:r>
              <a:r>
                <a:rPr lang="en-US" b="1" i="1" spc="-50" dirty="0">
                  <a:solidFill>
                    <a:srgbClr val="FF0000"/>
                  </a:solidFill>
                </a:rPr>
                <a:t>all low-area-cost mitigations </a:t>
              </a:r>
              <a:r>
                <a:rPr lang="en-US" i="1" spc="-50" dirty="0">
                  <a:solidFill>
                    <a:srgbClr val="FF0000"/>
                  </a:solidFill>
                </a:rPr>
                <a:t>for all </a:t>
              </a:r>
              <a:r>
                <a:rPr lang="en-US" i="1" spc="-50" dirty="0" err="1">
                  <a:solidFill>
                    <a:srgbClr val="FF0000"/>
                  </a:solidFill>
                </a:rPr>
                <a:t>RowHammer</a:t>
              </a:r>
              <a:r>
                <a:rPr lang="en-US" i="1" spc="-50" dirty="0">
                  <a:solidFill>
                    <a:srgbClr val="FF0000"/>
                  </a:solidFill>
                </a:rPr>
                <a:t> thresholds</a:t>
              </a:r>
              <a:endParaRPr lang="tr-TR" i="1" spc="-5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7A5F9D2-DD56-B451-4237-8CDA6294FF0B}"/>
              </a:ext>
            </a:extLst>
          </p:cNvPr>
          <p:cNvSpPr/>
          <p:nvPr/>
        </p:nvSpPr>
        <p:spPr>
          <a:xfrm>
            <a:off x="5858227" y="4792826"/>
            <a:ext cx="647700" cy="29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21" name="Grup 20">
            <a:extLst>
              <a:ext uri="{FF2B5EF4-FFF2-40B4-BE49-F238E27FC236}">
                <a16:creationId xmlns:a16="http://schemas.microsoft.com/office/drawing/2014/main" id="{4D22E2D5-A717-CBF6-F84D-642C1D455934}"/>
              </a:ext>
            </a:extLst>
          </p:cNvPr>
          <p:cNvGrpSpPr/>
          <p:nvPr/>
        </p:nvGrpSpPr>
        <p:grpSpPr>
          <a:xfrm>
            <a:off x="771245" y="2424810"/>
            <a:ext cx="7273377" cy="846706"/>
            <a:chOff x="410795" y="2455692"/>
            <a:chExt cx="7273377" cy="846706"/>
          </a:xfrm>
        </p:grpSpPr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6E7FEB58-E647-7A27-D4EF-60C7321B1459}"/>
                </a:ext>
              </a:extLst>
            </p:cNvPr>
            <p:cNvSpPr txBox="1"/>
            <p:nvPr/>
          </p:nvSpPr>
          <p:spPr>
            <a:xfrm>
              <a:off x="6612125" y="2455692"/>
              <a:ext cx="896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1257C"/>
                  </a:solidFill>
                </a:rPr>
                <a:t>1.88%</a:t>
              </a:r>
              <a:endParaRPr lang="tr-TR" b="1" dirty="0">
                <a:solidFill>
                  <a:srgbClr val="E1257C"/>
                </a:solidFill>
              </a:endParaRPr>
            </a:p>
          </p:txBody>
        </p:sp>
        <p:sp>
          <p:nvSpPr>
            <p:cNvPr id="23" name="Serbest Form: Şekil 22">
              <a:extLst>
                <a:ext uri="{FF2B5EF4-FFF2-40B4-BE49-F238E27FC236}">
                  <a16:creationId xmlns:a16="http://schemas.microsoft.com/office/drawing/2014/main" id="{60E13063-663A-8679-EF19-100EB6C3B29D}"/>
                </a:ext>
              </a:extLst>
            </p:cNvPr>
            <p:cNvSpPr/>
            <p:nvPr/>
          </p:nvSpPr>
          <p:spPr>
            <a:xfrm>
              <a:off x="7324531" y="2648894"/>
              <a:ext cx="359641" cy="326752"/>
            </a:xfrm>
            <a:custGeom>
              <a:avLst/>
              <a:gdLst>
                <a:gd name="connsiteX0" fmla="*/ 0 w 359641"/>
                <a:gd name="connsiteY0" fmla="*/ 326752 h 326752"/>
                <a:gd name="connsiteX1" fmla="*/ 27991 w 359641"/>
                <a:gd name="connsiteY1" fmla="*/ 102818 h 326752"/>
                <a:gd name="connsiteX2" fmla="*/ 167951 w 359641"/>
                <a:gd name="connsiteY2" fmla="*/ 181 h 326752"/>
                <a:gd name="connsiteX3" fmla="*/ 335902 w 359641"/>
                <a:gd name="connsiteY3" fmla="*/ 84157 h 326752"/>
                <a:gd name="connsiteX4" fmla="*/ 354563 w 359641"/>
                <a:gd name="connsiteY4" fmla="*/ 298761 h 32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41" h="326752">
                  <a:moveTo>
                    <a:pt x="0" y="326752"/>
                  </a:moveTo>
                  <a:cubicBezTo>
                    <a:pt x="-1" y="241999"/>
                    <a:pt x="-1" y="157246"/>
                    <a:pt x="27991" y="102818"/>
                  </a:cubicBezTo>
                  <a:cubicBezTo>
                    <a:pt x="55983" y="48390"/>
                    <a:pt x="116633" y="3291"/>
                    <a:pt x="167951" y="181"/>
                  </a:cubicBezTo>
                  <a:cubicBezTo>
                    <a:pt x="219269" y="-2929"/>
                    <a:pt x="304800" y="34394"/>
                    <a:pt x="335902" y="84157"/>
                  </a:cubicBezTo>
                  <a:cubicBezTo>
                    <a:pt x="367004" y="133920"/>
                    <a:pt x="360783" y="216340"/>
                    <a:pt x="354563" y="298761"/>
                  </a:cubicBezTo>
                </a:path>
              </a:pathLst>
            </a:custGeom>
            <a:noFill/>
            <a:ln w="38100">
              <a:solidFill>
                <a:srgbClr val="E1257C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4" name="Metin kutusu 23">
              <a:extLst>
                <a:ext uri="{FF2B5EF4-FFF2-40B4-BE49-F238E27FC236}">
                  <a16:creationId xmlns:a16="http://schemas.microsoft.com/office/drawing/2014/main" id="{C6782434-38C8-18C8-075E-2F93B37C0610}"/>
                </a:ext>
              </a:extLst>
            </p:cNvPr>
            <p:cNvSpPr txBox="1"/>
            <p:nvPr/>
          </p:nvSpPr>
          <p:spPr>
            <a:xfrm>
              <a:off x="410795" y="2793744"/>
              <a:ext cx="896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1257C"/>
                  </a:solidFill>
                </a:rPr>
                <a:t>0.39%</a:t>
              </a:r>
              <a:endParaRPr lang="tr-TR" b="1" dirty="0">
                <a:solidFill>
                  <a:srgbClr val="E1257C"/>
                </a:solidFill>
              </a:endParaRPr>
            </a:p>
          </p:txBody>
        </p:sp>
        <p:sp>
          <p:nvSpPr>
            <p:cNvPr id="25" name="Serbest Form: Şekil 24">
              <a:extLst>
                <a:ext uri="{FF2B5EF4-FFF2-40B4-BE49-F238E27FC236}">
                  <a16:creationId xmlns:a16="http://schemas.microsoft.com/office/drawing/2014/main" id="{729DA8B0-F33C-72FA-2EDB-85FE23D9B7B5}"/>
                </a:ext>
              </a:extLst>
            </p:cNvPr>
            <p:cNvSpPr/>
            <p:nvPr/>
          </p:nvSpPr>
          <p:spPr>
            <a:xfrm>
              <a:off x="1071185" y="2975646"/>
              <a:ext cx="359641" cy="326752"/>
            </a:xfrm>
            <a:custGeom>
              <a:avLst/>
              <a:gdLst>
                <a:gd name="connsiteX0" fmla="*/ 0 w 359641"/>
                <a:gd name="connsiteY0" fmla="*/ 326752 h 326752"/>
                <a:gd name="connsiteX1" fmla="*/ 27991 w 359641"/>
                <a:gd name="connsiteY1" fmla="*/ 102818 h 326752"/>
                <a:gd name="connsiteX2" fmla="*/ 167951 w 359641"/>
                <a:gd name="connsiteY2" fmla="*/ 181 h 326752"/>
                <a:gd name="connsiteX3" fmla="*/ 335902 w 359641"/>
                <a:gd name="connsiteY3" fmla="*/ 84157 h 326752"/>
                <a:gd name="connsiteX4" fmla="*/ 354563 w 359641"/>
                <a:gd name="connsiteY4" fmla="*/ 298761 h 32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41" h="326752">
                  <a:moveTo>
                    <a:pt x="0" y="326752"/>
                  </a:moveTo>
                  <a:cubicBezTo>
                    <a:pt x="-1" y="241999"/>
                    <a:pt x="-1" y="157246"/>
                    <a:pt x="27991" y="102818"/>
                  </a:cubicBezTo>
                  <a:cubicBezTo>
                    <a:pt x="55983" y="48390"/>
                    <a:pt x="116633" y="3291"/>
                    <a:pt x="167951" y="181"/>
                  </a:cubicBezTo>
                  <a:cubicBezTo>
                    <a:pt x="219269" y="-2929"/>
                    <a:pt x="304800" y="34394"/>
                    <a:pt x="335902" y="84157"/>
                  </a:cubicBezTo>
                  <a:cubicBezTo>
                    <a:pt x="367004" y="133920"/>
                    <a:pt x="360783" y="216340"/>
                    <a:pt x="354563" y="298761"/>
                  </a:cubicBezTo>
                </a:path>
              </a:pathLst>
            </a:custGeom>
            <a:noFill/>
            <a:ln w="38100">
              <a:solidFill>
                <a:srgbClr val="E1257C"/>
              </a:solidFill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2" name="Dikdörtgen 11">
            <a:extLst>
              <a:ext uri="{FF2B5EF4-FFF2-40B4-BE49-F238E27FC236}">
                <a16:creationId xmlns:a16="http://schemas.microsoft.com/office/drawing/2014/main" id="{0962B58A-EFC8-D870-17F6-502E9B13A7C1}"/>
              </a:ext>
            </a:extLst>
          </p:cNvPr>
          <p:cNvSpPr/>
          <p:nvPr/>
        </p:nvSpPr>
        <p:spPr>
          <a:xfrm>
            <a:off x="790249" y="2187454"/>
            <a:ext cx="8308306" cy="2288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93076921-2075-FE5E-45D1-834DCC7B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29" y="1699849"/>
            <a:ext cx="9144000" cy="34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1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CD733A-6786-811F-30B0-CCA9E7A4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Energy Comparison:</a:t>
            </a:r>
            <a:br>
              <a:rPr lang="en-US" dirty="0"/>
            </a:br>
            <a:r>
              <a:rPr lang="en-US" sz="2800" dirty="0"/>
              <a:t>8-Core Workloads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95ABD5-B7A6-5C27-3BF1-34498128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57C6CA5-4A67-CE9E-73C9-59FBF750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82A60CD-DE54-2DE7-A05C-0FE0632D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62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0B813CD-6E6E-88E3-DA49-7CF01582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833"/>
            <a:ext cx="9144000" cy="3310335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566309A0-5705-3826-A432-07E8DD4A4071}"/>
              </a:ext>
            </a:extLst>
          </p:cNvPr>
          <p:cNvSpPr/>
          <p:nvPr/>
        </p:nvSpPr>
        <p:spPr>
          <a:xfrm>
            <a:off x="-112385" y="5321422"/>
            <a:ext cx="9359153" cy="683766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Multicore energy trends are similar to single core energy trends</a:t>
            </a:r>
            <a:endParaRPr lang="tr-TR" sz="2400" baseline="-25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458D6C77-3F71-1042-73DB-73E5E5766D5C}"/>
              </a:ext>
            </a:extLst>
          </p:cNvPr>
          <p:cNvSpPr/>
          <p:nvPr/>
        </p:nvSpPr>
        <p:spPr>
          <a:xfrm>
            <a:off x="5895975" y="4739157"/>
            <a:ext cx="666750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557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31FBD8-A44A-4383-978E-E54974A4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More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Paper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F38C63-4890-4036-A9AE-604196610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16CE3"/>
                </a:solidFill>
              </a:rPr>
              <a:t>Security Analysis of </a:t>
            </a:r>
            <a:r>
              <a:rPr lang="en-US" dirty="0" err="1">
                <a:solidFill>
                  <a:srgbClr val="316CE3"/>
                </a:solidFill>
              </a:rPr>
              <a:t>CoMeT</a:t>
            </a:r>
            <a:endParaRPr lang="en-US" dirty="0">
              <a:solidFill>
                <a:srgbClr val="316CE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Sensitivity Analysis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Counter Table Configurations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Recent Aggressor Table Configurations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Counter Reset Period and Preventive Refresh Threshold Values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E1257C"/>
                </a:solidFill>
              </a:rPr>
              <a:t>CoMeT's</a:t>
            </a:r>
            <a:r>
              <a:rPr lang="en-US" dirty="0">
                <a:solidFill>
                  <a:srgbClr val="E1257C"/>
                </a:solidFill>
              </a:rPr>
              <a:t> Performance under Adversarial Workloads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23F00"/>
                </a:solidFill>
              </a:rPr>
              <a:t>Comparison against Throttling-Based Mitigation Techniques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E28700"/>
                </a:solidFill>
              </a:rPr>
              <a:t>CoMeT's</a:t>
            </a:r>
            <a:r>
              <a:rPr lang="en-US" dirty="0">
                <a:solidFill>
                  <a:srgbClr val="E28700"/>
                </a:solidFill>
              </a:rPr>
              <a:t> Performance at High </a:t>
            </a:r>
            <a:r>
              <a:rPr lang="en-US" dirty="0" err="1">
                <a:solidFill>
                  <a:srgbClr val="E28700"/>
                </a:solidFill>
              </a:rPr>
              <a:t>RowHammer</a:t>
            </a:r>
            <a:r>
              <a:rPr lang="en-US" dirty="0">
                <a:solidFill>
                  <a:srgbClr val="E28700"/>
                </a:solidFill>
              </a:rPr>
              <a:t> Thresholds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7CB51A6-33EB-4849-B433-15A3C105E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7868591-14E9-465A-9C10-D577045E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73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FF0A0-31B4-FFDA-6093-0857E18B0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0A83DD-26D7-892D-C743-5818782D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More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Paper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CFE9D66-95D1-6912-A5DE-366E31F01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88966"/>
            <a:ext cx="9143999" cy="531183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16CE3"/>
                </a:solidFill>
              </a:rPr>
              <a:t>Security Analysis of </a:t>
            </a:r>
            <a:r>
              <a:rPr lang="en-US" dirty="0" err="1">
                <a:solidFill>
                  <a:srgbClr val="316CE3"/>
                </a:solidFill>
              </a:rPr>
              <a:t>CoMeT</a:t>
            </a:r>
            <a:endParaRPr lang="en-US" dirty="0">
              <a:solidFill>
                <a:srgbClr val="316CE3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Sensitivity Analysis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Counter Table Configurations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Recent Aggressor Table Configurations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6D40DC"/>
                </a:solidFill>
              </a:rPr>
              <a:t>Counter Reset Period and Preventive Refresh Threshold values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E1257C"/>
                </a:solidFill>
              </a:rPr>
              <a:t>Performance Evaluation under Adversarial Workloads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23F00"/>
                </a:solidFill>
              </a:rPr>
              <a:t>Performance Evaluation Comparison against </a:t>
            </a:r>
            <a:br>
              <a:rPr lang="en-US" dirty="0">
                <a:solidFill>
                  <a:srgbClr val="F23F00"/>
                </a:solidFill>
              </a:rPr>
            </a:br>
            <a:r>
              <a:rPr lang="en-US" dirty="0">
                <a:solidFill>
                  <a:srgbClr val="F23F00"/>
                </a:solidFill>
              </a:rPr>
              <a:t>Throttling-Based Mitigation Techniques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E28700"/>
                </a:solidFill>
              </a:rPr>
              <a:t>Performance Evaluation at High </a:t>
            </a:r>
            <a:r>
              <a:rPr lang="en-US" dirty="0" err="1">
                <a:solidFill>
                  <a:srgbClr val="E28700"/>
                </a:solidFill>
              </a:rPr>
              <a:t>RowHammer</a:t>
            </a:r>
            <a:r>
              <a:rPr lang="en-US" dirty="0">
                <a:solidFill>
                  <a:srgbClr val="E28700"/>
                </a:solidFill>
              </a:rPr>
              <a:t> Thresholds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65B75A3-7C69-0A92-F471-6C6B90FB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0540378-90EA-2BFF-2767-DEC7E2C9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64</a:t>
            </a:fld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748641C9-A9D9-F9FA-94E9-ED69E60F46BD}"/>
              </a:ext>
            </a:extLst>
          </p:cNvPr>
          <p:cNvSpPr/>
          <p:nvPr/>
        </p:nvSpPr>
        <p:spPr>
          <a:xfrm>
            <a:off x="28575" y="931025"/>
            <a:ext cx="9144000" cy="558615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2DDC663-ED68-78C0-4CEA-FFE4BAA1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80" y="1541476"/>
            <a:ext cx="8170466" cy="39115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4CF3957-947F-F34A-6069-44A0A1BA5E7E}"/>
              </a:ext>
            </a:extLst>
          </p:cNvPr>
          <p:cNvSpPr txBox="1"/>
          <p:nvPr/>
        </p:nvSpPr>
        <p:spPr>
          <a:xfrm>
            <a:off x="1582991" y="5758562"/>
            <a:ext cx="597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rgbClr val="0563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https://arxiv.org/abs/2402.18769</a:t>
            </a:r>
            <a:endParaRPr lang="tr-TR" sz="2400" dirty="0">
              <a:solidFill>
                <a:srgbClr val="0563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79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9999-5BBE-1503-7024-032CFD744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258B25-47B3-650E-9756-13F5E79F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7C31DFF-3EB9-4637-56DD-3C86FA46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54BC7CB-73B9-C68E-5A68-C27E3D77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65</a:t>
            </a:fld>
            <a:endParaRPr lang="tr-TR"/>
          </a:p>
        </p:txBody>
      </p:sp>
      <p:sp>
        <p:nvSpPr>
          <p:cNvPr id="6" name="Alt Başlık 2">
            <a:extLst>
              <a:ext uri="{FF2B5EF4-FFF2-40B4-BE49-F238E27FC236}">
                <a16:creationId xmlns:a16="http://schemas.microsoft.com/office/drawing/2014/main" id="{2EF73767-BE27-317D-36EA-662925C69AAA}"/>
              </a:ext>
            </a:extLst>
          </p:cNvPr>
          <p:cNvSpPr txBox="1">
            <a:spLocks/>
          </p:cNvSpPr>
          <p:nvPr/>
        </p:nvSpPr>
        <p:spPr>
          <a:xfrm>
            <a:off x="394283" y="5842960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D2CB6FD6-C5A2-F279-BDCD-ECBF86F06153}"/>
              </a:ext>
            </a:extLst>
          </p:cNvPr>
          <p:cNvSpPr/>
          <p:nvPr/>
        </p:nvSpPr>
        <p:spPr bwMode="auto">
          <a:xfrm>
            <a:off x="128874" y="4533918"/>
            <a:ext cx="8886249" cy="11582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Evaluation: </a:t>
            </a:r>
            <a:r>
              <a:rPr lang="en-US" kern="0" spc="-5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kern="0" spc="-5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achieves a good trade-off between area, performance and energy costs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pc="-5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incurs significantly less area overhead </a:t>
            </a:r>
            <a:r>
              <a:rPr lang="en-US" spc="-5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-5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74.2×</a:t>
            </a:r>
            <a:r>
              <a:rPr lang="en-US" spc="-5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 compared to the state-of-the-art technique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outperforms</a:t>
            </a: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the state-of-the-art technique (by up to </a:t>
            </a:r>
            <a:r>
              <a:rPr lang="en-US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39.1%</a:t>
            </a: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B109CE38-C37E-2ACF-06AC-486B6C541F4F}"/>
              </a:ext>
            </a:extLst>
          </p:cNvPr>
          <p:cNvSpPr/>
          <p:nvPr/>
        </p:nvSpPr>
        <p:spPr bwMode="auto">
          <a:xfrm>
            <a:off x="128875" y="2756021"/>
            <a:ext cx="8886249" cy="1627107"/>
          </a:xfrm>
          <a:prstGeom prst="rect">
            <a:avLst/>
          </a:prstGeom>
          <a:solidFill>
            <a:srgbClr val="F9CFE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spc="-1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tracks most DRAM rows with </a:t>
            </a:r>
            <a:r>
              <a:rPr lang="en-US" spc="-10" dirty="0">
                <a:solidFill>
                  <a:srgbClr val="E1257C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scalable hash-based counters by employing </a:t>
            </a:r>
            <a:br>
              <a:rPr lang="en-US" spc="-10" dirty="0">
                <a:solidFill>
                  <a:srgbClr val="E1257C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pc="-10" dirty="0">
                <a:solidFill>
                  <a:srgbClr val="E1257C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Count-Min-Sketch technique </a:t>
            </a:r>
            <a:r>
              <a:rPr lang="en-US" spc="-1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 achieve a low area cost</a:t>
            </a:r>
            <a:endParaRPr lang="en-US" spc="-10" dirty="0">
              <a:solidFill>
                <a:srgbClr val="FF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tracks only </a:t>
            </a:r>
            <a:r>
              <a:rPr lang="en-US" dirty="0">
                <a:solidFill>
                  <a:srgbClr val="E1257C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 small set of DRAM rows that are activated many times </a:t>
            </a: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>
                <a:solidFill>
                  <a:srgbClr val="E1257C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highly accurate per-DRAM-row activation counters </a:t>
            </a: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 reduce performance penalties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CA201C3B-054D-16E7-1042-6CC89F52B2D8}"/>
              </a:ext>
            </a:extLst>
          </p:cNvPr>
          <p:cNvSpPr/>
          <p:nvPr/>
        </p:nvSpPr>
        <p:spPr bwMode="auto">
          <a:xfrm>
            <a:off x="128875" y="2076894"/>
            <a:ext cx="8886249" cy="528337"/>
          </a:xfrm>
          <a:prstGeom prst="rect">
            <a:avLst/>
          </a:prstGeom>
          <a:solidFill>
            <a:srgbClr val="CFDEF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Key Idea:  </a:t>
            </a: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rgbClr val="316CE3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low-cost</a:t>
            </a:r>
            <a:r>
              <a:rPr lang="en-US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>
                <a:solidFill>
                  <a:srgbClr val="316CE3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scalable hash-based counters </a:t>
            </a: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 accurately track DRAM rows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3566714A-BB1E-EEF3-A7B7-6A51DE1009A0}"/>
              </a:ext>
            </a:extLst>
          </p:cNvPr>
          <p:cNvSpPr/>
          <p:nvPr/>
        </p:nvSpPr>
        <p:spPr bwMode="auto">
          <a:xfrm>
            <a:off x="128875" y="1149883"/>
            <a:ext cx="8886249" cy="776221"/>
          </a:xfrm>
          <a:prstGeom prst="rect">
            <a:avLst/>
          </a:prstGeom>
          <a:solidFill>
            <a:srgbClr val="D5CDF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US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bitflips </a:t>
            </a:r>
            <a:r>
              <a:rPr lang="en-US" dirty="0">
                <a:solidFill>
                  <a:srgbClr val="6D40DC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with low area, performance, and energy overheads </a:t>
            </a:r>
            <a:br>
              <a:rPr lang="en-US" dirty="0">
                <a:solidFill>
                  <a:srgbClr val="6D40DC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highly </a:t>
            </a:r>
            <a:r>
              <a:rPr lang="en-US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-vulnerable DRAM-based systems</a:t>
            </a:r>
          </a:p>
        </p:txBody>
      </p:sp>
    </p:spTree>
    <p:extLst>
      <p:ext uri="{BB962C8B-B14F-4D97-AF65-F5344CB8AC3E}">
        <p14:creationId xmlns:p14="http://schemas.microsoft.com/office/powerpoint/2010/main" val="724208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1694D-9EFB-5249-A7EC-A97C27EFB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92D93E-7A45-E98F-E1B8-26B0D805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CoMeT</a:t>
            </a:r>
            <a:r>
              <a:rPr lang="en-US" sz="3200" dirty="0"/>
              <a:t> is Open Source and Artifact Evaluated</a:t>
            </a:r>
            <a:endParaRPr lang="tr-TR" sz="32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FDC4EA5-F289-5343-EE01-2684C750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8299" y="6499149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5604E5A-B977-C529-28DF-A2A10BF7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66</a:t>
            </a:fld>
            <a:endParaRPr lang="tr-TR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FEFD3832-A0C0-5FB2-53E2-07CD4E1C1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" name="Resim 9" descr="grafik, tasarım, yaratıcılık içeren bir resim&#10;&#10;Açıklama otomatik olarak oluşturuldu">
            <a:extLst>
              <a:ext uri="{FF2B5EF4-FFF2-40B4-BE49-F238E27FC236}">
                <a16:creationId xmlns:a16="http://schemas.microsoft.com/office/drawing/2014/main" id="{6C0C2E19-00F8-2360-3B5D-4A9A62D69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618" y="997400"/>
            <a:ext cx="1251452" cy="1014143"/>
          </a:xfrm>
          <a:prstGeom prst="rect">
            <a:avLst/>
          </a:prstGeom>
        </p:spPr>
      </p:pic>
      <p:pic>
        <p:nvPicPr>
          <p:cNvPr id="11" name="Resim 10" descr="daire, grafik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57EE626C-7E53-41C7-AF7D-EE050FC4C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31" y="1188256"/>
            <a:ext cx="1460147" cy="769309"/>
          </a:xfrm>
          <a:prstGeom prst="rect">
            <a:avLst/>
          </a:prstGeom>
        </p:spPr>
      </p:pic>
      <p:pic>
        <p:nvPicPr>
          <p:cNvPr id="12" name="Resim 11" descr="logo, grafik, kırpıntı çizim, simge, sembol içeren bir resim&#10;&#10;Açıklama otomatik olarak oluşturuldu">
            <a:extLst>
              <a:ext uri="{FF2B5EF4-FFF2-40B4-BE49-F238E27FC236}">
                <a16:creationId xmlns:a16="http://schemas.microsoft.com/office/drawing/2014/main" id="{2359115B-0F32-B333-3B10-DF1D30D93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39" y="954002"/>
            <a:ext cx="913781" cy="110094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5941568-8D64-CB5F-B5BF-F73507961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18" y="2212884"/>
            <a:ext cx="8834963" cy="35097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Alt Başlık 2">
            <a:extLst>
              <a:ext uri="{FF2B5EF4-FFF2-40B4-BE49-F238E27FC236}">
                <a16:creationId xmlns:a16="http://schemas.microsoft.com/office/drawing/2014/main" id="{5360E25D-51FB-1EE4-A434-60008D952C22}"/>
              </a:ext>
            </a:extLst>
          </p:cNvPr>
          <p:cNvSpPr txBox="1">
            <a:spLocks/>
          </p:cNvSpPr>
          <p:nvPr/>
        </p:nvSpPr>
        <p:spPr>
          <a:xfrm>
            <a:off x="394283" y="5935829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07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4400" dirty="0"/>
              <a:t>Scalable and Low Overhead</a:t>
            </a:r>
            <a:br>
              <a:rPr lang="en-US" sz="4400" dirty="0"/>
            </a:br>
            <a:r>
              <a:rPr lang="en-US" sz="4400" dirty="0"/>
              <a:t>DRAM Read Disturbance Mitigation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518902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(on behalf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Ataberk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Olgun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Future of Memory and Storage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August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00DE6E-D36F-192E-784F-8415210F2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850" y="4844674"/>
            <a:ext cx="3670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17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4400" dirty="0"/>
              <a:t>Scalable and Low Overhead</a:t>
            </a:r>
            <a:br>
              <a:rPr lang="en-US" sz="4400" dirty="0"/>
            </a:br>
            <a:r>
              <a:rPr lang="en-US" sz="4400" dirty="0"/>
              <a:t>DRAM Read Disturbance Mitigation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" y="3518902"/>
            <a:ext cx="9138920" cy="978694"/>
          </a:xfrm>
        </p:spPr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(on behalf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Ataberk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Olgun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Future of Memory and Storage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August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00DE6E-D36F-192E-784F-8415210F2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850" y="4844674"/>
            <a:ext cx="3670300" cy="939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155D99-1C06-8359-7F39-19A4D8DAC8B0}"/>
              </a:ext>
            </a:extLst>
          </p:cNvPr>
          <p:cNvSpPr/>
          <p:nvPr/>
        </p:nvSpPr>
        <p:spPr>
          <a:xfrm>
            <a:off x="0" y="2659317"/>
            <a:ext cx="9144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897912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1"/>
            <a:ext cx="9144000" cy="36286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1463200"/>
            <a:ext cx="9144000" cy="1876506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ABACuS</a:t>
            </a:r>
            <a:b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All-Bank Activation Counters for Scalable </a:t>
            </a:r>
            <a:b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Low Overhead </a:t>
            </a:r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RowHammer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Mitigation</a:t>
            </a:r>
            <a:endParaRPr lang="en-US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7C26073-8D20-48E5-9751-3761552F8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660" y="6157481"/>
            <a:ext cx="2176678" cy="418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493808-1C51-9F45-A6ED-874599368E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6093000" y="6138257"/>
            <a:ext cx="2657465" cy="457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46F9A6D-268D-41ED-D5BC-C64B606DC08F}"/>
              </a:ext>
            </a:extLst>
          </p:cNvPr>
          <p:cNvGrpSpPr/>
          <p:nvPr/>
        </p:nvGrpSpPr>
        <p:grpSpPr>
          <a:xfrm>
            <a:off x="-587375" y="3935881"/>
            <a:ext cx="10333917" cy="457200"/>
            <a:chOff x="-587375" y="3533520"/>
            <a:chExt cx="10333917" cy="457200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BC051AEB-4CB3-B642-8F9E-6613E38F034B}"/>
                </a:ext>
              </a:extLst>
            </p:cNvPr>
            <p:cNvSpPr txBox="1">
              <a:spLocks/>
            </p:cNvSpPr>
            <p:nvPr/>
          </p:nvSpPr>
          <p:spPr>
            <a:xfrm>
              <a:off x="-587375" y="353352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u="sng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Ataberk Olgun</a:t>
              </a:r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41454874-62B6-F9E3-C7F5-5F8063E4C813}"/>
                </a:ext>
              </a:extLst>
            </p:cNvPr>
            <p:cNvSpPr txBox="1">
              <a:spLocks/>
            </p:cNvSpPr>
            <p:nvPr/>
          </p:nvSpPr>
          <p:spPr>
            <a:xfrm>
              <a:off x="2407908" y="353352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Yahya Can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Tuğrul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A17C7A9-5EC7-1987-0954-C62819119840}"/>
                </a:ext>
              </a:extLst>
            </p:cNvPr>
            <p:cNvSpPr txBox="1">
              <a:spLocks/>
            </p:cNvSpPr>
            <p:nvPr/>
          </p:nvSpPr>
          <p:spPr>
            <a:xfrm>
              <a:off x="5403142" y="353352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F.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Nisa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Bostancı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DF75DE-9BDC-EE22-DF3E-DC2A476EB511}"/>
              </a:ext>
            </a:extLst>
          </p:cNvPr>
          <p:cNvGrpSpPr/>
          <p:nvPr/>
        </p:nvGrpSpPr>
        <p:grpSpPr>
          <a:xfrm>
            <a:off x="-587375" y="4592163"/>
            <a:ext cx="10334456" cy="457200"/>
            <a:chOff x="-587375" y="4124240"/>
            <a:chExt cx="10334456" cy="457200"/>
          </a:xfrm>
        </p:grpSpPr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1A8A866E-11CB-E07B-6C1D-207CEDE6DF33}"/>
                </a:ext>
              </a:extLst>
            </p:cNvPr>
            <p:cNvSpPr txBox="1">
              <a:spLocks/>
            </p:cNvSpPr>
            <p:nvPr/>
          </p:nvSpPr>
          <p:spPr>
            <a:xfrm>
              <a:off x="-587375" y="412424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İsmail Emir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Yüksel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A6B5F463-358C-E6A9-BE2D-911B91C1D49A}"/>
                </a:ext>
              </a:extLst>
            </p:cNvPr>
            <p:cNvSpPr txBox="1">
              <a:spLocks/>
            </p:cNvSpPr>
            <p:nvPr/>
          </p:nvSpPr>
          <p:spPr>
            <a:xfrm>
              <a:off x="2407908" y="412424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Haocong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Luo</a:t>
              </a:r>
            </a:p>
          </p:txBody>
        </p:sp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36514D59-BEA2-2F3A-3767-20F66D929AF6}"/>
                </a:ext>
              </a:extLst>
            </p:cNvPr>
            <p:cNvSpPr txBox="1">
              <a:spLocks/>
            </p:cNvSpPr>
            <p:nvPr/>
          </p:nvSpPr>
          <p:spPr>
            <a:xfrm>
              <a:off x="5403681" y="412424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Steve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Rhyner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223E29-7B94-F913-6870-FD867C013960}"/>
              </a:ext>
            </a:extLst>
          </p:cNvPr>
          <p:cNvGrpSpPr/>
          <p:nvPr/>
        </p:nvGrpSpPr>
        <p:grpSpPr>
          <a:xfrm>
            <a:off x="-587375" y="5248445"/>
            <a:ext cx="10334456" cy="457200"/>
            <a:chOff x="-587375" y="4846084"/>
            <a:chExt cx="10334456" cy="457200"/>
          </a:xfrm>
        </p:grpSpPr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051F9831-FC50-11C2-B3CE-48FEF52A54C8}"/>
                </a:ext>
              </a:extLst>
            </p:cNvPr>
            <p:cNvSpPr txBox="1">
              <a:spLocks/>
            </p:cNvSpPr>
            <p:nvPr/>
          </p:nvSpPr>
          <p:spPr>
            <a:xfrm>
              <a:off x="-587375" y="4846084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A.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Giray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Yağlıkçı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663BB916-627E-605F-47F5-8D82DDE5D037}"/>
                </a:ext>
              </a:extLst>
            </p:cNvPr>
            <p:cNvSpPr txBox="1">
              <a:spLocks/>
            </p:cNvSpPr>
            <p:nvPr/>
          </p:nvSpPr>
          <p:spPr>
            <a:xfrm>
              <a:off x="2406891" y="4846084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Geraldo F. Oliveira</a:t>
              </a:r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E0E4C8B1-65CF-0F28-8D33-B3C56731534D}"/>
                </a:ext>
              </a:extLst>
            </p:cNvPr>
            <p:cNvSpPr txBox="1">
              <a:spLocks/>
            </p:cNvSpPr>
            <p:nvPr/>
          </p:nvSpPr>
          <p:spPr>
            <a:xfrm>
              <a:off x="5403681" y="4846084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Onur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Mutlu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DFE92C0-2A94-BE38-F41D-23584B82A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61" y="143761"/>
            <a:ext cx="1024478" cy="1024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95CA35-830D-4466-00DD-8A79490F16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31" y="143761"/>
            <a:ext cx="1024478" cy="1024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5A0B80-F4C9-BEFE-9379-F20A9AF65A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01" y="143761"/>
            <a:ext cx="1024478" cy="1024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9403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9EBB-1CDC-0043-DE43-6F5646BE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in Modern Memory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F7E8A-E379-B15B-F92E-81475F0B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0CF3-C135-B768-AB49-5DCA9947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7032667" cy="5336922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007799"/>
                </a:solidFill>
              </a:rPr>
              <a:t>Prevalent memory technology:</a:t>
            </a:r>
            <a:br>
              <a:rPr lang="en-US" sz="2800" dirty="0">
                <a:solidFill>
                  <a:srgbClr val="007799"/>
                </a:solidFill>
              </a:rPr>
            </a:br>
            <a:r>
              <a:rPr lang="en-US" sz="2800" dirty="0">
                <a:solidFill>
                  <a:srgbClr val="007799"/>
                </a:solidFill>
              </a:rPr>
              <a:t>Dynamic Random Access Memory (DRAM)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DRAM stores </a:t>
            </a:r>
            <a:r>
              <a:rPr lang="en-US" sz="2800" b="1" dirty="0">
                <a:solidFill>
                  <a:srgbClr val="990063"/>
                </a:solidFill>
              </a:rPr>
              <a:t>data</a:t>
            </a:r>
            <a:r>
              <a:rPr lang="en-US" sz="2800" dirty="0">
                <a:solidFill>
                  <a:srgbClr val="990063"/>
                </a:solidFill>
              </a:rPr>
              <a:t> in the form of </a:t>
            </a:r>
            <a:br>
              <a:rPr lang="en-US" sz="2800" dirty="0">
                <a:solidFill>
                  <a:srgbClr val="990063"/>
                </a:solidFill>
              </a:rPr>
            </a:br>
            <a:r>
              <a:rPr lang="en-US" sz="2800" b="1" dirty="0">
                <a:solidFill>
                  <a:srgbClr val="990063"/>
                </a:solidFill>
              </a:rPr>
              <a:t>electrical charge </a:t>
            </a:r>
            <a:r>
              <a:rPr lang="en-US" sz="2800" dirty="0">
                <a:solidFill>
                  <a:srgbClr val="990063"/>
                </a:solidFill>
              </a:rPr>
              <a:t>on a capacitor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C55000"/>
                </a:solidFill>
              </a:rPr>
              <a:t>DRAM </a:t>
            </a:r>
            <a:r>
              <a:rPr lang="en-US" sz="2800" b="1" dirty="0">
                <a:solidFill>
                  <a:srgbClr val="C55000"/>
                </a:solidFill>
              </a:rPr>
              <a:t>leaks charge </a:t>
            </a:r>
            <a:r>
              <a:rPr lang="en-US" sz="2800" dirty="0">
                <a:solidFill>
                  <a:srgbClr val="C55000"/>
                </a:solidFill>
              </a:rPr>
              <a:t>over time</a:t>
            </a:r>
            <a:br>
              <a:rPr lang="en-US" sz="2800" dirty="0">
                <a:solidFill>
                  <a:srgbClr val="C55000"/>
                </a:solidFill>
              </a:rPr>
            </a:br>
            <a:r>
              <a:rPr lang="en-US" sz="2800" dirty="0">
                <a:solidFill>
                  <a:srgbClr val="C55000"/>
                </a:solidFill>
              </a:rPr>
              <a:t>and needs </a:t>
            </a:r>
            <a:r>
              <a:rPr lang="en-US" sz="2800" b="1" dirty="0">
                <a:solidFill>
                  <a:srgbClr val="C55000"/>
                </a:solidFill>
              </a:rPr>
              <a:t>periodic refresh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7030A0"/>
                </a:solidFill>
              </a:rPr>
              <a:t>DRAM Read Disturbance</a:t>
            </a:r>
            <a:r>
              <a:rPr lang="en-US" sz="2800" b="1" dirty="0">
                <a:solidFill>
                  <a:srgbClr val="7030A0"/>
                </a:solidFill>
              </a:rPr>
              <a:t>: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Accessing a DRAM cell disturbs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other </a:t>
            </a:r>
            <a:r>
              <a:rPr lang="en-US" sz="2800" b="1" dirty="0">
                <a:solidFill>
                  <a:srgbClr val="7030A0"/>
                </a:solidFill>
              </a:rPr>
              <a:t>physically nearby cells 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and exacerbates their </a:t>
            </a:r>
            <a:r>
              <a:rPr lang="en-US" sz="2800" b="1" dirty="0">
                <a:solidFill>
                  <a:srgbClr val="7030A0"/>
                </a:solidFill>
              </a:rPr>
              <a:t>charge leakage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1" name="Base">
            <a:extLst>
              <a:ext uri="{FF2B5EF4-FFF2-40B4-BE49-F238E27FC236}">
                <a16:creationId xmlns:a16="http://schemas.microsoft.com/office/drawing/2014/main" id="{1B322899-D738-1795-20F0-22E6498CEA23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solidFill>
            <a:srgbClr val="007799">
              <a:alpha val="9804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ordline_text">
            <a:extLst>
              <a:ext uri="{FF2B5EF4-FFF2-40B4-BE49-F238E27FC236}">
                <a16:creationId xmlns:a16="http://schemas.microsoft.com/office/drawing/2014/main" id="{A90EA4A8-F8CE-D9C4-4E4F-CD2D192A3501}"/>
              </a:ext>
            </a:extLst>
          </p:cNvPr>
          <p:cNvSpPr/>
          <p:nvPr/>
        </p:nvSpPr>
        <p:spPr>
          <a:xfrm>
            <a:off x="6197323" y="2596004"/>
            <a:ext cx="2314133" cy="4466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4472C4"/>
                </a:solidFill>
                <a:latin typeface="Cambria" panose="02040503050406030204" pitchFamily="18" charset="0"/>
              </a:rPr>
              <a:t>Wordline</a:t>
            </a:r>
            <a:endParaRPr lang="en-US" sz="2400" b="1" dirty="0">
              <a:solidFill>
                <a:srgbClr val="4472C4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Wordline">
            <a:extLst>
              <a:ext uri="{FF2B5EF4-FFF2-40B4-BE49-F238E27FC236}">
                <a16:creationId xmlns:a16="http://schemas.microsoft.com/office/drawing/2014/main" id="{1C93383B-AD78-AB6B-D60B-10CFC150C2B1}"/>
              </a:ext>
            </a:extLst>
          </p:cNvPr>
          <p:cNvCxnSpPr>
            <a:cxnSpLocks/>
          </p:cNvCxnSpPr>
          <p:nvPr/>
        </p:nvCxnSpPr>
        <p:spPr>
          <a:xfrm flipH="1">
            <a:off x="5422143" y="2978591"/>
            <a:ext cx="3328912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ccess transistor">
            <a:extLst>
              <a:ext uri="{FF2B5EF4-FFF2-40B4-BE49-F238E27FC236}">
                <a16:creationId xmlns:a16="http://schemas.microsoft.com/office/drawing/2014/main" id="{559E4788-8DCE-F6DF-9131-D064A39ED07D}"/>
              </a:ext>
            </a:extLst>
          </p:cNvPr>
          <p:cNvGrpSpPr/>
          <p:nvPr/>
        </p:nvGrpSpPr>
        <p:grpSpPr>
          <a:xfrm>
            <a:off x="6932852" y="3284800"/>
            <a:ext cx="983926" cy="559759"/>
            <a:chOff x="6799654" y="3284800"/>
            <a:chExt cx="983926" cy="55975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516A94-D199-152F-1867-126D13179092}"/>
                </a:ext>
              </a:extLst>
            </p:cNvPr>
            <p:cNvCxnSpPr/>
            <p:nvPr/>
          </p:nvCxnSpPr>
          <p:spPr>
            <a:xfrm flipV="1">
              <a:off x="7292593" y="3284800"/>
              <a:ext cx="0" cy="163209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8A3EB8-025F-F43A-535D-90354155CAAE}"/>
                </a:ext>
              </a:extLst>
            </p:cNvPr>
            <p:cNvCxnSpPr/>
            <p:nvPr/>
          </p:nvCxnSpPr>
          <p:spPr>
            <a:xfrm flipH="1">
              <a:off x="7014330" y="3455572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B123A1-2A57-5B45-7AEE-F29C8D399015}"/>
                </a:ext>
              </a:extLst>
            </p:cNvPr>
            <p:cNvCxnSpPr/>
            <p:nvPr/>
          </p:nvCxnSpPr>
          <p:spPr>
            <a:xfrm flipH="1" flipV="1">
              <a:off x="7568904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0DBCE5-2D4B-1F6C-0ADC-AEF1DAFEF7F3}"/>
                </a:ext>
              </a:extLst>
            </p:cNvPr>
            <p:cNvCxnSpPr/>
            <p:nvPr/>
          </p:nvCxnSpPr>
          <p:spPr>
            <a:xfrm flipH="1">
              <a:off x="7014330" y="3572253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1C71F1-4543-745C-1425-7F0F6C19951D}"/>
                </a:ext>
              </a:extLst>
            </p:cNvPr>
            <p:cNvCxnSpPr/>
            <p:nvPr/>
          </p:nvCxnSpPr>
          <p:spPr>
            <a:xfrm>
              <a:off x="756890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CB861D-AE79-07C6-4D9F-4AA34E3ED5BC}"/>
                </a:ext>
              </a:extLst>
            </p:cNvPr>
            <p:cNvCxnSpPr/>
            <p:nvPr/>
          </p:nvCxnSpPr>
          <p:spPr>
            <a:xfrm>
              <a:off x="679965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9BF907-7920-BD0E-ADE6-B9783E29C411}"/>
                </a:ext>
              </a:extLst>
            </p:cNvPr>
            <p:cNvCxnSpPr/>
            <p:nvPr/>
          </p:nvCxnSpPr>
          <p:spPr>
            <a:xfrm flipH="1" flipV="1">
              <a:off x="7014330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ate">
            <a:extLst>
              <a:ext uri="{FF2B5EF4-FFF2-40B4-BE49-F238E27FC236}">
                <a16:creationId xmlns:a16="http://schemas.microsoft.com/office/drawing/2014/main" id="{EFC78427-DBCB-ABDB-AF61-AF5477D46F60}"/>
              </a:ext>
            </a:extLst>
          </p:cNvPr>
          <p:cNvCxnSpPr/>
          <p:nvPr/>
        </p:nvCxnSpPr>
        <p:spPr>
          <a:xfrm>
            <a:off x="7424817" y="2973178"/>
            <a:ext cx="2" cy="33706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rain">
            <a:extLst>
              <a:ext uri="{FF2B5EF4-FFF2-40B4-BE49-F238E27FC236}">
                <a16:creationId xmlns:a16="http://schemas.microsoft.com/office/drawing/2014/main" id="{C833D516-959C-8368-360E-2646854A8530}"/>
              </a:ext>
            </a:extLst>
          </p:cNvPr>
          <p:cNvCxnSpPr>
            <a:cxnSpLocks/>
          </p:cNvCxnSpPr>
          <p:nvPr/>
        </p:nvCxnSpPr>
        <p:spPr>
          <a:xfrm flipH="1">
            <a:off x="7931537" y="3844558"/>
            <a:ext cx="457199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ource">
            <a:extLst>
              <a:ext uri="{FF2B5EF4-FFF2-40B4-BE49-F238E27FC236}">
                <a16:creationId xmlns:a16="http://schemas.microsoft.com/office/drawing/2014/main" id="{68745795-20AA-9CC3-8B35-DF50092869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0648" y="3844557"/>
            <a:ext cx="580604" cy="182224"/>
          </a:xfrm>
          <a:prstGeom prst="bentConnector3">
            <a:avLst>
              <a:gd name="adj1" fmla="val 100310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ND">
            <a:extLst>
              <a:ext uri="{FF2B5EF4-FFF2-40B4-BE49-F238E27FC236}">
                <a16:creationId xmlns:a16="http://schemas.microsoft.com/office/drawing/2014/main" id="{DD340C66-4C99-7EC3-856B-B00C275CDC0B}"/>
              </a:ext>
            </a:extLst>
          </p:cNvPr>
          <p:cNvCxnSpPr/>
          <p:nvPr/>
        </p:nvCxnSpPr>
        <p:spPr>
          <a:xfrm>
            <a:off x="6350646" y="4628938"/>
            <a:ext cx="0" cy="333802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Cell capacitor">
            <a:extLst>
              <a:ext uri="{FF2B5EF4-FFF2-40B4-BE49-F238E27FC236}">
                <a16:creationId xmlns:a16="http://schemas.microsoft.com/office/drawing/2014/main" id="{81149E22-926E-CEFB-A040-A230D7299A89}"/>
              </a:ext>
            </a:extLst>
          </p:cNvPr>
          <p:cNvGrpSpPr/>
          <p:nvPr/>
        </p:nvGrpSpPr>
        <p:grpSpPr>
          <a:xfrm>
            <a:off x="6064318" y="4026781"/>
            <a:ext cx="576938" cy="573885"/>
            <a:chOff x="5613132" y="4026781"/>
            <a:chExt cx="576938" cy="57388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792D421-EAE3-DC7B-28E3-6DEFBE146461}"/>
                </a:ext>
              </a:extLst>
            </p:cNvPr>
            <p:cNvCxnSpPr/>
            <p:nvPr/>
          </p:nvCxnSpPr>
          <p:spPr>
            <a:xfrm flipV="1">
              <a:off x="5901594" y="4026781"/>
              <a:ext cx="0" cy="159143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B273F6-0844-31CE-E3E0-79F1E653591E}"/>
                </a:ext>
              </a:extLst>
            </p:cNvPr>
            <p:cNvCxnSpPr/>
            <p:nvPr/>
          </p:nvCxnSpPr>
          <p:spPr>
            <a:xfrm flipH="1">
              <a:off x="5613134" y="4464096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CEA959-8255-89F2-99B5-307557D5EF70}"/>
                </a:ext>
              </a:extLst>
            </p:cNvPr>
            <p:cNvCxnSpPr/>
            <p:nvPr/>
          </p:nvCxnSpPr>
          <p:spPr>
            <a:xfrm flipH="1">
              <a:off x="5613132" y="4185924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36A2C8-E3CC-B5FF-CAD1-C0F9F55E4AA5}"/>
                </a:ext>
              </a:extLst>
            </p:cNvPr>
            <p:cNvCxnSpPr/>
            <p:nvPr/>
          </p:nvCxnSpPr>
          <p:spPr>
            <a:xfrm flipV="1">
              <a:off x="5901594" y="4464098"/>
              <a:ext cx="0" cy="13656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Bitline">
            <a:extLst>
              <a:ext uri="{FF2B5EF4-FFF2-40B4-BE49-F238E27FC236}">
                <a16:creationId xmlns:a16="http://schemas.microsoft.com/office/drawing/2014/main" id="{B08FBEC0-1B6F-07FC-EE2A-0DF866A6D5D1}"/>
              </a:ext>
            </a:extLst>
          </p:cNvPr>
          <p:cNvCxnSpPr>
            <a:cxnSpLocks/>
            <a:stCxn id="31" idx="5"/>
            <a:endCxn id="31" idx="7"/>
          </p:cNvCxnSpPr>
          <p:nvPr/>
        </p:nvCxnSpPr>
        <p:spPr>
          <a:xfrm flipV="1">
            <a:off x="8379757" y="2466045"/>
            <a:ext cx="0" cy="2586313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tline_text">
            <a:extLst>
              <a:ext uri="{FF2B5EF4-FFF2-40B4-BE49-F238E27FC236}">
                <a16:creationId xmlns:a16="http://schemas.microsoft.com/office/drawing/2014/main" id="{1AC7D72F-BC05-6B41-B1BB-6C06231BF7F1}"/>
              </a:ext>
            </a:extLst>
          </p:cNvPr>
          <p:cNvSpPr/>
          <p:nvPr/>
        </p:nvSpPr>
        <p:spPr>
          <a:xfrm rot="5400000">
            <a:off x="7694198" y="3931010"/>
            <a:ext cx="1700201" cy="47317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Bitline</a:t>
            </a:r>
          </a:p>
        </p:txBody>
      </p:sp>
      <p:grpSp>
        <p:nvGrpSpPr>
          <p:cNvPr id="58" name="Charge leakage paths">
            <a:extLst>
              <a:ext uri="{FF2B5EF4-FFF2-40B4-BE49-F238E27FC236}">
                <a16:creationId xmlns:a16="http://schemas.microsoft.com/office/drawing/2014/main" id="{DA410421-BCFC-BC67-D640-6D19C50732D3}"/>
              </a:ext>
            </a:extLst>
          </p:cNvPr>
          <p:cNvGrpSpPr/>
          <p:nvPr/>
        </p:nvGrpSpPr>
        <p:grpSpPr>
          <a:xfrm>
            <a:off x="6851393" y="4026781"/>
            <a:ext cx="1398944" cy="1316586"/>
            <a:chOff x="6400207" y="4026781"/>
            <a:chExt cx="1398944" cy="131658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6FFC35-BCCF-9AEE-F2C4-3074A81142ED}"/>
                </a:ext>
              </a:extLst>
            </p:cNvPr>
            <p:cNvCxnSpPr/>
            <p:nvPr/>
          </p:nvCxnSpPr>
          <p:spPr>
            <a:xfrm flipH="1">
              <a:off x="6480066" y="4026781"/>
              <a:ext cx="107720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AE1F13-BBE6-25ED-AD08-2F4501670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207" y="4106352"/>
              <a:ext cx="0" cy="73483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290F1C-0762-8FFE-45D6-6B967BF5635C}"/>
                </a:ext>
              </a:extLst>
            </p:cNvPr>
            <p:cNvSpPr txBox="1"/>
            <p:nvPr/>
          </p:nvSpPr>
          <p:spPr>
            <a:xfrm>
              <a:off x="6549129" y="4143038"/>
              <a:ext cx="12500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Charge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leakage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paths</a:t>
              </a:r>
            </a:p>
          </p:txBody>
        </p:sp>
      </p:grpSp>
      <p:sp>
        <p:nvSpPr>
          <p:cNvPr id="59" name="Border">
            <a:extLst>
              <a:ext uri="{FF2B5EF4-FFF2-40B4-BE49-F238E27FC236}">
                <a16:creationId xmlns:a16="http://schemas.microsoft.com/office/drawing/2014/main" id="{2F10A1A1-5D69-A707-5181-4C534356D96C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Data_annotation">
            <a:extLst>
              <a:ext uri="{FF2B5EF4-FFF2-40B4-BE49-F238E27FC236}">
                <a16:creationId xmlns:a16="http://schemas.microsoft.com/office/drawing/2014/main" id="{3C302EE5-170E-1D86-46EB-460E8154B118}"/>
              </a:ext>
            </a:extLst>
          </p:cNvPr>
          <p:cNvGrpSpPr/>
          <p:nvPr/>
        </p:nvGrpSpPr>
        <p:grpSpPr>
          <a:xfrm>
            <a:off x="5050846" y="2515217"/>
            <a:ext cx="1492302" cy="1428575"/>
            <a:chOff x="5050846" y="2515217"/>
            <a:chExt cx="1492302" cy="1428575"/>
          </a:xfrm>
        </p:grpSpPr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F165FB80-A4EA-6DDA-54FF-0837819A4C5D}"/>
                </a:ext>
              </a:extLst>
            </p:cNvPr>
            <p:cNvCxnSpPr>
              <a:cxnSpLocks/>
              <a:stCxn id="19" idx="3"/>
              <a:endCxn id="64" idx="0"/>
            </p:cNvCxnSpPr>
            <p:nvPr/>
          </p:nvCxnSpPr>
          <p:spPr>
            <a:xfrm>
              <a:off x="5117852" y="2515217"/>
              <a:ext cx="1261623" cy="1312635"/>
            </a:xfrm>
            <a:prstGeom prst="curvedConnector2">
              <a:avLst/>
            </a:prstGeom>
            <a:ln w="57150">
              <a:solidFill>
                <a:srgbClr val="9900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6BDA43-C5BA-6790-F896-2AD1A04D82C9}"/>
                </a:ext>
              </a:extLst>
            </p:cNvPr>
            <p:cNvSpPr/>
            <p:nvPr/>
          </p:nvSpPr>
          <p:spPr>
            <a:xfrm>
              <a:off x="5050846" y="2564389"/>
              <a:ext cx="327347" cy="462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6AB16A-D447-9561-5A02-394A872F85D8}"/>
                </a:ext>
              </a:extLst>
            </p:cNvPr>
            <p:cNvSpPr/>
            <p:nvPr/>
          </p:nvSpPr>
          <p:spPr>
            <a:xfrm>
              <a:off x="6215801" y="3827852"/>
              <a:ext cx="327347" cy="115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C244B-1B6F-767A-79B2-DE3430CDD9A4}"/>
              </a:ext>
            </a:extLst>
          </p:cNvPr>
          <p:cNvSpPr/>
          <p:nvPr/>
        </p:nvSpPr>
        <p:spPr>
          <a:xfrm>
            <a:off x="4720444" y="2388218"/>
            <a:ext cx="397408" cy="2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5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6" grpId="0"/>
      <p:bldP spid="32" grpId="0"/>
      <p:bldP spid="5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0C55A8-F7CF-4984-A1C7-0D1BFCF0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ABACuS</a:t>
            </a:r>
            <a:r>
              <a:rPr lang="en-US" dirty="0"/>
              <a:t> Summary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54E5C6-8092-46E1-A98C-201D5F079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57" y="931491"/>
            <a:ext cx="8907087" cy="5742773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Problem: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000" dirty="0"/>
              <a:t>As DRAM becomes more vulnerable to 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read disturbance</a:t>
            </a:r>
            <a:r>
              <a:rPr lang="en-GB" sz="2000" dirty="0"/>
              <a:t>, existing </a:t>
            </a:r>
            <a:r>
              <a:rPr lang="en-GB" sz="2000" dirty="0" err="1">
                <a:solidFill>
                  <a:schemeClr val="accent6">
                    <a:lumMod val="75000"/>
                  </a:schemeClr>
                </a:solidFill>
              </a:rPr>
              <a:t>RowHammer</a:t>
            </a:r>
            <a:r>
              <a:rPr lang="en-GB" sz="2000" dirty="0"/>
              <a:t> mitigation techniques either prevent bitflips </a:t>
            </a:r>
          </a:p>
          <a:p>
            <a:pPr>
              <a:spcBef>
                <a:spcPts val="600"/>
              </a:spcBef>
            </a:pPr>
            <a:r>
              <a:rPr lang="en-GB" sz="1900" dirty="0"/>
              <a:t>at </a:t>
            </a:r>
            <a:r>
              <a:rPr lang="en-GB" sz="1900" dirty="0">
                <a:solidFill>
                  <a:schemeClr val="accent6">
                    <a:lumMod val="75000"/>
                  </a:schemeClr>
                </a:solidFill>
              </a:rPr>
              <a:t>high area overheads </a:t>
            </a:r>
            <a:r>
              <a:rPr lang="en-GB" sz="1900" dirty="0"/>
              <a:t>or </a:t>
            </a:r>
          </a:p>
          <a:p>
            <a:pPr>
              <a:spcBef>
                <a:spcPts val="600"/>
              </a:spcBef>
            </a:pPr>
            <a:r>
              <a:rPr lang="en-GB" sz="1900" dirty="0"/>
              <a:t>with </a:t>
            </a:r>
            <a:r>
              <a:rPr lang="en-GB" sz="1900" dirty="0">
                <a:solidFill>
                  <a:schemeClr val="accent6">
                    <a:lumMod val="75000"/>
                  </a:schemeClr>
                </a:solidFill>
              </a:rPr>
              <a:t>prohibitively large performance and energy overheads</a:t>
            </a:r>
            <a:endParaRPr lang="en-GB" sz="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Goal: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/>
              <a:t>Prevent </a:t>
            </a:r>
            <a:r>
              <a:rPr lang="en-US" sz="2000" dirty="0" err="1"/>
              <a:t>RowHammer</a:t>
            </a:r>
            <a:r>
              <a:rPr lang="en-US" sz="2000" dirty="0"/>
              <a:t> bitflips at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low performance, energy,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and area cost </a:t>
            </a:r>
            <a:r>
              <a:rPr lang="en-US" sz="2000" dirty="0"/>
              <a:t>especially at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very low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RowHammer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thresholds </a:t>
            </a:r>
            <a:br>
              <a:rPr lang="en-US" sz="2000" dirty="0"/>
            </a:br>
            <a:r>
              <a:rPr lang="en-US" sz="2000" dirty="0"/>
              <a:t>(e.g., 125 aggressor row activations induce a bitflip)</a:t>
            </a: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Key Observation: </a:t>
            </a:r>
            <a:r>
              <a:rPr lang="en-US" sz="2000" dirty="0"/>
              <a:t>Many workloads access the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same row address </a:t>
            </a:r>
            <a:r>
              <a:rPr lang="en-US" sz="2000" dirty="0"/>
              <a:t>in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different DRAM banks </a:t>
            </a:r>
            <a:r>
              <a:rPr lang="en-US" sz="2000" dirty="0"/>
              <a:t>at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around the same time</a:t>
            </a:r>
            <a:endParaRPr lang="en-US" sz="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Key Idea: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/>
              <a:t>Use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one counter </a:t>
            </a:r>
            <a:r>
              <a:rPr lang="en-US" sz="2000" dirty="0"/>
              <a:t>to track the activation count of </a:t>
            </a:r>
            <a:br>
              <a:rPr lang="en-US" sz="2000" dirty="0"/>
            </a:b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many rows </a:t>
            </a:r>
            <a:r>
              <a:rPr lang="en-US" sz="2000" dirty="0"/>
              <a:t>with the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same address </a:t>
            </a:r>
            <a:r>
              <a:rPr lang="en-US" sz="2000" dirty="0"/>
              <a:t>across all DRAM banks</a:t>
            </a: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rgbClr val="85319F"/>
                </a:solidFill>
              </a:rPr>
              <a:t>Key Results: </a:t>
            </a:r>
            <a:r>
              <a:rPr lang="en-US" sz="2000" dirty="0"/>
              <a:t>At very low </a:t>
            </a:r>
            <a:r>
              <a:rPr lang="en-US" sz="2000" dirty="0" err="1"/>
              <a:t>RowHammer</a:t>
            </a:r>
            <a:r>
              <a:rPr lang="en-US" sz="2000" dirty="0"/>
              <a:t> thresholds, </a:t>
            </a:r>
            <a:r>
              <a:rPr lang="en-US" sz="2000" dirty="0" err="1"/>
              <a:t>ABACuS</a:t>
            </a:r>
            <a:r>
              <a:rPr lang="en-US" sz="2000" dirty="0"/>
              <a:t>: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1900" dirty="0"/>
              <a:t>Induces </a:t>
            </a:r>
            <a:r>
              <a:rPr lang="en-US" sz="1900" dirty="0">
                <a:solidFill>
                  <a:srgbClr val="85319F"/>
                </a:solidFill>
              </a:rPr>
              <a:t>small system performance and DRAM energy overhead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1900" dirty="0">
                <a:solidFill>
                  <a:srgbClr val="85319F"/>
                </a:solidFill>
              </a:rPr>
              <a:t>Outperforms</a:t>
            </a:r>
            <a:r>
              <a:rPr lang="en-US" sz="1900" dirty="0"/>
              <a:t> the state-of-the-art mitigation (Hydra)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1900" dirty="0"/>
              <a:t>Takes up </a:t>
            </a:r>
            <a:r>
              <a:rPr lang="en-US" sz="1900" dirty="0">
                <a:solidFill>
                  <a:srgbClr val="7030A0"/>
                </a:solidFill>
              </a:rPr>
              <a:t>22.7X smaller chip area </a:t>
            </a:r>
            <a:r>
              <a:rPr lang="en-US" sz="1900" dirty="0"/>
              <a:t>than state-of-the-art (Graphene)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endParaRPr lang="en-US" sz="2000" dirty="0"/>
          </a:p>
        </p:txBody>
      </p:sp>
      <p:sp>
        <p:nvSpPr>
          <p:cNvPr id="4" name="Alt Başlık 2">
            <a:extLst>
              <a:ext uri="{FF2B5EF4-FFF2-40B4-BE49-F238E27FC236}">
                <a16:creationId xmlns:a16="http://schemas.microsoft.com/office/drawing/2014/main" id="{5EB1FFC7-162F-1C6A-A55A-9E924A013BA9}"/>
              </a:ext>
            </a:extLst>
          </p:cNvPr>
          <p:cNvSpPr txBox="1">
            <a:spLocks/>
          </p:cNvSpPr>
          <p:nvPr/>
        </p:nvSpPr>
        <p:spPr>
          <a:xfrm>
            <a:off x="1224089" y="6468272"/>
            <a:ext cx="669142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https://github.com/CMU-SAFARI/</a:t>
            </a:r>
            <a:r>
              <a:rPr lang="tr-TR" sz="2000" dirty="0" err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ABACuS</a:t>
            </a:r>
            <a:endParaRPr lang="tr-TR" sz="20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01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E12D-6C8B-8437-40CD-C3BBFD91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49CF1-A68E-C0EA-DFC3-9A7E8E9F4326}"/>
              </a:ext>
            </a:extLst>
          </p:cNvPr>
          <p:cNvSpPr/>
          <p:nvPr/>
        </p:nvSpPr>
        <p:spPr>
          <a:xfrm>
            <a:off x="-2199" y="1322480"/>
            <a:ext cx="9144000" cy="91713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1. Background &amp; Motivation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2C899B-22AC-5210-066B-ADC3C76BDE5A}"/>
              </a:ext>
            </a:extLst>
          </p:cNvPr>
          <p:cNvSpPr/>
          <p:nvPr/>
        </p:nvSpPr>
        <p:spPr>
          <a:xfrm>
            <a:off x="0" y="3943993"/>
            <a:ext cx="9144000" cy="91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3.</a:t>
            </a:r>
            <a:r>
              <a:rPr lang="tr-TR" sz="3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Evaluation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79601-B19B-A6EF-B7CD-7D8D42F11D01}"/>
              </a:ext>
            </a:extLst>
          </p:cNvPr>
          <p:cNvSpPr/>
          <p:nvPr/>
        </p:nvSpPr>
        <p:spPr>
          <a:xfrm>
            <a:off x="0" y="5255179"/>
            <a:ext cx="9144000" cy="91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4. 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D37A9-0C18-32CF-A6F9-A3008AF52DE4}"/>
              </a:ext>
            </a:extLst>
          </p:cNvPr>
          <p:cNvSpPr/>
          <p:nvPr/>
        </p:nvSpPr>
        <p:spPr>
          <a:xfrm>
            <a:off x="0" y="2632806"/>
            <a:ext cx="9144000" cy="91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2.</a:t>
            </a:r>
            <a:r>
              <a:rPr lang="tr-TR" sz="3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ABACuS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: Key Idea and Mechanism</a:t>
            </a:r>
          </a:p>
        </p:txBody>
      </p:sp>
    </p:spTree>
    <p:extLst>
      <p:ext uri="{BB962C8B-B14F-4D97-AF65-F5344CB8AC3E}">
        <p14:creationId xmlns:p14="http://schemas.microsoft.com/office/powerpoint/2010/main" val="247281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E12D-6C8B-8437-40CD-C3BBFD91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49CF1-A68E-C0EA-DFC3-9A7E8E9F4326}"/>
              </a:ext>
            </a:extLst>
          </p:cNvPr>
          <p:cNvSpPr/>
          <p:nvPr/>
        </p:nvSpPr>
        <p:spPr>
          <a:xfrm>
            <a:off x="-2199" y="1322480"/>
            <a:ext cx="9144000" cy="9171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1. Background &amp; Motivation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2C899B-22AC-5210-066B-ADC3C76BDE5A}"/>
              </a:ext>
            </a:extLst>
          </p:cNvPr>
          <p:cNvSpPr/>
          <p:nvPr/>
        </p:nvSpPr>
        <p:spPr>
          <a:xfrm>
            <a:off x="0" y="3943993"/>
            <a:ext cx="9144000" cy="91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3.</a:t>
            </a:r>
            <a:r>
              <a:rPr lang="tr-TR" sz="3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Evaluation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79601-B19B-A6EF-B7CD-7D8D42F11D01}"/>
              </a:ext>
            </a:extLst>
          </p:cNvPr>
          <p:cNvSpPr/>
          <p:nvPr/>
        </p:nvSpPr>
        <p:spPr>
          <a:xfrm>
            <a:off x="0" y="5255179"/>
            <a:ext cx="9144000" cy="91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4. 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D37A9-0C18-32CF-A6F9-A3008AF52DE4}"/>
              </a:ext>
            </a:extLst>
          </p:cNvPr>
          <p:cNvSpPr/>
          <p:nvPr/>
        </p:nvSpPr>
        <p:spPr>
          <a:xfrm>
            <a:off x="0" y="2632806"/>
            <a:ext cx="9144000" cy="91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2.</a:t>
            </a:r>
            <a:r>
              <a:rPr lang="tr-TR" sz="3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ABACuS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: Key Idea and Mechanism</a:t>
            </a:r>
          </a:p>
        </p:txBody>
      </p:sp>
    </p:spTree>
    <p:extLst>
      <p:ext uri="{BB962C8B-B14F-4D97-AF65-F5344CB8AC3E}">
        <p14:creationId xmlns:p14="http://schemas.microsoft.com/office/powerpoint/2010/main" val="425832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 (I)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D7C22F-4294-2E8B-4CFB-2323A3DB7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30" y="2478024"/>
            <a:ext cx="3761672" cy="25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A32330-7253-946A-34D0-074D171568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2" y="2621194"/>
            <a:ext cx="1752600" cy="1752600"/>
          </a:xfrm>
          <a:prstGeom prst="rect">
            <a:avLst/>
          </a:prstGeom>
        </p:spPr>
      </p:pic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7E0B86A5-377C-4AE9-5D56-6CC9B01BA0ED}"/>
              </a:ext>
            </a:extLst>
          </p:cNvPr>
          <p:cNvSpPr/>
          <p:nvPr/>
        </p:nvSpPr>
        <p:spPr>
          <a:xfrm>
            <a:off x="3188252" y="3054433"/>
            <a:ext cx="1411106" cy="895352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954718-884A-A3CB-3858-F9D175B0658F}"/>
              </a:ext>
            </a:extLst>
          </p:cNvPr>
          <p:cNvSpPr txBox="1"/>
          <p:nvPr/>
        </p:nvSpPr>
        <p:spPr>
          <a:xfrm>
            <a:off x="840166" y="4125068"/>
            <a:ext cx="2448272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AF561C-2014-17DA-E481-A7AA7A460D1B}"/>
              </a:ext>
            </a:extLst>
          </p:cNvPr>
          <p:cNvSpPr/>
          <p:nvPr/>
        </p:nvSpPr>
        <p:spPr>
          <a:xfrm>
            <a:off x="4512930" y="4249969"/>
            <a:ext cx="3761672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5F1490-C007-B622-B229-32DD3E9214D5}"/>
              </a:ext>
            </a:extLst>
          </p:cNvPr>
          <p:cNvSpPr txBox="1"/>
          <p:nvPr/>
        </p:nvSpPr>
        <p:spPr>
          <a:xfrm>
            <a:off x="4336366" y="4125068"/>
            <a:ext cx="4572000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DRAM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657E82-0DB9-3E34-517A-AE3175449F66}"/>
              </a:ext>
            </a:extLst>
          </p:cNvPr>
          <p:cNvSpPr/>
          <p:nvPr/>
        </p:nvSpPr>
        <p:spPr>
          <a:xfrm>
            <a:off x="3802367" y="1513220"/>
            <a:ext cx="2712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7E3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DRAM Chip</a:t>
            </a:r>
            <a:endParaRPr lang="en-US" sz="3200" dirty="0">
              <a:solidFill>
                <a:srgbClr val="007E3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F7BDD53-2748-7ECA-DCAB-2FC606C4D4FD}"/>
              </a:ext>
            </a:extLst>
          </p:cNvPr>
          <p:cNvCxnSpPr>
            <a:stCxn id="29" idx="2"/>
          </p:cNvCxnSpPr>
          <p:nvPr/>
        </p:nvCxnSpPr>
        <p:spPr>
          <a:xfrm rot="16200000" flipH="1">
            <a:off x="4807738" y="2448924"/>
            <a:ext cx="956438" cy="254579"/>
          </a:xfrm>
          <a:prstGeom prst="curvedConnector3">
            <a:avLst/>
          </a:prstGeom>
          <a:ln w="38100">
            <a:solidFill>
              <a:srgbClr val="007E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FD29000-2794-6FB3-EB04-DBB3FB708D7C}"/>
              </a:ext>
            </a:extLst>
          </p:cNvPr>
          <p:cNvSpPr/>
          <p:nvPr/>
        </p:nvSpPr>
        <p:spPr>
          <a:xfrm>
            <a:off x="5279136" y="3157728"/>
            <a:ext cx="377952" cy="487680"/>
          </a:xfrm>
          <a:prstGeom prst="rect">
            <a:avLst/>
          </a:prstGeom>
          <a:noFill/>
          <a:ln w="38100"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solidFill>
                <a:srgbClr val="007E3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9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 (II)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70" y="926274"/>
            <a:ext cx="8863692" cy="5427025"/>
          </a:xfrm>
        </p:spPr>
        <p:txBody>
          <a:bodyPr>
            <a:normAutofit/>
          </a:bodyPr>
          <a:lstStyle/>
          <a:p>
            <a:r>
              <a:rPr lang="en-GB" sz="2400" dirty="0"/>
              <a:t>Read disturbance in DRAM breaks memory isolation</a:t>
            </a:r>
          </a:p>
          <a:p>
            <a:r>
              <a:rPr lang="en-GB" sz="2400" b="1" dirty="0"/>
              <a:t>Prominent example: </a:t>
            </a:r>
            <a:r>
              <a:rPr lang="en-GB" sz="2400" b="1" dirty="0" err="1"/>
              <a:t>RowHammer</a:t>
            </a:r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B65654B2-276B-8504-0718-2CFE131DF8ED}"/>
              </a:ext>
            </a:extLst>
          </p:cNvPr>
          <p:cNvSpPr/>
          <p:nvPr/>
        </p:nvSpPr>
        <p:spPr>
          <a:xfrm>
            <a:off x="1395013" y="2352250"/>
            <a:ext cx="5988161" cy="22681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7733AB-3E47-27E0-D5E2-95CE3C08D93D}"/>
              </a:ext>
            </a:extLst>
          </p:cNvPr>
          <p:cNvCxnSpPr>
            <a:cxnSpLocks/>
          </p:cNvCxnSpPr>
          <p:nvPr/>
        </p:nvCxnSpPr>
        <p:spPr>
          <a:xfrm>
            <a:off x="1728841" y="3142321"/>
            <a:ext cx="532638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5BE9F5-B7BB-79CA-8DFC-A14B243E42EC}"/>
              </a:ext>
            </a:extLst>
          </p:cNvPr>
          <p:cNvCxnSpPr>
            <a:cxnSpLocks/>
          </p:cNvCxnSpPr>
          <p:nvPr/>
        </p:nvCxnSpPr>
        <p:spPr>
          <a:xfrm>
            <a:off x="1728841" y="3653827"/>
            <a:ext cx="532638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16DAC2-57FC-204F-8838-6F4E4D9DC5E1}"/>
              </a:ext>
            </a:extLst>
          </p:cNvPr>
          <p:cNvCxnSpPr>
            <a:cxnSpLocks/>
          </p:cNvCxnSpPr>
          <p:nvPr/>
        </p:nvCxnSpPr>
        <p:spPr>
          <a:xfrm>
            <a:off x="1728841" y="4159591"/>
            <a:ext cx="532638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26CCA79-4BD6-901D-F256-39DF358FE479}"/>
              </a:ext>
            </a:extLst>
          </p:cNvPr>
          <p:cNvSpPr/>
          <p:nvPr/>
        </p:nvSpPr>
        <p:spPr>
          <a:xfrm>
            <a:off x="2037451" y="2883667"/>
            <a:ext cx="4709160" cy="48722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Row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CD83D9-923F-2DD2-F70E-51C1574F0B27}"/>
              </a:ext>
            </a:extLst>
          </p:cNvPr>
          <p:cNvSpPr/>
          <p:nvPr/>
        </p:nvSpPr>
        <p:spPr>
          <a:xfrm>
            <a:off x="2037451" y="3382978"/>
            <a:ext cx="4709160" cy="48722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Row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FFAFB3-EBAD-2EA9-9018-582554C32B51}"/>
              </a:ext>
            </a:extLst>
          </p:cNvPr>
          <p:cNvSpPr/>
          <p:nvPr/>
        </p:nvSpPr>
        <p:spPr>
          <a:xfrm>
            <a:off x="2037451" y="3887953"/>
            <a:ext cx="4709160" cy="48722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Row 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A2086D-4E0A-AA21-B467-86E3868B138E}"/>
              </a:ext>
            </a:extLst>
          </p:cNvPr>
          <p:cNvGrpSpPr/>
          <p:nvPr/>
        </p:nvGrpSpPr>
        <p:grpSpPr>
          <a:xfrm>
            <a:off x="2033119" y="2882184"/>
            <a:ext cx="4715035" cy="1492993"/>
            <a:chOff x="1428644" y="1937227"/>
            <a:chExt cx="6286713" cy="199065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781598-434F-FEAE-485E-A3BF63B3FD89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 2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C2787A6-E0EC-D942-D536-BFB0F25D460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i="1">
                  <a:solidFill>
                    <a:srgbClr val="FF0000"/>
                  </a:solidFill>
                  <a:ea typeface="Cambria" panose="02040503050406030204" pitchFamily="18" charset="0"/>
                </a:rPr>
                <a:t>open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B11AE8-B671-3FCE-7D90-4BB21AA5C1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39C1EE-A3CA-B8EA-EA84-E1E6B39106EC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5CE2A2-1E77-CFAF-B062-8BE187A1FA2B}"/>
              </a:ext>
            </a:extLst>
          </p:cNvPr>
          <p:cNvGrpSpPr/>
          <p:nvPr/>
        </p:nvGrpSpPr>
        <p:grpSpPr>
          <a:xfrm>
            <a:off x="2040695" y="3382237"/>
            <a:ext cx="4709160" cy="487224"/>
            <a:chOff x="8271133" y="2603964"/>
            <a:chExt cx="6278880" cy="64963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6D5C15-A2A8-D8F6-DBB4-D071140588D7}"/>
                </a:ext>
              </a:extLst>
            </p:cNvPr>
            <p:cNvSpPr/>
            <p:nvPr/>
          </p:nvSpPr>
          <p:spPr>
            <a:xfrm>
              <a:off x="8271133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 2</a:t>
              </a: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7654F2E6-A0AF-026E-AFA8-AB6729A240F8}"/>
                </a:ext>
              </a:extLst>
            </p:cNvPr>
            <p:cNvSpPr txBox="1">
              <a:spLocks/>
            </p:cNvSpPr>
            <p:nvPr/>
          </p:nvSpPr>
          <p:spPr>
            <a:xfrm>
              <a:off x="8407290" y="2645717"/>
              <a:ext cx="1390654" cy="591494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i="1">
                  <a:solidFill>
                    <a:srgbClr val="FF0000"/>
                  </a:solidFill>
                  <a:ea typeface="Cambria" panose="02040503050406030204" pitchFamily="18" charset="0"/>
                </a:rPr>
                <a:t>closed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E79CB2-27C0-A2C7-0107-1A2E686E7ECA}"/>
              </a:ext>
            </a:extLst>
          </p:cNvPr>
          <p:cNvGrpSpPr/>
          <p:nvPr/>
        </p:nvGrpSpPr>
        <p:grpSpPr>
          <a:xfrm>
            <a:off x="2033119" y="2885423"/>
            <a:ext cx="4715035" cy="1492993"/>
            <a:chOff x="1428644" y="1937227"/>
            <a:chExt cx="6286713" cy="199065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1D81EF-450D-83C9-7FF7-EAE6D8323E1E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 2</a:t>
              </a:r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9A0F8666-2E78-3AD4-285A-15320D291063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i="1">
                  <a:solidFill>
                    <a:srgbClr val="FF0000"/>
                  </a:solidFill>
                  <a:ea typeface="Cambria" panose="02040503050406030204" pitchFamily="18" charset="0"/>
                </a:rPr>
                <a:t>open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5DE58A-B442-04FB-E8F7-7D78FD27081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 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76B78E-C18E-293D-1A8A-F572C43F7FA5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F181A1-0AB6-B9BA-5ED6-BEC1FF05C312}"/>
              </a:ext>
            </a:extLst>
          </p:cNvPr>
          <p:cNvGrpSpPr/>
          <p:nvPr/>
        </p:nvGrpSpPr>
        <p:grpSpPr>
          <a:xfrm>
            <a:off x="2033322" y="3393169"/>
            <a:ext cx="4715035" cy="487224"/>
            <a:chOff x="1428644" y="2604952"/>
            <a:chExt cx="6286713" cy="649632"/>
          </a:xfrm>
          <a:solidFill>
            <a:srgbClr val="F2AA84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8BA5F72-88A8-EABA-68E7-7E76AC9F3E96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 2</a:t>
              </a:r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2F7E5A2D-894F-210E-1495-30968566475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  <a:grp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i="1">
                  <a:solidFill>
                    <a:srgbClr val="FF0000"/>
                  </a:solidFill>
                  <a:ea typeface="Cambria" panose="02040503050406030204" pitchFamily="18" charset="0"/>
                </a:rPr>
                <a:t>open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E0A5103-A994-3E01-696C-831DBAB706BB}"/>
              </a:ext>
            </a:extLst>
          </p:cNvPr>
          <p:cNvGrpSpPr/>
          <p:nvPr/>
        </p:nvGrpSpPr>
        <p:grpSpPr>
          <a:xfrm>
            <a:off x="2030766" y="3395809"/>
            <a:ext cx="4709160" cy="487223"/>
            <a:chOff x="-3925255" y="4700899"/>
            <a:chExt cx="6278880" cy="64963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06937EE-A91E-3468-523D-F1DD5F897DEB}"/>
                </a:ext>
              </a:extLst>
            </p:cNvPr>
            <p:cNvSpPr/>
            <p:nvPr/>
          </p:nvSpPr>
          <p:spPr>
            <a:xfrm>
              <a:off x="-3925255" y="4700899"/>
              <a:ext cx="6278880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Row 2</a:t>
              </a:r>
            </a:p>
          </p:txBody>
        </p: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099229B4-34B2-9B6A-75D5-D0F7DB5D3540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4" y="4729979"/>
              <a:ext cx="1390655" cy="59149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i="1" dirty="0">
                  <a:solidFill>
                    <a:schemeClr val="accent6">
                      <a:lumMod val="75000"/>
                    </a:schemeClr>
                  </a:solidFill>
                  <a:ea typeface="Cambria" panose="02040503050406030204" pitchFamily="18" charset="0"/>
                </a:rPr>
                <a:t>closed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85B09BB-E179-C555-8B3B-DA5B115D7E76}"/>
              </a:ext>
            </a:extLst>
          </p:cNvPr>
          <p:cNvSpPr/>
          <p:nvPr/>
        </p:nvSpPr>
        <p:spPr>
          <a:xfrm>
            <a:off x="3510196" y="2378148"/>
            <a:ext cx="177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DRAM Chip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Multiply 70">
            <a:extLst>
              <a:ext uri="{FF2B5EF4-FFF2-40B4-BE49-F238E27FC236}">
                <a16:creationId xmlns:a16="http://schemas.microsoft.com/office/drawing/2014/main" id="{A37CB594-BF08-0BE8-AB71-CCC164240AF3}"/>
              </a:ext>
            </a:extLst>
          </p:cNvPr>
          <p:cNvSpPr/>
          <p:nvPr/>
        </p:nvSpPr>
        <p:spPr>
          <a:xfrm>
            <a:off x="4919353" y="2868513"/>
            <a:ext cx="520687" cy="52068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4" name="Multiply 71">
            <a:extLst>
              <a:ext uri="{FF2B5EF4-FFF2-40B4-BE49-F238E27FC236}">
                <a16:creationId xmlns:a16="http://schemas.microsoft.com/office/drawing/2014/main" id="{1D5ACC4D-EB43-8817-1535-6BEE18652732}"/>
              </a:ext>
            </a:extLst>
          </p:cNvPr>
          <p:cNvSpPr/>
          <p:nvPr/>
        </p:nvSpPr>
        <p:spPr>
          <a:xfrm>
            <a:off x="3146403" y="3865066"/>
            <a:ext cx="520687" cy="52068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6BB90B-F8DD-4C4E-5268-0C35E426AC44}"/>
              </a:ext>
            </a:extLst>
          </p:cNvPr>
          <p:cNvGrpSpPr/>
          <p:nvPr/>
        </p:nvGrpSpPr>
        <p:grpSpPr>
          <a:xfrm>
            <a:off x="3364447" y="2867300"/>
            <a:ext cx="1900342" cy="1542150"/>
            <a:chOff x="3456171" y="2348675"/>
            <a:chExt cx="2533789" cy="2056200"/>
          </a:xfrm>
        </p:grpSpPr>
        <p:sp>
          <p:nvSpPr>
            <p:cNvPr id="47" name="Multiply 69">
              <a:extLst>
                <a:ext uri="{FF2B5EF4-FFF2-40B4-BE49-F238E27FC236}">
                  <a16:creationId xmlns:a16="http://schemas.microsoft.com/office/drawing/2014/main" id="{24B475EB-9C7C-7928-5416-277672757CB6}"/>
                </a:ext>
              </a:extLst>
            </p:cNvPr>
            <p:cNvSpPr/>
            <p:nvPr/>
          </p:nvSpPr>
          <p:spPr>
            <a:xfrm>
              <a:off x="3456171" y="2348675"/>
              <a:ext cx="694249" cy="694249"/>
            </a:xfrm>
            <a:prstGeom prst="mathMultipl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8" name="Multiply 72">
              <a:extLst>
                <a:ext uri="{FF2B5EF4-FFF2-40B4-BE49-F238E27FC236}">
                  <a16:creationId xmlns:a16="http://schemas.microsoft.com/office/drawing/2014/main" id="{2EC2CA6C-98F4-B4D1-6FD0-A196CA2678F4}"/>
                </a:ext>
              </a:extLst>
            </p:cNvPr>
            <p:cNvSpPr/>
            <p:nvPr/>
          </p:nvSpPr>
          <p:spPr>
            <a:xfrm>
              <a:off x="5295711" y="3710626"/>
              <a:ext cx="694249" cy="694249"/>
            </a:xfrm>
            <a:prstGeom prst="mathMultipl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2D07BF62-66E1-6E11-F22B-7F46F4E28AC4}"/>
              </a:ext>
            </a:extLst>
          </p:cNvPr>
          <p:cNvSpPr/>
          <p:nvPr/>
        </p:nvSpPr>
        <p:spPr>
          <a:xfrm>
            <a:off x="5289603" y="2929928"/>
            <a:ext cx="1469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 dirty="0">
                <a:solidFill>
                  <a:srgbClr val="31499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Victim Row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FE7303-AC0C-FCD6-925F-FCDF93DC78F7}"/>
              </a:ext>
            </a:extLst>
          </p:cNvPr>
          <p:cNvSpPr/>
          <p:nvPr/>
        </p:nvSpPr>
        <p:spPr>
          <a:xfrm>
            <a:off x="5289603" y="3924435"/>
            <a:ext cx="1469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 dirty="0">
                <a:solidFill>
                  <a:srgbClr val="31499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Victim Row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88EF11-C90E-C6AA-8DEA-2E0B6E9DAFFD}"/>
              </a:ext>
            </a:extLst>
          </p:cNvPr>
          <p:cNvSpPr/>
          <p:nvPr/>
        </p:nvSpPr>
        <p:spPr>
          <a:xfrm>
            <a:off x="4862562" y="3413496"/>
            <a:ext cx="1896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Aggressor Row</a:t>
            </a: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3660B895-0E15-7B28-FAC0-03C12CC38025}"/>
              </a:ext>
            </a:extLst>
          </p:cNvPr>
          <p:cNvSpPr txBox="1">
            <a:spLocks/>
          </p:cNvSpPr>
          <p:nvPr/>
        </p:nvSpPr>
        <p:spPr>
          <a:xfrm>
            <a:off x="0" y="5166221"/>
            <a:ext cx="9144000" cy="897089"/>
          </a:xfrm>
          <a:prstGeom prst="rect">
            <a:avLst/>
          </a:prstGeom>
          <a:solidFill>
            <a:srgbClr val="CDF2FF"/>
          </a:solidFill>
          <a:ln w="28575"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Repeatedly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opening (activating)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closing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DRAM row </a:t>
            </a:r>
            <a:b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times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causes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RowHammer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bitflips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adjacent rows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5487E-020C-FC01-82A6-D03EBD5E6D0E}"/>
              </a:ext>
            </a:extLst>
          </p:cNvPr>
          <p:cNvSpPr txBox="1"/>
          <p:nvPr/>
        </p:nvSpPr>
        <p:spPr>
          <a:xfrm>
            <a:off x="3641297" y="6512883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1400" b="1" dirty="0">
                <a:solidFill>
                  <a:srgbClr val="85319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16739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/>
      <p:bldP spid="52" grpId="0"/>
      <p:bldP spid="54" grpId="0"/>
      <p:bldP spid="10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074BA-1944-1202-7440-96C250CE2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3FB6DC-A44E-7192-6285-E948D100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Read </a:t>
            </a:r>
            <a:r>
              <a:rPr lang="tr-TR" dirty="0" err="1"/>
              <a:t>Disturbance</a:t>
            </a:r>
            <a:r>
              <a:rPr lang="tr-TR" dirty="0"/>
              <a:t> </a:t>
            </a:r>
            <a:r>
              <a:rPr lang="tr-TR" dirty="0" err="1"/>
              <a:t>Worsens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088E16-E16D-3140-87E7-5E9E60458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61907"/>
            <a:ext cx="8987622" cy="524817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 disturbance bitflips occur </a:t>
            </a: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much smaller activation counts</a:t>
            </a:r>
          </a:p>
          <a:p>
            <a:pPr lvl="1">
              <a:buClr>
                <a:schemeClr val="tx1"/>
              </a:buClr>
            </a:pPr>
            <a:r>
              <a:rPr lang="en-US" sz="2200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than 100x decrease in less than a decade</a:t>
            </a:r>
          </a:p>
          <a:p>
            <a:pPr>
              <a:buClr>
                <a:schemeClr val="tx1"/>
              </a:buClr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21635EF3-9E1C-1407-2641-7AD09A6D7534}"/>
              </a:ext>
            </a:extLst>
          </p:cNvPr>
          <p:cNvCxnSpPr>
            <a:cxnSpLocks/>
          </p:cNvCxnSpPr>
          <p:nvPr/>
        </p:nvCxnSpPr>
        <p:spPr>
          <a:xfrm>
            <a:off x="1984375" y="3194328"/>
            <a:ext cx="5565596" cy="0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00B050"/>
                </a:gs>
                <a:gs pos="24000">
                  <a:srgbClr val="00B050"/>
                </a:gs>
                <a:gs pos="58000">
                  <a:srgbClr val="FF000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 32">
            <a:extLst>
              <a:ext uri="{FF2B5EF4-FFF2-40B4-BE49-F238E27FC236}">
                <a16:creationId xmlns:a16="http://schemas.microsoft.com/office/drawing/2014/main" id="{513B9142-03DD-D5D7-F6CD-48CCEAE3A368}"/>
              </a:ext>
            </a:extLst>
          </p:cNvPr>
          <p:cNvGrpSpPr/>
          <p:nvPr/>
        </p:nvGrpSpPr>
        <p:grpSpPr>
          <a:xfrm>
            <a:off x="1030642" y="2966078"/>
            <a:ext cx="1981200" cy="1545751"/>
            <a:chOff x="1322742" y="2823744"/>
            <a:chExt cx="1981200" cy="1545751"/>
          </a:xfrm>
        </p:grpSpPr>
        <p:sp>
          <p:nvSpPr>
            <p:cNvPr id="13" name="Metin kutusu 12">
              <a:extLst>
                <a:ext uri="{FF2B5EF4-FFF2-40B4-BE49-F238E27FC236}">
                  <a16:creationId xmlns:a16="http://schemas.microsoft.com/office/drawing/2014/main" id="{19125454-3723-7D19-C871-F05780D951F7}"/>
                </a:ext>
              </a:extLst>
            </p:cNvPr>
            <p:cNvSpPr txBox="1"/>
            <p:nvPr/>
          </p:nvSpPr>
          <p:spPr>
            <a:xfrm>
              <a:off x="1322742" y="3353832"/>
              <a:ext cx="1981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139K</a:t>
              </a:r>
            </a:p>
            <a:p>
              <a:pPr algn="ctr"/>
              <a:r>
                <a:rPr lang="tr-TR" sz="20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[Kim+, ISCA’14]</a:t>
              </a:r>
            </a:p>
          </p:txBody>
        </p:sp>
        <p:cxnSp>
          <p:nvCxnSpPr>
            <p:cNvPr id="19" name="Düz Ok Bağlayıcısı 18">
              <a:extLst>
                <a:ext uri="{FF2B5EF4-FFF2-40B4-BE49-F238E27FC236}">
                  <a16:creationId xmlns:a16="http://schemas.microsoft.com/office/drawing/2014/main" id="{E7FAD737-05EF-2F38-B84A-3B8334AE8600}"/>
                </a:ext>
              </a:extLst>
            </p:cNvPr>
            <p:cNvCxnSpPr>
              <a:cxnSpLocks/>
            </p:cNvCxnSpPr>
            <p:nvPr/>
          </p:nvCxnSpPr>
          <p:spPr>
            <a:xfrm>
              <a:off x="2284767" y="2823744"/>
              <a:ext cx="0" cy="45720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 33">
            <a:extLst>
              <a:ext uri="{FF2B5EF4-FFF2-40B4-BE49-F238E27FC236}">
                <a16:creationId xmlns:a16="http://schemas.microsoft.com/office/drawing/2014/main" id="{9FA8E5D9-FCA5-24C0-ED1D-64A232C242DC}"/>
              </a:ext>
            </a:extLst>
          </p:cNvPr>
          <p:cNvGrpSpPr/>
          <p:nvPr/>
        </p:nvGrpSpPr>
        <p:grpSpPr>
          <a:xfrm>
            <a:off x="3390713" y="2966078"/>
            <a:ext cx="1981200" cy="1545751"/>
            <a:chOff x="3682813" y="2823744"/>
            <a:chExt cx="1981200" cy="1545751"/>
          </a:xfrm>
        </p:grpSpPr>
        <p:sp>
          <p:nvSpPr>
            <p:cNvPr id="14" name="Metin kutusu 13">
              <a:extLst>
                <a:ext uri="{FF2B5EF4-FFF2-40B4-BE49-F238E27FC236}">
                  <a16:creationId xmlns:a16="http://schemas.microsoft.com/office/drawing/2014/main" id="{D6164225-DACA-9D36-74D8-62467FEF2AD0}"/>
                </a:ext>
              </a:extLst>
            </p:cNvPr>
            <p:cNvSpPr txBox="1"/>
            <p:nvPr/>
          </p:nvSpPr>
          <p:spPr>
            <a:xfrm>
              <a:off x="3682813" y="3353832"/>
              <a:ext cx="1981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>
                  <a:solidFill>
                    <a:srgbClr val="7C5A2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2000" dirty="0">
                  <a:solidFill>
                    <a:srgbClr val="7C5A2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.6</a:t>
              </a:r>
              <a:r>
                <a:rPr lang="tr-TR" sz="2000" dirty="0">
                  <a:solidFill>
                    <a:srgbClr val="7C5A2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</a:t>
              </a:r>
            </a:p>
            <a:p>
              <a:pPr algn="ctr"/>
              <a:r>
                <a:rPr lang="tr-TR" sz="2000" dirty="0">
                  <a:solidFill>
                    <a:srgbClr val="7C5A2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[Kim+, ISCA’</a:t>
              </a:r>
              <a:r>
                <a:rPr lang="en-US" sz="2000" dirty="0">
                  <a:solidFill>
                    <a:srgbClr val="7C5A2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</a:t>
              </a:r>
              <a:r>
                <a:rPr lang="tr-TR" sz="2000" dirty="0">
                  <a:solidFill>
                    <a:srgbClr val="7C5A2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]</a:t>
              </a:r>
            </a:p>
          </p:txBody>
        </p:sp>
        <p:cxnSp>
          <p:nvCxnSpPr>
            <p:cNvPr id="21" name="Düz Ok Bağlayıcısı 20">
              <a:extLst>
                <a:ext uri="{FF2B5EF4-FFF2-40B4-BE49-F238E27FC236}">
                  <a16:creationId xmlns:a16="http://schemas.microsoft.com/office/drawing/2014/main" id="{45806790-18C2-115E-BF6E-65E246487B22}"/>
                </a:ext>
              </a:extLst>
            </p:cNvPr>
            <p:cNvCxnSpPr>
              <a:cxnSpLocks/>
            </p:cNvCxnSpPr>
            <p:nvPr/>
          </p:nvCxnSpPr>
          <p:spPr>
            <a:xfrm>
              <a:off x="4673413" y="2823744"/>
              <a:ext cx="0" cy="457200"/>
            </a:xfrm>
            <a:prstGeom prst="straightConnector1">
              <a:avLst/>
            </a:prstGeom>
            <a:ln w="76200">
              <a:solidFill>
                <a:srgbClr val="775E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 34">
            <a:extLst>
              <a:ext uri="{FF2B5EF4-FFF2-40B4-BE49-F238E27FC236}">
                <a16:creationId xmlns:a16="http://schemas.microsoft.com/office/drawing/2014/main" id="{0A500F9B-C82C-D44F-B9BC-D2EC3B14CDDB}"/>
              </a:ext>
            </a:extLst>
          </p:cNvPr>
          <p:cNvGrpSpPr/>
          <p:nvPr/>
        </p:nvGrpSpPr>
        <p:grpSpPr>
          <a:xfrm>
            <a:off x="5345860" y="2966078"/>
            <a:ext cx="1981200" cy="1540304"/>
            <a:chOff x="5637960" y="2823744"/>
            <a:chExt cx="1981200" cy="1540304"/>
          </a:xfrm>
        </p:grpSpPr>
        <p:sp>
          <p:nvSpPr>
            <p:cNvPr id="15" name="Metin kutusu 14">
              <a:extLst>
                <a:ext uri="{FF2B5EF4-FFF2-40B4-BE49-F238E27FC236}">
                  <a16:creationId xmlns:a16="http://schemas.microsoft.com/office/drawing/2014/main" id="{15916405-5B4B-E3C4-85B9-218A5B3DD129}"/>
                </a:ext>
              </a:extLst>
            </p:cNvPr>
            <p:cNvSpPr txBox="1"/>
            <p:nvPr/>
          </p:nvSpPr>
          <p:spPr>
            <a:xfrm>
              <a:off x="5637960" y="3348385"/>
              <a:ext cx="1981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C020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&lt;1</a:t>
              </a:r>
              <a:r>
                <a:rPr lang="tr-TR" sz="2000" dirty="0">
                  <a:solidFill>
                    <a:srgbClr val="FC020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</a:t>
              </a:r>
            </a:p>
            <a:p>
              <a:pPr algn="ctr"/>
              <a:r>
                <a:rPr lang="tr-TR" sz="2000" dirty="0">
                  <a:solidFill>
                    <a:srgbClr val="FC020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[</a:t>
              </a:r>
              <a:r>
                <a:rPr lang="en-US" sz="2000" dirty="0">
                  <a:solidFill>
                    <a:srgbClr val="FC020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Luo</a:t>
              </a:r>
              <a:r>
                <a:rPr lang="tr-TR" sz="2000" dirty="0">
                  <a:solidFill>
                    <a:srgbClr val="FC020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+, ISCA’</a:t>
              </a:r>
              <a:r>
                <a:rPr lang="en-US" sz="2000" dirty="0">
                  <a:solidFill>
                    <a:srgbClr val="FC020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r>
                <a:rPr lang="tr-TR" sz="2000" dirty="0">
                  <a:solidFill>
                    <a:srgbClr val="FC020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]</a:t>
              </a:r>
            </a:p>
          </p:txBody>
        </p:sp>
        <p:cxnSp>
          <p:nvCxnSpPr>
            <p:cNvPr id="27" name="Düz Ok Bağlayıcısı 26">
              <a:extLst>
                <a:ext uri="{FF2B5EF4-FFF2-40B4-BE49-F238E27FC236}">
                  <a16:creationId xmlns:a16="http://schemas.microsoft.com/office/drawing/2014/main" id="{74DEB042-DB5E-5F22-8521-D31D26032DA3}"/>
                </a:ext>
              </a:extLst>
            </p:cNvPr>
            <p:cNvCxnSpPr>
              <a:cxnSpLocks/>
            </p:cNvCxnSpPr>
            <p:nvPr/>
          </p:nvCxnSpPr>
          <p:spPr>
            <a:xfrm>
              <a:off x="6628560" y="2823744"/>
              <a:ext cx="0" cy="45720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94CC09-4E75-9797-70FC-9B3796C02DF4}"/>
              </a:ext>
            </a:extLst>
          </p:cNvPr>
          <p:cNvSpPr txBox="1">
            <a:spLocks/>
          </p:cNvSpPr>
          <p:nvPr/>
        </p:nvSpPr>
        <p:spPr>
          <a:xfrm>
            <a:off x="0" y="5166221"/>
            <a:ext cx="9144000" cy="897089"/>
          </a:xfrm>
          <a:prstGeom prst="rect">
            <a:avLst/>
          </a:prstGeom>
          <a:solidFill>
            <a:srgbClr val="CDF2FF"/>
          </a:solidFill>
          <a:ln w="28575"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Mitigation techniques against read disturbance attacks </a:t>
            </a:r>
            <a:b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to be </a:t>
            </a:r>
            <a:r>
              <a:rPr lang="en-US" sz="21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effective</a:t>
            </a: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US" sz="21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efficient</a:t>
            </a: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 highly vulnerable systems</a:t>
            </a:r>
            <a:endParaRPr lang="tr-TR" sz="2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38A97-7FEA-E029-8BB6-66495A7E639E}"/>
              </a:ext>
            </a:extLst>
          </p:cNvPr>
          <p:cNvSpPr txBox="1"/>
          <p:nvPr/>
        </p:nvSpPr>
        <p:spPr>
          <a:xfrm>
            <a:off x="3376801" y="6512883"/>
            <a:ext cx="239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1400" b="1" dirty="0">
                <a:solidFill>
                  <a:srgbClr val="85319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[Bostanci+, HPCA’24]</a:t>
            </a:r>
          </a:p>
        </p:txBody>
      </p:sp>
    </p:spTree>
    <p:extLst>
      <p:ext uri="{BB962C8B-B14F-4D97-AF65-F5344CB8AC3E}">
        <p14:creationId xmlns:p14="http://schemas.microsoft.com/office/powerpoint/2010/main" val="161020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E9DC-5D48-AC9D-38B9-96017192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000" dirty="0"/>
              <a:t>Read Disturbance Mitigation Approaches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2991FB-C470-58B2-BEA2-CAD0607F8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06905"/>
            <a:ext cx="8987622" cy="530317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There are many ways to mitigate </a:t>
            </a:r>
            <a:r>
              <a:rPr lang="en-US" sz="2400" dirty="0" err="1"/>
              <a:t>RowHammer</a:t>
            </a:r>
            <a:r>
              <a:rPr lang="en-US" sz="2400" dirty="0"/>
              <a:t> bitflips</a:t>
            </a:r>
            <a:br>
              <a:rPr lang="en-US" sz="2400" dirty="0"/>
            </a:br>
            <a:endParaRPr lang="en-US" sz="2400" dirty="0">
              <a:solidFill>
                <a:srgbClr val="0000FF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More robust DRAM chips and/or error-correcting codes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Increased refresh rate 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Physical isolation</a:t>
            </a:r>
          </a:p>
          <a:p>
            <a:pPr marL="0" indent="0">
              <a:buNone/>
            </a:pPr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Preventive refresh</a:t>
            </a:r>
          </a:p>
          <a:p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Proactive throttling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99B7F8-6C85-8332-532C-1CE11F047412}"/>
              </a:ext>
            </a:extLst>
          </p:cNvPr>
          <p:cNvCxnSpPr>
            <a:cxnSpLocks/>
          </p:cNvCxnSpPr>
          <p:nvPr/>
        </p:nvCxnSpPr>
        <p:spPr>
          <a:xfrm flipH="1">
            <a:off x="3540722" y="4840133"/>
            <a:ext cx="5087639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B47FC0BE-D19C-BF4A-05BB-853EADEFF251}"/>
              </a:ext>
            </a:extLst>
          </p:cNvPr>
          <p:cNvSpPr/>
          <p:nvPr/>
        </p:nvSpPr>
        <p:spPr>
          <a:xfrm>
            <a:off x="323134" y="4523879"/>
            <a:ext cx="3217588" cy="63250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2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E9DC-5D48-AC9D-38B9-96017192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Preventive Refresh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8B874212-EC3D-9F72-B70B-A3A1B06F3909}"/>
              </a:ext>
            </a:extLst>
          </p:cNvPr>
          <p:cNvSpPr/>
          <p:nvPr/>
        </p:nvSpPr>
        <p:spPr>
          <a:xfrm>
            <a:off x="579892" y="1044305"/>
            <a:ext cx="7984215" cy="2696745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8" name="Straight Connector 16">
            <a:extLst>
              <a:ext uri="{FF2B5EF4-FFF2-40B4-BE49-F238E27FC236}">
                <a16:creationId xmlns:a16="http://schemas.microsoft.com/office/drawing/2014/main" id="{35A230F2-1C5A-322A-F2EA-FB532198030D}"/>
              </a:ext>
            </a:extLst>
          </p:cNvPr>
          <p:cNvCxnSpPr>
            <a:cxnSpLocks/>
          </p:cNvCxnSpPr>
          <p:nvPr/>
        </p:nvCxnSpPr>
        <p:spPr>
          <a:xfrm>
            <a:off x="1024997" y="1984307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7">
            <a:extLst>
              <a:ext uri="{FF2B5EF4-FFF2-40B4-BE49-F238E27FC236}">
                <a16:creationId xmlns:a16="http://schemas.microsoft.com/office/drawing/2014/main" id="{BFD0EF5A-0606-983A-A2BE-50DE3AF87027}"/>
              </a:ext>
            </a:extLst>
          </p:cNvPr>
          <p:cNvCxnSpPr>
            <a:cxnSpLocks/>
          </p:cNvCxnSpPr>
          <p:nvPr/>
        </p:nvCxnSpPr>
        <p:spPr>
          <a:xfrm>
            <a:off x="1024997" y="266631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8">
            <a:extLst>
              <a:ext uri="{FF2B5EF4-FFF2-40B4-BE49-F238E27FC236}">
                <a16:creationId xmlns:a16="http://schemas.microsoft.com/office/drawing/2014/main" id="{4AE64BB3-506D-3D46-D784-F3CEFA083E9B}"/>
              </a:ext>
            </a:extLst>
          </p:cNvPr>
          <p:cNvCxnSpPr>
            <a:cxnSpLocks/>
          </p:cNvCxnSpPr>
          <p:nvPr/>
        </p:nvCxnSpPr>
        <p:spPr>
          <a:xfrm>
            <a:off x="1024997" y="3340667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0">
            <a:extLst>
              <a:ext uri="{FF2B5EF4-FFF2-40B4-BE49-F238E27FC236}">
                <a16:creationId xmlns:a16="http://schemas.microsoft.com/office/drawing/2014/main" id="{CFDC3269-5D55-DCC9-1EC5-60F32BEC0C74}"/>
              </a:ext>
            </a:extLst>
          </p:cNvPr>
          <p:cNvSpPr/>
          <p:nvPr/>
        </p:nvSpPr>
        <p:spPr>
          <a:xfrm>
            <a:off x="1436477" y="163943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 1</a:t>
            </a: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9CFD372E-803C-F828-5AAD-12FEAD14B0E5}"/>
              </a:ext>
            </a:extLst>
          </p:cNvPr>
          <p:cNvSpPr/>
          <p:nvPr/>
        </p:nvSpPr>
        <p:spPr>
          <a:xfrm>
            <a:off x="1436477" y="23051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 2</a:t>
            </a: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16DD63F9-C2FD-DC4E-8B5E-46104755BD8C}"/>
              </a:ext>
            </a:extLst>
          </p:cNvPr>
          <p:cNvSpPr/>
          <p:nvPr/>
        </p:nvSpPr>
        <p:spPr>
          <a:xfrm>
            <a:off x="1436477" y="297848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 3</a:t>
            </a:r>
          </a:p>
        </p:txBody>
      </p:sp>
      <p:grpSp>
        <p:nvGrpSpPr>
          <p:cNvPr id="23" name="Group 8">
            <a:extLst>
              <a:ext uri="{FF2B5EF4-FFF2-40B4-BE49-F238E27FC236}">
                <a16:creationId xmlns:a16="http://schemas.microsoft.com/office/drawing/2014/main" id="{2FE07AF0-2314-C781-D28C-8CD769AF57FD}"/>
              </a:ext>
            </a:extLst>
          </p:cNvPr>
          <p:cNvGrpSpPr/>
          <p:nvPr/>
        </p:nvGrpSpPr>
        <p:grpSpPr>
          <a:xfrm>
            <a:off x="1428644" y="2304194"/>
            <a:ext cx="6286713" cy="649632"/>
            <a:chOff x="1428644" y="2603964"/>
            <a:chExt cx="6286713" cy="649632"/>
          </a:xfrm>
        </p:grpSpPr>
        <p:sp>
          <p:nvSpPr>
            <p:cNvPr id="24" name="Rectangle 60">
              <a:extLst>
                <a:ext uri="{FF2B5EF4-FFF2-40B4-BE49-F238E27FC236}">
                  <a16:creationId xmlns:a16="http://schemas.microsoft.com/office/drawing/2014/main" id="{75687628-93DE-3827-08A3-5095D3B03A7C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2</a:t>
              </a: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D3747032-74BC-32A1-9543-5796E03FC0A4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closed</a:t>
              </a:r>
            </a:p>
          </p:txBody>
        </p: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D6664961-CF58-700C-36F0-3A2868282D41}"/>
              </a:ext>
            </a:extLst>
          </p:cNvPr>
          <p:cNvGrpSpPr/>
          <p:nvPr/>
        </p:nvGrpSpPr>
        <p:grpSpPr>
          <a:xfrm>
            <a:off x="1428644" y="1637457"/>
            <a:ext cx="6286713" cy="1990657"/>
            <a:chOff x="1428644" y="1937227"/>
            <a:chExt cx="6286713" cy="1990657"/>
          </a:xfrm>
        </p:grpSpPr>
        <p:sp>
          <p:nvSpPr>
            <p:cNvPr id="19" name="Rectangle 57">
              <a:extLst>
                <a:ext uri="{FF2B5EF4-FFF2-40B4-BE49-F238E27FC236}">
                  <a16:creationId xmlns:a16="http://schemas.microsoft.com/office/drawing/2014/main" id="{9A50B86B-1CF9-E124-0303-C16B738CA9F0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2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6EB51C36-03A3-B42E-3DB6-DC74C369F928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open</a:t>
              </a:r>
            </a:p>
          </p:txBody>
        </p:sp>
        <p:sp>
          <p:nvSpPr>
            <p:cNvPr id="21" name="Rectangle 58">
              <a:extLst>
                <a:ext uri="{FF2B5EF4-FFF2-40B4-BE49-F238E27FC236}">
                  <a16:creationId xmlns:a16="http://schemas.microsoft.com/office/drawing/2014/main" id="{974112E6-6542-6386-D77F-1465A96A2AB9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1</a:t>
              </a:r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EC565D70-6EAF-2D1B-EE8A-784098D1D9E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3</a:t>
              </a:r>
            </a:p>
          </p:txBody>
        </p:sp>
      </p:grpSp>
      <p:grpSp>
        <p:nvGrpSpPr>
          <p:cNvPr id="26" name="Group 62">
            <a:extLst>
              <a:ext uri="{FF2B5EF4-FFF2-40B4-BE49-F238E27FC236}">
                <a16:creationId xmlns:a16="http://schemas.microsoft.com/office/drawing/2014/main" id="{BB6766E8-370F-F0A0-C3F0-740E9F09B9D3}"/>
              </a:ext>
            </a:extLst>
          </p:cNvPr>
          <p:cNvGrpSpPr/>
          <p:nvPr/>
        </p:nvGrpSpPr>
        <p:grpSpPr>
          <a:xfrm>
            <a:off x="1425311" y="1641774"/>
            <a:ext cx="6286713" cy="1990657"/>
            <a:chOff x="1428644" y="1937227"/>
            <a:chExt cx="6286713" cy="1990657"/>
          </a:xfrm>
        </p:grpSpPr>
        <p:sp>
          <p:nvSpPr>
            <p:cNvPr id="27" name="Rectangle 63">
              <a:extLst>
                <a:ext uri="{FF2B5EF4-FFF2-40B4-BE49-F238E27FC236}">
                  <a16:creationId xmlns:a16="http://schemas.microsoft.com/office/drawing/2014/main" id="{71CDD925-C1AC-8CA7-74E8-29D7FC56CACD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2</a:t>
              </a: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6015E8D2-A126-C318-A0F2-10049F56348F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open</a:t>
              </a:r>
            </a:p>
          </p:txBody>
        </p:sp>
        <p:sp>
          <p:nvSpPr>
            <p:cNvPr id="29" name="Rectangle 65">
              <a:extLst>
                <a:ext uri="{FF2B5EF4-FFF2-40B4-BE49-F238E27FC236}">
                  <a16:creationId xmlns:a16="http://schemas.microsoft.com/office/drawing/2014/main" id="{57D8536D-9426-722D-C3DE-B83E8D0903E1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1</a:t>
              </a:r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81331BD-F4C8-3386-CEC4-5851C6ED13D8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3</a:t>
              </a:r>
            </a:p>
          </p:txBody>
        </p:sp>
      </p:grpSp>
      <p:grpSp>
        <p:nvGrpSpPr>
          <p:cNvPr id="33" name="Grup 22">
            <a:extLst>
              <a:ext uri="{FF2B5EF4-FFF2-40B4-BE49-F238E27FC236}">
                <a16:creationId xmlns:a16="http://schemas.microsoft.com/office/drawing/2014/main" id="{52EF7BD4-BC5B-54E1-E0E2-4F73C5E8CD83}"/>
              </a:ext>
            </a:extLst>
          </p:cNvPr>
          <p:cNvGrpSpPr/>
          <p:nvPr/>
        </p:nvGrpSpPr>
        <p:grpSpPr>
          <a:xfrm>
            <a:off x="1439258" y="1644853"/>
            <a:ext cx="6278880" cy="1988659"/>
            <a:chOff x="1439258" y="2318622"/>
            <a:chExt cx="6278880" cy="1988659"/>
          </a:xfrm>
        </p:grpSpPr>
        <p:sp>
          <p:nvSpPr>
            <p:cNvPr id="35" name="Rectangle 67">
              <a:extLst>
                <a:ext uri="{FF2B5EF4-FFF2-40B4-BE49-F238E27FC236}">
                  <a16:creationId xmlns:a16="http://schemas.microsoft.com/office/drawing/2014/main" id="{D679E432-A914-A849-2059-31AAEE3A0885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</a:t>
              </a:r>
              <a:r>
                <a:rPr lang="tr-TR" sz="24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" name="Rectangle 67">
              <a:extLst>
                <a:ext uri="{FF2B5EF4-FFF2-40B4-BE49-F238E27FC236}">
                  <a16:creationId xmlns:a16="http://schemas.microsoft.com/office/drawing/2014/main" id="{86C34502-D7D3-1A85-9C97-154B8E543685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</a:t>
              </a:r>
              <a:r>
                <a:rPr lang="tr-TR" sz="24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" name="Group 11">
            <a:extLst>
              <a:ext uri="{FF2B5EF4-FFF2-40B4-BE49-F238E27FC236}">
                <a16:creationId xmlns:a16="http://schemas.microsoft.com/office/drawing/2014/main" id="{97127F36-CC86-6FD8-A7FB-8A967E62F631}"/>
              </a:ext>
            </a:extLst>
          </p:cNvPr>
          <p:cNvGrpSpPr/>
          <p:nvPr/>
        </p:nvGrpSpPr>
        <p:grpSpPr>
          <a:xfrm>
            <a:off x="5376837" y="1773779"/>
            <a:ext cx="2368212" cy="1733251"/>
            <a:chOff x="5418087" y="2039174"/>
            <a:chExt cx="2368212" cy="1733251"/>
          </a:xfrm>
        </p:grpSpPr>
        <p:sp>
          <p:nvSpPr>
            <p:cNvPr id="40" name="Rectangle 101">
              <a:extLst>
                <a:ext uri="{FF2B5EF4-FFF2-40B4-BE49-F238E27FC236}">
                  <a16:creationId xmlns:a16="http://schemas.microsoft.com/office/drawing/2014/main" id="{556BD9A3-C02F-880A-06C9-378F5A507251}"/>
                </a:ext>
              </a:extLst>
            </p:cNvPr>
            <p:cNvSpPr/>
            <p:nvPr/>
          </p:nvSpPr>
          <p:spPr>
            <a:xfrm>
              <a:off x="5974585" y="2039174"/>
              <a:ext cx="18117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Victim Row</a:t>
              </a:r>
            </a:p>
          </p:txBody>
        </p:sp>
        <p:sp>
          <p:nvSpPr>
            <p:cNvPr id="41" name="Rectangle 102">
              <a:extLst>
                <a:ext uri="{FF2B5EF4-FFF2-40B4-BE49-F238E27FC236}">
                  <a16:creationId xmlns:a16="http://schemas.microsoft.com/office/drawing/2014/main" id="{2871C61C-5C6F-460E-ADE4-BE02379D3E7A}"/>
                </a:ext>
              </a:extLst>
            </p:cNvPr>
            <p:cNvSpPr/>
            <p:nvPr/>
          </p:nvSpPr>
          <p:spPr>
            <a:xfrm>
              <a:off x="5974585" y="3372315"/>
              <a:ext cx="18117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Victim Row</a:t>
              </a:r>
            </a:p>
          </p:txBody>
        </p:sp>
        <p:sp>
          <p:nvSpPr>
            <p:cNvPr id="43" name="Rectangle 90">
              <a:extLst>
                <a:ext uri="{FF2B5EF4-FFF2-40B4-BE49-F238E27FC236}">
                  <a16:creationId xmlns:a16="http://schemas.microsoft.com/office/drawing/2014/main" id="{47DD08D8-29F6-5F7F-BE28-0256EA3745D2}"/>
                </a:ext>
              </a:extLst>
            </p:cNvPr>
            <p:cNvSpPr/>
            <p:nvPr/>
          </p:nvSpPr>
          <p:spPr>
            <a:xfrm>
              <a:off x="5418087" y="2685155"/>
              <a:ext cx="23663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Aggressor Row</a:t>
              </a:r>
            </a:p>
          </p:txBody>
        </p:sp>
      </p:grpSp>
      <p:grpSp>
        <p:nvGrpSpPr>
          <p:cNvPr id="44" name="Group 47">
            <a:extLst>
              <a:ext uri="{FF2B5EF4-FFF2-40B4-BE49-F238E27FC236}">
                <a16:creationId xmlns:a16="http://schemas.microsoft.com/office/drawing/2014/main" id="{694CBC67-0FBB-3CCF-CF81-B8FA9BA5616B}"/>
              </a:ext>
            </a:extLst>
          </p:cNvPr>
          <p:cNvGrpSpPr/>
          <p:nvPr/>
        </p:nvGrpSpPr>
        <p:grpSpPr>
          <a:xfrm>
            <a:off x="1436070" y="2308977"/>
            <a:ext cx="6271453" cy="649632"/>
            <a:chOff x="1428644" y="2604952"/>
            <a:chExt cx="6286713" cy="649632"/>
          </a:xfrm>
        </p:grpSpPr>
        <p:sp>
          <p:nvSpPr>
            <p:cNvPr id="45" name="Rectangle 48">
              <a:extLst>
                <a:ext uri="{FF2B5EF4-FFF2-40B4-BE49-F238E27FC236}">
                  <a16:creationId xmlns:a16="http://schemas.microsoft.com/office/drawing/2014/main" id="{357DAA58-AF67-A609-C73D-8A6CB375490D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2</a:t>
              </a:r>
            </a:p>
          </p:txBody>
        </p:sp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508D7705-F87C-FC9B-452C-1E790C23DB0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open</a:t>
              </a:r>
            </a:p>
          </p:txBody>
        </p:sp>
      </p:grpSp>
      <p:sp>
        <p:nvSpPr>
          <p:cNvPr id="47" name="Rectangle 50">
            <a:extLst>
              <a:ext uri="{FF2B5EF4-FFF2-40B4-BE49-F238E27FC236}">
                <a16:creationId xmlns:a16="http://schemas.microsoft.com/office/drawing/2014/main" id="{0B3F1492-E563-350F-09CA-7EC81B9CCF4A}"/>
              </a:ext>
            </a:extLst>
          </p:cNvPr>
          <p:cNvSpPr/>
          <p:nvPr/>
        </p:nvSpPr>
        <p:spPr>
          <a:xfrm>
            <a:off x="1441587" y="2313816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 1</a:t>
            </a:r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63C11850-D645-729B-4A47-88A3E03D9AB3}"/>
              </a:ext>
            </a:extLst>
          </p:cNvPr>
          <p:cNvSpPr/>
          <p:nvPr/>
        </p:nvSpPr>
        <p:spPr>
          <a:xfrm>
            <a:off x="579893" y="1082617"/>
            <a:ext cx="7984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DRAM Chip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853B8C1-D121-87CF-751C-47DD8392F010}"/>
              </a:ext>
            </a:extLst>
          </p:cNvPr>
          <p:cNvSpPr txBox="1">
            <a:spLocks/>
          </p:cNvSpPr>
          <p:nvPr/>
        </p:nvSpPr>
        <p:spPr>
          <a:xfrm>
            <a:off x="75990" y="4040875"/>
            <a:ext cx="8987622" cy="8405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Refreshing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potential victim rows </a:t>
            </a:r>
            <a:b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mitigates </a:t>
            </a:r>
            <a:r>
              <a:rPr lang="tr-TR" sz="2800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</a:t>
            </a:r>
            <a:r>
              <a:rPr lang="tr-TR" sz="28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tr-TR" sz="2800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disturbance</a:t>
            </a:r>
            <a:r>
              <a:rPr lang="tr-TR" sz="28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tr-TR" sz="2800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bitflips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Rectangle 90">
            <a:extLst>
              <a:ext uri="{FF2B5EF4-FFF2-40B4-BE49-F238E27FC236}">
                <a16:creationId xmlns:a16="http://schemas.microsoft.com/office/drawing/2014/main" id="{93CBC47C-33D3-0142-DD28-789B3FF0ADEF}"/>
              </a:ext>
            </a:extLst>
          </p:cNvPr>
          <p:cNvSpPr/>
          <p:nvPr/>
        </p:nvSpPr>
        <p:spPr>
          <a:xfrm>
            <a:off x="5364617" y="2428793"/>
            <a:ext cx="2366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Aggressor Row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BE155D-42FE-AFC1-A9D3-F2A5FB038616}"/>
              </a:ext>
            </a:extLst>
          </p:cNvPr>
          <p:cNvSpPr txBox="1"/>
          <p:nvPr/>
        </p:nvSpPr>
        <p:spPr>
          <a:xfrm>
            <a:off x="3641297" y="6512883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1400" b="1" dirty="0">
                <a:solidFill>
                  <a:srgbClr val="85319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[Kim+, ISCA’20]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FE79FCA-91A4-B2F5-F045-625348DEEFFD}"/>
              </a:ext>
            </a:extLst>
          </p:cNvPr>
          <p:cNvSpPr txBox="1">
            <a:spLocks/>
          </p:cNvSpPr>
          <p:nvPr/>
        </p:nvSpPr>
        <p:spPr>
          <a:xfrm>
            <a:off x="0" y="5269346"/>
            <a:ext cx="9144000" cy="897089"/>
          </a:xfrm>
          <a:prstGeom prst="rect">
            <a:avLst/>
          </a:prstGeom>
          <a:solidFill>
            <a:srgbClr val="CDF2FF"/>
          </a:solidFill>
          <a:ln w="28575"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Requires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aggressor row activation count </a:t>
            </a:r>
            <a:b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estimation or tracking</a:t>
            </a:r>
            <a:endParaRPr lang="tr-TR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3" name="Dikdörtgen 5">
            <a:extLst>
              <a:ext uri="{FF2B5EF4-FFF2-40B4-BE49-F238E27FC236}">
                <a16:creationId xmlns:a16="http://schemas.microsoft.com/office/drawing/2014/main" id="{FC31FBB4-C63F-98FB-9C55-4B60F1FCEFFD}"/>
              </a:ext>
            </a:extLst>
          </p:cNvPr>
          <p:cNvSpPr/>
          <p:nvPr/>
        </p:nvSpPr>
        <p:spPr>
          <a:xfrm>
            <a:off x="1362075" y="2195671"/>
            <a:ext cx="6419850" cy="85215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4" name="İçerik Yer Tutucusu 9" descr="Uyarı düz dolguyla">
            <a:extLst>
              <a:ext uri="{FF2B5EF4-FFF2-40B4-BE49-F238E27FC236}">
                <a16:creationId xmlns:a16="http://schemas.microsoft.com/office/drawing/2014/main" id="{FD77FABF-BCBD-BC5E-F984-31F105575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5092" y="2265700"/>
            <a:ext cx="731383" cy="731383"/>
          </a:xfrm>
        </p:spPr>
      </p:pic>
      <p:pic>
        <p:nvPicPr>
          <p:cNvPr id="55" name="İçerik Yer Tutucusu 9" descr="Uyarı düz dolguyla">
            <a:extLst>
              <a:ext uri="{FF2B5EF4-FFF2-40B4-BE49-F238E27FC236}">
                <a16:creationId xmlns:a16="http://schemas.microsoft.com/office/drawing/2014/main" id="{31147E2A-9124-0BF8-75D8-5A6F705A6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52198"/>
            <a:ext cx="731383" cy="7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7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7FF601-1B4A-1BD0-0F43-81806DEE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Preventive-Refresh-Based Mitigations</a:t>
            </a:r>
            <a:endParaRPr lang="tr-TR" sz="32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5F14835-27CA-C925-7154-4ED99242B0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55050" y="6516688"/>
            <a:ext cx="488950" cy="204787"/>
          </a:xfrm>
        </p:spPr>
        <p:txBody>
          <a:bodyPr/>
          <a:lstStyle/>
          <a:p>
            <a:fld id="{CBE5B309-C2CE-4D90-B104-F7E98438FC65}" type="slidenum">
              <a:rPr lang="tr-TR" smtClean="0"/>
              <a:t>78</a:t>
            </a:fld>
            <a:endParaRPr lang="tr-TR"/>
          </a:p>
        </p:txBody>
      </p:sp>
      <p:grpSp>
        <p:nvGrpSpPr>
          <p:cNvPr id="23" name="Grup 22">
            <a:extLst>
              <a:ext uri="{FF2B5EF4-FFF2-40B4-BE49-F238E27FC236}">
                <a16:creationId xmlns:a16="http://schemas.microsoft.com/office/drawing/2014/main" id="{1FCD754A-F399-97EE-4BB8-74BC9FAE3945}"/>
              </a:ext>
            </a:extLst>
          </p:cNvPr>
          <p:cNvGrpSpPr/>
          <p:nvPr/>
        </p:nvGrpSpPr>
        <p:grpSpPr>
          <a:xfrm>
            <a:off x="0" y="4207090"/>
            <a:ext cx="3550538" cy="1453246"/>
            <a:chOff x="-178689" y="4207090"/>
            <a:chExt cx="3550538" cy="1453246"/>
          </a:xfrm>
        </p:grpSpPr>
        <p:sp>
          <p:nvSpPr>
            <p:cNvPr id="63" name="Dikdörtgen 62">
              <a:extLst>
                <a:ext uri="{FF2B5EF4-FFF2-40B4-BE49-F238E27FC236}">
                  <a16:creationId xmlns:a16="http://schemas.microsoft.com/office/drawing/2014/main" id="{FC06EE16-5767-9AE5-2842-6CFF0C90A1CB}"/>
                </a:ext>
              </a:extLst>
            </p:cNvPr>
            <p:cNvSpPr/>
            <p:nvPr/>
          </p:nvSpPr>
          <p:spPr bwMode="auto">
            <a:xfrm>
              <a:off x="456170" y="4207090"/>
              <a:ext cx="2915679" cy="1453246"/>
            </a:xfrm>
            <a:prstGeom prst="rect">
              <a:avLst/>
            </a:prstGeom>
            <a:solidFill>
              <a:srgbClr val="C1FFDD"/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VERY</a:t>
              </a:r>
              <a:r>
                <a:rPr kumimoji="0" lang="en-US" sz="1600" b="1" i="0" u="none" strike="noStrike" cap="none" normalizeH="0" dirty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LOW</a:t>
              </a:r>
            </a:p>
          </p:txBody>
        </p:sp>
        <p:sp>
          <p:nvSpPr>
            <p:cNvPr id="65" name="Dikdörtgen 64">
              <a:extLst>
                <a:ext uri="{FF2B5EF4-FFF2-40B4-BE49-F238E27FC236}">
                  <a16:creationId xmlns:a16="http://schemas.microsoft.com/office/drawing/2014/main" id="{AB708557-7A47-FCC5-3D85-51F28C2080FA}"/>
                </a:ext>
              </a:extLst>
            </p:cNvPr>
            <p:cNvSpPr/>
            <p:nvPr/>
          </p:nvSpPr>
          <p:spPr bwMode="auto">
            <a:xfrm rot="16200000">
              <a:off x="-587882" y="4616283"/>
              <a:ext cx="1453246" cy="634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6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1" u="none" strike="noStrike" cap="none" spc="-50" normalizeH="0" dirty="0">
                  <a:ln>
                    <a:noFill/>
                  </a:ln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Performance</a:t>
              </a:r>
              <a:br>
                <a:rPr kumimoji="0" lang="en-US" sz="1400" i="1" u="none" strike="noStrike" cap="none" spc="-50" normalizeH="0" dirty="0">
                  <a:ln>
                    <a:noFill/>
                  </a:ln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kumimoji="0" lang="en-US" sz="1400" i="1" u="none" strike="noStrike" cap="none" spc="-70" normalizeH="0" dirty="0">
                  <a:ln>
                    <a:noFill/>
                  </a:ln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Energy Costs</a:t>
              </a:r>
              <a:endParaRPr kumimoji="0" lang="tr-TR" sz="1400" i="1" u="none" strike="noStrike" cap="none" spc="-70" normalizeH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A8AFDDB4-E9D0-408E-66C8-ACBC9D05759E}"/>
              </a:ext>
            </a:extLst>
          </p:cNvPr>
          <p:cNvGrpSpPr/>
          <p:nvPr/>
        </p:nvGrpSpPr>
        <p:grpSpPr>
          <a:xfrm>
            <a:off x="1" y="5660336"/>
            <a:ext cx="3550537" cy="754950"/>
            <a:chOff x="-178688" y="5660336"/>
            <a:chExt cx="3550537" cy="754950"/>
          </a:xfrm>
        </p:grpSpPr>
        <p:sp>
          <p:nvSpPr>
            <p:cNvPr id="75" name="Dikdörtgen 74">
              <a:extLst>
                <a:ext uri="{FF2B5EF4-FFF2-40B4-BE49-F238E27FC236}">
                  <a16:creationId xmlns:a16="http://schemas.microsoft.com/office/drawing/2014/main" id="{35EF7B1C-416F-FC15-CC2F-53B56BAFF90F}"/>
                </a:ext>
              </a:extLst>
            </p:cNvPr>
            <p:cNvSpPr/>
            <p:nvPr/>
          </p:nvSpPr>
          <p:spPr bwMode="auto">
            <a:xfrm>
              <a:off x="456170" y="5660337"/>
              <a:ext cx="2915679" cy="754949"/>
            </a:xfrm>
            <a:prstGeom prst="rect">
              <a:avLst/>
            </a:prstGeom>
            <a:solidFill>
              <a:srgbClr val="FFE1E1"/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VERY</a:t>
              </a:r>
              <a:r>
                <a:rPr kumimoji="0" lang="en-US" sz="1600" b="1" i="0" u="none" strike="noStrike" cap="none" normalizeH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HIGH </a:t>
              </a:r>
              <a:endParaRPr kumimoji="0" lang="tr-TR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6" name="Dikdörtgen 75">
              <a:extLst>
                <a:ext uri="{FF2B5EF4-FFF2-40B4-BE49-F238E27FC236}">
                  <a16:creationId xmlns:a16="http://schemas.microsoft.com/office/drawing/2014/main" id="{A381F6E7-A6F6-9DF1-DD53-3DF65AF79214}"/>
                </a:ext>
              </a:extLst>
            </p:cNvPr>
            <p:cNvSpPr/>
            <p:nvPr/>
          </p:nvSpPr>
          <p:spPr bwMode="auto">
            <a:xfrm rot="16200000">
              <a:off x="-238733" y="5720381"/>
              <a:ext cx="754949" cy="634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1" u="none" strike="noStrike" cap="none" normalizeH="0" dirty="0">
                  <a:ln>
                    <a:noFill/>
                  </a:ln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Area</a:t>
              </a:r>
              <a:br>
                <a:rPr kumimoji="0" lang="en-US" sz="1400" i="1" u="none" strike="noStrike" cap="none" normalizeH="0" dirty="0">
                  <a:ln>
                    <a:noFill/>
                  </a:ln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kumimoji="0" lang="en-US" sz="1400" i="1" u="none" strike="noStrike" cap="none" normalizeH="0" dirty="0">
                  <a:ln>
                    <a:noFill/>
                  </a:ln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Cost</a:t>
              </a:r>
              <a:endParaRPr kumimoji="0" lang="tr-TR" sz="1400" i="1" u="none" strike="noStrike" cap="none" normalizeH="0" dirty="0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5" name="Grup 24">
            <a:extLst>
              <a:ext uri="{FF2B5EF4-FFF2-40B4-BE49-F238E27FC236}">
                <a16:creationId xmlns:a16="http://schemas.microsoft.com/office/drawing/2014/main" id="{79C8BA83-37A7-75D7-E1F9-7684732E4874}"/>
              </a:ext>
            </a:extLst>
          </p:cNvPr>
          <p:cNvGrpSpPr/>
          <p:nvPr/>
        </p:nvGrpSpPr>
        <p:grpSpPr>
          <a:xfrm>
            <a:off x="3560066" y="1052944"/>
            <a:ext cx="2721806" cy="3157102"/>
            <a:chOff x="3371849" y="1052944"/>
            <a:chExt cx="2721806" cy="3157102"/>
          </a:xfrm>
        </p:grpSpPr>
        <p:sp>
          <p:nvSpPr>
            <p:cNvPr id="6" name="Dikdörtgen 5">
              <a:extLst>
                <a:ext uri="{FF2B5EF4-FFF2-40B4-BE49-F238E27FC236}">
                  <a16:creationId xmlns:a16="http://schemas.microsoft.com/office/drawing/2014/main" id="{4AE2DA1D-E8F6-A388-F540-4DBE26A90C5E}"/>
                </a:ext>
              </a:extLst>
            </p:cNvPr>
            <p:cNvSpPr/>
            <p:nvPr/>
          </p:nvSpPr>
          <p:spPr>
            <a:xfrm>
              <a:off x="3371849" y="1052944"/>
              <a:ext cx="2721806" cy="3157102"/>
            </a:xfrm>
            <a:prstGeom prst="rect">
              <a:avLst/>
            </a:prstGeom>
            <a:solidFill>
              <a:srgbClr val="E6EEFE"/>
            </a:solidFill>
            <a:ln w="38100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511DBD3F-FA29-EBD6-0B81-10BEE22BC87C}"/>
                </a:ext>
              </a:extLst>
            </p:cNvPr>
            <p:cNvSpPr txBox="1"/>
            <p:nvPr/>
          </p:nvSpPr>
          <p:spPr>
            <a:xfrm>
              <a:off x="3385124" y="3488823"/>
              <a:ext cx="2692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One</a:t>
              </a:r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ACT counter</a:t>
              </a:r>
              <a:b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per </a:t>
              </a:r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aggressor row</a:t>
              </a:r>
              <a:endParaRPr lang="tr-T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7" name="Dikdörtgen 76">
              <a:extLst>
                <a:ext uri="{FF2B5EF4-FFF2-40B4-BE49-F238E27FC236}">
                  <a16:creationId xmlns:a16="http://schemas.microsoft.com/office/drawing/2014/main" id="{BFCB4042-B32C-FB4B-02BD-AD765026065A}"/>
                </a:ext>
              </a:extLst>
            </p:cNvPr>
            <p:cNvSpPr/>
            <p:nvPr/>
          </p:nvSpPr>
          <p:spPr>
            <a:xfrm>
              <a:off x="3641138" y="1230068"/>
              <a:ext cx="2178255" cy="2244130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rgbClr val="316CE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Processor</a:t>
              </a:r>
              <a:br>
                <a:rPr lang="en-US" sz="1400" b="1" dirty="0">
                  <a:solidFill>
                    <a:srgbClr val="316CE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sz="1400" b="1" dirty="0">
                  <a:solidFill>
                    <a:srgbClr val="316CE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Chip</a:t>
              </a:r>
              <a:endParaRPr lang="tr-TR" sz="1400" b="1" dirty="0">
                <a:solidFill>
                  <a:srgbClr val="316CE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2" name="Dikdörtgen 81">
              <a:extLst>
                <a:ext uri="{FF2B5EF4-FFF2-40B4-BE49-F238E27FC236}">
                  <a16:creationId xmlns:a16="http://schemas.microsoft.com/office/drawing/2014/main" id="{EF47A48A-715A-4482-3986-280A75D39999}"/>
                </a:ext>
              </a:extLst>
            </p:cNvPr>
            <p:cNvSpPr/>
            <p:nvPr/>
          </p:nvSpPr>
          <p:spPr>
            <a:xfrm>
              <a:off x="4508074" y="1432158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Counter A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3" name="Dikdörtgen 82">
              <a:extLst>
                <a:ext uri="{FF2B5EF4-FFF2-40B4-BE49-F238E27FC236}">
                  <a16:creationId xmlns:a16="http://schemas.microsoft.com/office/drawing/2014/main" id="{EB84B6CA-F09B-33B9-91BE-1CA21486C51E}"/>
                </a:ext>
              </a:extLst>
            </p:cNvPr>
            <p:cNvSpPr/>
            <p:nvPr/>
          </p:nvSpPr>
          <p:spPr>
            <a:xfrm>
              <a:off x="4508074" y="1801246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Counter B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5" name="Dikdörtgen 84">
              <a:extLst>
                <a:ext uri="{FF2B5EF4-FFF2-40B4-BE49-F238E27FC236}">
                  <a16:creationId xmlns:a16="http://schemas.microsoft.com/office/drawing/2014/main" id="{688B5096-A045-4ABB-3038-185873347C79}"/>
                </a:ext>
              </a:extLst>
            </p:cNvPr>
            <p:cNvSpPr/>
            <p:nvPr/>
          </p:nvSpPr>
          <p:spPr>
            <a:xfrm>
              <a:off x="4508074" y="2164288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Counter C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6" name="Dikdörtgen 85">
              <a:extLst>
                <a:ext uri="{FF2B5EF4-FFF2-40B4-BE49-F238E27FC236}">
                  <a16:creationId xmlns:a16="http://schemas.microsoft.com/office/drawing/2014/main" id="{16C7A6CD-A44B-2EBD-E75B-8FCD80848CAB}"/>
                </a:ext>
              </a:extLst>
            </p:cNvPr>
            <p:cNvSpPr/>
            <p:nvPr/>
          </p:nvSpPr>
          <p:spPr>
            <a:xfrm>
              <a:off x="3793226" y="1432158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Tag A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7" name="Dikdörtgen 86">
              <a:extLst>
                <a:ext uri="{FF2B5EF4-FFF2-40B4-BE49-F238E27FC236}">
                  <a16:creationId xmlns:a16="http://schemas.microsoft.com/office/drawing/2014/main" id="{D592090A-D2F7-CA91-B39B-9FEBA7A688B9}"/>
                </a:ext>
              </a:extLst>
            </p:cNvPr>
            <p:cNvSpPr/>
            <p:nvPr/>
          </p:nvSpPr>
          <p:spPr>
            <a:xfrm>
              <a:off x="3793225" y="1801246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Tag B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8" name="Dikdörtgen 87">
              <a:extLst>
                <a:ext uri="{FF2B5EF4-FFF2-40B4-BE49-F238E27FC236}">
                  <a16:creationId xmlns:a16="http://schemas.microsoft.com/office/drawing/2014/main" id="{CA34DE42-6FA1-9241-CBF2-4894DC424549}"/>
                </a:ext>
              </a:extLst>
            </p:cNvPr>
            <p:cNvSpPr/>
            <p:nvPr/>
          </p:nvSpPr>
          <p:spPr>
            <a:xfrm>
              <a:off x="3793225" y="2164288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Tag C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230693F2-D6EC-1058-543E-6FB01AB10905}"/>
              </a:ext>
            </a:extLst>
          </p:cNvPr>
          <p:cNvGrpSpPr/>
          <p:nvPr/>
        </p:nvGrpSpPr>
        <p:grpSpPr>
          <a:xfrm>
            <a:off x="645413" y="1052944"/>
            <a:ext cx="2905125" cy="3157102"/>
            <a:chOff x="466724" y="1052944"/>
            <a:chExt cx="2905125" cy="3157102"/>
          </a:xfrm>
        </p:grpSpPr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0E2DB193-72DC-91ED-0E58-24240BEA4214}"/>
                </a:ext>
              </a:extLst>
            </p:cNvPr>
            <p:cNvSpPr/>
            <p:nvPr/>
          </p:nvSpPr>
          <p:spPr>
            <a:xfrm>
              <a:off x="466724" y="1052944"/>
              <a:ext cx="2905125" cy="315710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Metin kutusu 14">
              <a:extLst>
                <a:ext uri="{FF2B5EF4-FFF2-40B4-BE49-F238E27FC236}">
                  <a16:creationId xmlns:a16="http://schemas.microsoft.com/office/drawing/2014/main" id="{47479E25-7F1B-653D-1A42-3F0E96DB183E}"/>
                </a:ext>
              </a:extLst>
            </p:cNvPr>
            <p:cNvSpPr txBox="1"/>
            <p:nvPr/>
          </p:nvSpPr>
          <p:spPr>
            <a:xfrm>
              <a:off x="788224" y="3488823"/>
              <a:ext cx="22621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One</a:t>
              </a:r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ACT counter </a:t>
              </a:r>
            </a:p>
            <a:p>
              <a:pPr algn="ctr"/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per </a:t>
              </a:r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DRAM row</a:t>
              </a:r>
              <a:endParaRPr lang="tr-T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8197DF2D-31B2-EF59-9BB0-02A7A79DFDBD}"/>
                </a:ext>
              </a:extLst>
            </p:cNvPr>
            <p:cNvSpPr/>
            <p:nvPr/>
          </p:nvSpPr>
          <p:spPr>
            <a:xfrm>
              <a:off x="1880807" y="1234895"/>
              <a:ext cx="1388853" cy="2245119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rgbClr val="316CE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Processor Chip</a:t>
              </a:r>
              <a:endParaRPr lang="tr-TR" sz="1400" b="1" dirty="0">
                <a:solidFill>
                  <a:srgbClr val="316CE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" name="Dikdörtgen 45">
              <a:extLst>
                <a:ext uri="{FF2B5EF4-FFF2-40B4-BE49-F238E27FC236}">
                  <a16:creationId xmlns:a16="http://schemas.microsoft.com/office/drawing/2014/main" id="{DF7545BC-EB3F-28E0-9450-77AEBE35A274}"/>
                </a:ext>
              </a:extLst>
            </p:cNvPr>
            <p:cNvSpPr/>
            <p:nvPr/>
          </p:nvSpPr>
          <p:spPr>
            <a:xfrm>
              <a:off x="574652" y="1229079"/>
              <a:ext cx="1185814" cy="2245119"/>
            </a:xfrm>
            <a:prstGeom prst="rect">
              <a:avLst/>
            </a:prstGeom>
            <a:solidFill>
              <a:srgbClr val="F9D3E4"/>
            </a:solidFill>
            <a:ln w="28575">
              <a:solidFill>
                <a:srgbClr val="B3195F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rgbClr val="B3195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DRAM</a:t>
              </a:r>
              <a:endParaRPr lang="tr-TR" sz="1400" b="1" dirty="0">
                <a:solidFill>
                  <a:srgbClr val="B319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" name="Dikdörtgen 25">
              <a:extLst>
                <a:ext uri="{FF2B5EF4-FFF2-40B4-BE49-F238E27FC236}">
                  <a16:creationId xmlns:a16="http://schemas.microsoft.com/office/drawing/2014/main" id="{30850B1E-6997-2075-40FE-E953B5FD578D}"/>
                </a:ext>
              </a:extLst>
            </p:cNvPr>
            <p:cNvSpPr/>
            <p:nvPr/>
          </p:nvSpPr>
          <p:spPr>
            <a:xfrm>
              <a:off x="673870" y="1419562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A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Dikdörtgen 28">
              <a:extLst>
                <a:ext uri="{FF2B5EF4-FFF2-40B4-BE49-F238E27FC236}">
                  <a16:creationId xmlns:a16="http://schemas.microsoft.com/office/drawing/2014/main" id="{D227CEBA-AF78-4A06-73A4-CD1C51E96C20}"/>
                </a:ext>
              </a:extLst>
            </p:cNvPr>
            <p:cNvSpPr/>
            <p:nvPr/>
          </p:nvSpPr>
          <p:spPr>
            <a:xfrm>
              <a:off x="2026124" y="1419562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Counter A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44" name="Düz Ok Bağlayıcısı 43">
              <a:extLst>
                <a:ext uri="{FF2B5EF4-FFF2-40B4-BE49-F238E27FC236}">
                  <a16:creationId xmlns:a16="http://schemas.microsoft.com/office/drawing/2014/main" id="{74F311C6-6C8D-868C-8F4C-94A65534BD12}"/>
                </a:ext>
              </a:extLst>
            </p:cNvPr>
            <p:cNvCxnSpPr>
              <a:cxnSpLocks/>
            </p:cNvCxnSpPr>
            <p:nvPr/>
          </p:nvCxnSpPr>
          <p:spPr>
            <a:xfrm>
              <a:off x="1611550" y="2158277"/>
              <a:ext cx="4145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Dikdörtgen 55">
              <a:extLst>
                <a:ext uri="{FF2B5EF4-FFF2-40B4-BE49-F238E27FC236}">
                  <a16:creationId xmlns:a16="http://schemas.microsoft.com/office/drawing/2014/main" id="{F44801FA-F5D3-1EC8-C02A-97F5504012A8}"/>
                </a:ext>
              </a:extLst>
            </p:cNvPr>
            <p:cNvSpPr/>
            <p:nvPr/>
          </p:nvSpPr>
          <p:spPr>
            <a:xfrm>
              <a:off x="673870" y="1788945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B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7" name="Dikdörtgen 56">
              <a:extLst>
                <a:ext uri="{FF2B5EF4-FFF2-40B4-BE49-F238E27FC236}">
                  <a16:creationId xmlns:a16="http://schemas.microsoft.com/office/drawing/2014/main" id="{EEE981A0-8A6C-5D72-F37E-1E9CA9D1D628}"/>
                </a:ext>
              </a:extLst>
            </p:cNvPr>
            <p:cNvSpPr/>
            <p:nvPr/>
          </p:nvSpPr>
          <p:spPr>
            <a:xfrm>
              <a:off x="673870" y="2160604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C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0" name="Dikdörtgen 59">
              <a:extLst>
                <a:ext uri="{FF2B5EF4-FFF2-40B4-BE49-F238E27FC236}">
                  <a16:creationId xmlns:a16="http://schemas.microsoft.com/office/drawing/2014/main" id="{64C8E58C-A805-23EB-A890-7A43F0F705F5}"/>
                </a:ext>
              </a:extLst>
            </p:cNvPr>
            <p:cNvSpPr/>
            <p:nvPr/>
          </p:nvSpPr>
          <p:spPr>
            <a:xfrm>
              <a:off x="2026124" y="1774336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Counter B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1" name="Dikdörtgen 60">
              <a:extLst>
                <a:ext uri="{FF2B5EF4-FFF2-40B4-BE49-F238E27FC236}">
                  <a16:creationId xmlns:a16="http://schemas.microsoft.com/office/drawing/2014/main" id="{081D6CAB-1AC5-9031-81E3-5E3657AE82F1}"/>
                </a:ext>
              </a:extLst>
            </p:cNvPr>
            <p:cNvSpPr/>
            <p:nvPr/>
          </p:nvSpPr>
          <p:spPr>
            <a:xfrm>
              <a:off x="2026124" y="2137379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Counter C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9" name="Dikdörtgen 88">
              <a:extLst>
                <a:ext uri="{FF2B5EF4-FFF2-40B4-BE49-F238E27FC236}">
                  <a16:creationId xmlns:a16="http://schemas.microsoft.com/office/drawing/2014/main" id="{1A644DC3-2F8A-9F51-169F-22F75389B6B7}"/>
                </a:ext>
              </a:extLst>
            </p:cNvPr>
            <p:cNvSpPr/>
            <p:nvPr/>
          </p:nvSpPr>
          <p:spPr>
            <a:xfrm>
              <a:off x="2026124" y="2507592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Counter D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0" name="Dikdörtgen 89">
              <a:extLst>
                <a:ext uri="{FF2B5EF4-FFF2-40B4-BE49-F238E27FC236}">
                  <a16:creationId xmlns:a16="http://schemas.microsoft.com/office/drawing/2014/main" id="{1F79BBD4-C0DC-1729-C2E0-EFB87DA0E0DA}"/>
                </a:ext>
              </a:extLst>
            </p:cNvPr>
            <p:cNvSpPr/>
            <p:nvPr/>
          </p:nvSpPr>
          <p:spPr>
            <a:xfrm>
              <a:off x="673870" y="2535360"/>
              <a:ext cx="937680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D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91" name="Dikdörtgen 90">
            <a:extLst>
              <a:ext uri="{FF2B5EF4-FFF2-40B4-BE49-F238E27FC236}">
                <a16:creationId xmlns:a16="http://schemas.microsoft.com/office/drawing/2014/main" id="{E6DC4599-C610-A2BE-AC68-A3623C282E13}"/>
              </a:ext>
            </a:extLst>
          </p:cNvPr>
          <p:cNvSpPr/>
          <p:nvPr/>
        </p:nvSpPr>
        <p:spPr bwMode="auto">
          <a:xfrm>
            <a:off x="3560066" y="5660337"/>
            <a:ext cx="2728421" cy="754950"/>
          </a:xfrm>
          <a:prstGeom prst="rect">
            <a:avLst/>
          </a:prstGeom>
          <a:solidFill>
            <a:srgbClr val="FFE1E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</a:t>
            </a:r>
            <a:endParaRPr kumimoji="0" lang="tr-TR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" name="Dikdörtgen 91">
            <a:extLst>
              <a:ext uri="{FF2B5EF4-FFF2-40B4-BE49-F238E27FC236}">
                <a16:creationId xmlns:a16="http://schemas.microsoft.com/office/drawing/2014/main" id="{10888B4F-33AB-129C-8C0A-A9CAB08EAC21}"/>
              </a:ext>
            </a:extLst>
          </p:cNvPr>
          <p:cNvSpPr/>
          <p:nvPr/>
        </p:nvSpPr>
        <p:spPr bwMode="auto">
          <a:xfrm>
            <a:off x="3560065" y="4207089"/>
            <a:ext cx="2728423" cy="1453245"/>
          </a:xfrm>
          <a:prstGeom prst="rect">
            <a:avLst/>
          </a:prstGeom>
          <a:solidFill>
            <a:srgbClr val="C1FFDD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</a:t>
            </a:r>
          </a:p>
        </p:txBody>
      </p:sp>
      <p:grpSp>
        <p:nvGrpSpPr>
          <p:cNvPr id="27" name="Grup 26">
            <a:extLst>
              <a:ext uri="{FF2B5EF4-FFF2-40B4-BE49-F238E27FC236}">
                <a16:creationId xmlns:a16="http://schemas.microsoft.com/office/drawing/2014/main" id="{1B967722-12A1-8967-D1EF-A44961A82C81}"/>
              </a:ext>
            </a:extLst>
          </p:cNvPr>
          <p:cNvGrpSpPr/>
          <p:nvPr/>
        </p:nvGrpSpPr>
        <p:grpSpPr>
          <a:xfrm>
            <a:off x="6285465" y="1052944"/>
            <a:ext cx="2559132" cy="3143765"/>
            <a:chOff x="5944957" y="1052944"/>
            <a:chExt cx="2559132" cy="3143765"/>
          </a:xfrm>
        </p:grpSpPr>
        <p:sp>
          <p:nvSpPr>
            <p:cNvPr id="7" name="Dikdörtgen 6">
              <a:extLst>
                <a:ext uri="{FF2B5EF4-FFF2-40B4-BE49-F238E27FC236}">
                  <a16:creationId xmlns:a16="http://schemas.microsoft.com/office/drawing/2014/main" id="{58909654-DB6D-DBC6-B44E-B066DC60CA0A}"/>
                </a:ext>
              </a:extLst>
            </p:cNvPr>
            <p:cNvSpPr/>
            <p:nvPr/>
          </p:nvSpPr>
          <p:spPr>
            <a:xfrm>
              <a:off x="5944957" y="1052944"/>
              <a:ext cx="2511297" cy="3143765"/>
            </a:xfrm>
            <a:prstGeom prst="rect">
              <a:avLst/>
            </a:prstGeom>
            <a:solidFill>
              <a:srgbClr val="DAD3F9"/>
            </a:solidFill>
            <a:ln w="38100">
              <a:solidFill>
                <a:srgbClr val="6D40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3" name="Dikdörtgen 102">
              <a:extLst>
                <a:ext uri="{FF2B5EF4-FFF2-40B4-BE49-F238E27FC236}">
                  <a16:creationId xmlns:a16="http://schemas.microsoft.com/office/drawing/2014/main" id="{8B376F73-196E-94D8-A659-B473E792DBA8}"/>
                </a:ext>
              </a:extLst>
            </p:cNvPr>
            <p:cNvSpPr/>
            <p:nvPr/>
          </p:nvSpPr>
          <p:spPr>
            <a:xfrm>
              <a:off x="6109580" y="1230068"/>
              <a:ext cx="2178255" cy="1435485"/>
            </a:xfrm>
            <a:prstGeom prst="rect">
              <a:avLst/>
            </a:prstGeom>
            <a:solidFill>
              <a:srgbClr val="C4D7FC"/>
            </a:solidFill>
            <a:ln w="28575">
              <a:solidFill>
                <a:srgbClr val="316C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rgbClr val="316CE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Processor Chip</a:t>
              </a:r>
              <a:endParaRPr lang="tr-TR" sz="1400" b="1" dirty="0">
                <a:solidFill>
                  <a:srgbClr val="316CE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" name="Metin kutusu 35">
              <a:extLst>
                <a:ext uri="{FF2B5EF4-FFF2-40B4-BE49-F238E27FC236}">
                  <a16:creationId xmlns:a16="http://schemas.microsoft.com/office/drawing/2014/main" id="{B15C1E6A-EF06-6AC9-D909-682A44E44AB0}"/>
                </a:ext>
              </a:extLst>
            </p:cNvPr>
            <p:cNvSpPr txBox="1"/>
            <p:nvPr/>
          </p:nvSpPr>
          <p:spPr>
            <a:xfrm>
              <a:off x="5944957" y="3488823"/>
              <a:ext cx="2559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&lt;1</a:t>
              </a:r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counter </a:t>
              </a:r>
              <a:b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per </a:t>
              </a:r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DRAM row</a:t>
              </a:r>
              <a:endParaRPr lang="tr-T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" name="Metin kutusu 39">
              <a:extLst>
                <a:ext uri="{FF2B5EF4-FFF2-40B4-BE49-F238E27FC236}">
                  <a16:creationId xmlns:a16="http://schemas.microsoft.com/office/drawing/2014/main" id="{AADAE63E-33F2-2BC4-8114-60D558463671}"/>
                </a:ext>
              </a:extLst>
            </p:cNvPr>
            <p:cNvSpPr txBox="1"/>
            <p:nvPr/>
          </p:nvSpPr>
          <p:spPr>
            <a:xfrm>
              <a:off x="6324809" y="1266173"/>
              <a:ext cx="184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Shared Counters</a:t>
              </a:r>
              <a:endParaRPr lang="tr-T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41" name="Grafik 40" descr="Zar düz dolguyla">
              <a:extLst>
                <a:ext uri="{FF2B5EF4-FFF2-40B4-BE49-F238E27FC236}">
                  <a16:creationId xmlns:a16="http://schemas.microsoft.com/office/drawing/2014/main" id="{FC75A5F4-1FFD-F899-A0A1-B0D5DE466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53955" y="2866639"/>
              <a:ext cx="689504" cy="689504"/>
            </a:xfrm>
            <a:prstGeom prst="rect">
              <a:avLst/>
            </a:prstGeom>
          </p:spPr>
        </p:pic>
        <p:cxnSp>
          <p:nvCxnSpPr>
            <p:cNvPr id="47" name="Düz Bağlayıcı 46">
              <a:extLst>
                <a:ext uri="{FF2B5EF4-FFF2-40B4-BE49-F238E27FC236}">
                  <a16:creationId xmlns:a16="http://schemas.microsoft.com/office/drawing/2014/main" id="{F4B7D170-5B36-1592-6B19-F27C3F10CADF}"/>
                </a:ext>
              </a:extLst>
            </p:cNvPr>
            <p:cNvCxnSpPr>
              <a:cxnSpLocks/>
            </p:cNvCxnSpPr>
            <p:nvPr/>
          </p:nvCxnSpPr>
          <p:spPr>
            <a:xfrm>
              <a:off x="6324809" y="2785338"/>
              <a:ext cx="1743076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Dikdörtgen 93">
              <a:extLst>
                <a:ext uri="{FF2B5EF4-FFF2-40B4-BE49-F238E27FC236}">
                  <a16:creationId xmlns:a16="http://schemas.microsoft.com/office/drawing/2014/main" id="{48A6C1E0-028D-EA84-6CE3-339E5C2A99A8}"/>
                </a:ext>
              </a:extLst>
            </p:cNvPr>
            <p:cNvSpPr/>
            <p:nvPr/>
          </p:nvSpPr>
          <p:spPr>
            <a:xfrm>
              <a:off x="7013800" y="1574903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Counter A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5" name="Dikdörtgen 94">
              <a:extLst>
                <a:ext uri="{FF2B5EF4-FFF2-40B4-BE49-F238E27FC236}">
                  <a16:creationId xmlns:a16="http://schemas.microsoft.com/office/drawing/2014/main" id="{10564379-222C-2C8D-4E42-84E0F53DE68C}"/>
                </a:ext>
              </a:extLst>
            </p:cNvPr>
            <p:cNvSpPr/>
            <p:nvPr/>
          </p:nvSpPr>
          <p:spPr>
            <a:xfrm>
              <a:off x="7013800" y="1943991"/>
              <a:ext cx="115279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Counter B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7" name="Dikdörtgen 96">
              <a:extLst>
                <a:ext uri="{FF2B5EF4-FFF2-40B4-BE49-F238E27FC236}">
                  <a16:creationId xmlns:a16="http://schemas.microsoft.com/office/drawing/2014/main" id="{CAD36743-E27E-0C07-CEB9-4F8535F4A785}"/>
                </a:ext>
              </a:extLst>
            </p:cNvPr>
            <p:cNvSpPr/>
            <p:nvPr/>
          </p:nvSpPr>
          <p:spPr>
            <a:xfrm>
              <a:off x="6298952" y="1574903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Tag A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8" name="Dikdörtgen 97">
              <a:extLst>
                <a:ext uri="{FF2B5EF4-FFF2-40B4-BE49-F238E27FC236}">
                  <a16:creationId xmlns:a16="http://schemas.microsoft.com/office/drawing/2014/main" id="{FF37EA92-43F5-97A7-C371-7433AC7ADDC5}"/>
                </a:ext>
              </a:extLst>
            </p:cNvPr>
            <p:cNvSpPr/>
            <p:nvPr/>
          </p:nvSpPr>
          <p:spPr>
            <a:xfrm>
              <a:off x="6298951" y="1943991"/>
              <a:ext cx="714847" cy="369332"/>
            </a:xfrm>
            <a:prstGeom prst="rect">
              <a:avLst/>
            </a:prstGeom>
            <a:solidFill>
              <a:srgbClr val="FFEBCD"/>
            </a:solidFill>
            <a:ln w="28575">
              <a:solidFill>
                <a:srgbClr val="E287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Tag B</a:t>
              </a:r>
              <a:endParaRPr lang="tr-TR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04" name="Dikdörtgen 103">
            <a:extLst>
              <a:ext uri="{FF2B5EF4-FFF2-40B4-BE49-F238E27FC236}">
                <a16:creationId xmlns:a16="http://schemas.microsoft.com/office/drawing/2014/main" id="{E6C9C67C-A2C9-5AE5-B57D-093B384A71A2}"/>
              </a:ext>
            </a:extLst>
          </p:cNvPr>
          <p:cNvSpPr/>
          <p:nvPr/>
        </p:nvSpPr>
        <p:spPr bwMode="auto">
          <a:xfrm>
            <a:off x="6285465" y="4207089"/>
            <a:ext cx="2511297" cy="1453245"/>
          </a:xfrm>
          <a:prstGeom prst="rect">
            <a:avLst/>
          </a:prstGeom>
          <a:solidFill>
            <a:srgbClr val="FFE1E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</a:t>
            </a:r>
            <a:endParaRPr kumimoji="0" lang="tr-TR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Dikdörtgen 104">
            <a:extLst>
              <a:ext uri="{FF2B5EF4-FFF2-40B4-BE49-F238E27FC236}">
                <a16:creationId xmlns:a16="http://schemas.microsoft.com/office/drawing/2014/main" id="{7B594EDC-57DE-641F-6ABA-8181A679DC1D}"/>
              </a:ext>
            </a:extLst>
          </p:cNvPr>
          <p:cNvSpPr/>
          <p:nvPr/>
        </p:nvSpPr>
        <p:spPr bwMode="auto">
          <a:xfrm>
            <a:off x="6285465" y="5660337"/>
            <a:ext cx="2511297" cy="754949"/>
          </a:xfrm>
          <a:prstGeom prst="rect">
            <a:avLst/>
          </a:prstGeom>
          <a:solidFill>
            <a:srgbClr val="C1FFDD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</a:t>
            </a: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F60F387B-0938-9002-C989-28E2CA5F6D7A}"/>
              </a:ext>
            </a:extLst>
          </p:cNvPr>
          <p:cNvGrpSpPr/>
          <p:nvPr/>
        </p:nvGrpSpPr>
        <p:grpSpPr>
          <a:xfrm>
            <a:off x="892914" y="5210002"/>
            <a:ext cx="2523364" cy="634503"/>
            <a:chOff x="4464050" y="4024517"/>
            <a:chExt cx="2523364" cy="634503"/>
          </a:xfrm>
        </p:grpSpPr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9D162E67-E93F-3F1B-FC5E-0ED20EBC2E0A}"/>
                </a:ext>
              </a:extLst>
            </p:cNvPr>
            <p:cNvSpPr/>
            <p:nvPr/>
          </p:nvSpPr>
          <p:spPr>
            <a:xfrm>
              <a:off x="4464050" y="4024517"/>
              <a:ext cx="2452930" cy="634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0" name="Grafik 9" descr="Uyarı düz dolguyla">
              <a:extLst>
                <a:ext uri="{FF2B5EF4-FFF2-40B4-BE49-F238E27FC236}">
                  <a16:creationId xmlns:a16="http://schemas.microsoft.com/office/drawing/2014/main" id="{C56F042A-16B2-F135-AB0E-D48DA4CD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91330" y="4135946"/>
              <a:ext cx="411645" cy="411645"/>
            </a:xfrm>
            <a:prstGeom prst="rect">
              <a:avLst/>
            </a:prstGeom>
          </p:spPr>
        </p:pic>
        <p:sp>
          <p:nvSpPr>
            <p:cNvPr id="11" name="Metin kutusu 10">
              <a:extLst>
                <a:ext uri="{FF2B5EF4-FFF2-40B4-BE49-F238E27FC236}">
                  <a16:creationId xmlns:a16="http://schemas.microsoft.com/office/drawing/2014/main" id="{1E89E4EA-82CD-EC99-E163-39E9FC46FADC}"/>
                </a:ext>
              </a:extLst>
            </p:cNvPr>
            <p:cNvSpPr txBox="1"/>
            <p:nvPr/>
          </p:nvSpPr>
          <p:spPr>
            <a:xfrm>
              <a:off x="4831414" y="4146318"/>
              <a:ext cx="2156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Many DRAM rows</a:t>
              </a:r>
            </a:p>
            <a:p>
              <a:pPr>
                <a:lnSpc>
                  <a:spcPct val="75000"/>
                </a:lnSpc>
              </a:pPr>
              <a:r>
                <a:rPr lang="en-US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(e.g., &gt;1M)</a:t>
              </a:r>
            </a:p>
          </p:txBody>
        </p:sp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2CAD8C06-AC7C-599C-ED5B-5E6771ADD9C4}"/>
              </a:ext>
            </a:extLst>
          </p:cNvPr>
          <p:cNvGrpSpPr/>
          <p:nvPr/>
        </p:nvGrpSpPr>
        <p:grpSpPr>
          <a:xfrm>
            <a:off x="3688646" y="5250837"/>
            <a:ext cx="2767276" cy="634503"/>
            <a:chOff x="4464050" y="4024517"/>
            <a:chExt cx="2767276" cy="634503"/>
          </a:xfrm>
        </p:grpSpPr>
        <p:sp>
          <p:nvSpPr>
            <p:cNvPr id="13" name="Dikdörtgen: Köşeleri Yuvarlatılmış 12">
              <a:extLst>
                <a:ext uri="{FF2B5EF4-FFF2-40B4-BE49-F238E27FC236}">
                  <a16:creationId xmlns:a16="http://schemas.microsoft.com/office/drawing/2014/main" id="{63D6C2B9-71D7-97C6-1EF8-D05A38FDFE5D}"/>
                </a:ext>
              </a:extLst>
            </p:cNvPr>
            <p:cNvSpPr/>
            <p:nvPr/>
          </p:nvSpPr>
          <p:spPr>
            <a:xfrm>
              <a:off x="4464050" y="4024517"/>
              <a:ext cx="2452930" cy="634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4" name="Grafik 13" descr="Uyarı düz dolguyla">
              <a:extLst>
                <a:ext uri="{FF2B5EF4-FFF2-40B4-BE49-F238E27FC236}">
                  <a16:creationId xmlns:a16="http://schemas.microsoft.com/office/drawing/2014/main" id="{5F360F5F-A3C5-1642-6523-013A8528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5884" y="4135946"/>
              <a:ext cx="411645" cy="411645"/>
            </a:xfrm>
            <a:prstGeom prst="rect">
              <a:avLst/>
            </a:prstGeom>
          </p:spPr>
        </p:pic>
        <p:sp>
          <p:nvSpPr>
            <p:cNvPr id="16" name="Metin kutusu 15">
              <a:extLst>
                <a:ext uri="{FF2B5EF4-FFF2-40B4-BE49-F238E27FC236}">
                  <a16:creationId xmlns:a16="http://schemas.microsoft.com/office/drawing/2014/main" id="{6FC3FF59-94DD-68EA-3BE8-838B128E86CF}"/>
                </a:ext>
              </a:extLst>
            </p:cNvPr>
            <p:cNvSpPr txBox="1"/>
            <p:nvPr/>
          </p:nvSpPr>
          <p:spPr>
            <a:xfrm>
              <a:off x="4891133" y="4131288"/>
              <a:ext cx="23401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 spc="-5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# of aggressor rows</a:t>
              </a:r>
            </a:p>
            <a:p>
              <a:pPr>
                <a:lnSpc>
                  <a:spcPct val="75000"/>
                </a:lnSpc>
              </a:pPr>
              <a:r>
                <a:rPr lang="en-US" sz="1400" spc="-5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increases significantly</a:t>
              </a:r>
            </a:p>
          </p:txBody>
        </p:sp>
      </p:grpSp>
      <p:grpSp>
        <p:nvGrpSpPr>
          <p:cNvPr id="17" name="Grup 16">
            <a:extLst>
              <a:ext uri="{FF2B5EF4-FFF2-40B4-BE49-F238E27FC236}">
                <a16:creationId xmlns:a16="http://schemas.microsoft.com/office/drawing/2014/main" id="{6C449EA0-6970-F15E-CF52-5C2F4C4156C6}"/>
              </a:ext>
            </a:extLst>
          </p:cNvPr>
          <p:cNvGrpSpPr/>
          <p:nvPr/>
        </p:nvGrpSpPr>
        <p:grpSpPr>
          <a:xfrm>
            <a:off x="6406582" y="5101431"/>
            <a:ext cx="2335969" cy="783909"/>
            <a:chOff x="4464050" y="4072937"/>
            <a:chExt cx="2335969" cy="783909"/>
          </a:xfrm>
        </p:grpSpPr>
        <p:sp>
          <p:nvSpPr>
            <p:cNvPr id="18" name="Dikdörtgen: Köşeleri Yuvarlatılmış 17">
              <a:extLst>
                <a:ext uri="{FF2B5EF4-FFF2-40B4-BE49-F238E27FC236}">
                  <a16:creationId xmlns:a16="http://schemas.microsoft.com/office/drawing/2014/main" id="{6DE6E6D6-FE74-18A8-9AF1-911D1238EE3D}"/>
                </a:ext>
              </a:extLst>
            </p:cNvPr>
            <p:cNvSpPr/>
            <p:nvPr/>
          </p:nvSpPr>
          <p:spPr>
            <a:xfrm>
              <a:off x="4464050" y="4072937"/>
              <a:ext cx="2335969" cy="7839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9" name="Grafik 18" descr="Uyarı düz dolguyla">
              <a:extLst>
                <a:ext uri="{FF2B5EF4-FFF2-40B4-BE49-F238E27FC236}">
                  <a16:creationId xmlns:a16="http://schemas.microsoft.com/office/drawing/2014/main" id="{D5A51BE0-5D90-8DCC-6D5B-E7E80AD4F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0002" y="4239624"/>
              <a:ext cx="411645" cy="411645"/>
            </a:xfrm>
            <a:prstGeom prst="rect">
              <a:avLst/>
            </a:prstGeom>
          </p:spPr>
        </p:pic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AB1856DD-F9C2-9A38-A714-38F0549A660A}"/>
                </a:ext>
              </a:extLst>
            </p:cNvPr>
            <p:cNvSpPr txBox="1"/>
            <p:nvPr/>
          </p:nvSpPr>
          <p:spPr>
            <a:xfrm>
              <a:off x="4981647" y="4199434"/>
              <a:ext cx="181837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High DRAM bandwidth consumption</a:t>
              </a:r>
            </a:p>
          </p:txBody>
        </p:sp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25C843F3-DCB4-1DE0-77B5-EAC2B7AD1119}"/>
              </a:ext>
            </a:extLst>
          </p:cNvPr>
          <p:cNvGrpSpPr/>
          <p:nvPr/>
        </p:nvGrpSpPr>
        <p:grpSpPr>
          <a:xfrm>
            <a:off x="3779379" y="2607612"/>
            <a:ext cx="2321981" cy="634503"/>
            <a:chOff x="4464050" y="4024517"/>
            <a:chExt cx="2452930" cy="634503"/>
          </a:xfrm>
        </p:grpSpPr>
        <p:sp>
          <p:nvSpPr>
            <p:cNvPr id="32" name="Dikdörtgen: Köşeleri Yuvarlatılmış 31">
              <a:extLst>
                <a:ext uri="{FF2B5EF4-FFF2-40B4-BE49-F238E27FC236}">
                  <a16:creationId xmlns:a16="http://schemas.microsoft.com/office/drawing/2014/main" id="{0A71F3A7-8C52-92C8-272F-7346C4DB2194}"/>
                </a:ext>
              </a:extLst>
            </p:cNvPr>
            <p:cNvSpPr/>
            <p:nvPr/>
          </p:nvSpPr>
          <p:spPr>
            <a:xfrm>
              <a:off x="4464050" y="4024517"/>
              <a:ext cx="2452930" cy="634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34" name="Grafik 33" descr="Uyarı düz dolguyla">
              <a:extLst>
                <a:ext uri="{FF2B5EF4-FFF2-40B4-BE49-F238E27FC236}">
                  <a16:creationId xmlns:a16="http://schemas.microsoft.com/office/drawing/2014/main" id="{E4162DB0-5419-486F-FF1A-043FE729B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5884" y="4135946"/>
              <a:ext cx="411645" cy="411645"/>
            </a:xfrm>
            <a:prstGeom prst="rect">
              <a:avLst/>
            </a:prstGeom>
          </p:spPr>
        </p:pic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C66847AA-C22C-FA5F-BB60-3EC69CB3EF62}"/>
                </a:ext>
              </a:extLst>
            </p:cNvPr>
            <p:cNvSpPr txBox="1"/>
            <p:nvPr/>
          </p:nvSpPr>
          <p:spPr>
            <a:xfrm>
              <a:off x="4951505" y="4166728"/>
              <a:ext cx="193588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 spc="-5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CAM-based implementation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EB91019-4B8C-6D44-9E6B-3D2A89FE26BE}"/>
              </a:ext>
            </a:extLst>
          </p:cNvPr>
          <p:cNvSpPr txBox="1"/>
          <p:nvPr/>
        </p:nvSpPr>
        <p:spPr>
          <a:xfrm>
            <a:off x="3376801" y="6512883"/>
            <a:ext cx="239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14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[Bostanci+, HPCA’24]</a:t>
            </a:r>
          </a:p>
        </p:txBody>
      </p:sp>
    </p:spTree>
    <p:extLst>
      <p:ext uri="{BB962C8B-B14F-4D97-AF65-F5344CB8AC3E}">
        <p14:creationId xmlns:p14="http://schemas.microsoft.com/office/powerpoint/2010/main" val="32798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104" grpId="0" animBg="1"/>
      <p:bldP spid="10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679D90-57FE-3717-CECC-904B5A16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&amp; Goal</a:t>
            </a:r>
            <a:endParaRPr lang="tr-T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BF8CE7-920C-0A83-F01D-301D14C868D7}"/>
              </a:ext>
            </a:extLst>
          </p:cNvPr>
          <p:cNvSpPr txBox="1">
            <a:spLocks/>
          </p:cNvSpPr>
          <p:nvPr/>
        </p:nvSpPr>
        <p:spPr>
          <a:xfrm>
            <a:off x="0" y="4019107"/>
            <a:ext cx="9144000" cy="16259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Prevent 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RowHammer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bitflips </a:t>
            </a:r>
            <a:br>
              <a:rPr lang="en-US" sz="2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low performance, energy, and area cost </a:t>
            </a:r>
            <a:br>
              <a:rPr lang="en-US" sz="2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especially at </a:t>
            </a:r>
            <a:r>
              <a:rPr lang="en-US" sz="22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very low </a:t>
            </a:r>
            <a:r>
              <a:rPr lang="en-US" sz="220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RowHammer</a:t>
            </a:r>
            <a:r>
              <a:rPr lang="en-US" sz="2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thresholds </a:t>
            </a:r>
            <a:br>
              <a:rPr lang="en-US" sz="2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(e.g., 125 aggressor row activations induce a bitflip)</a:t>
            </a:r>
          </a:p>
        </p:txBody>
      </p:sp>
      <p:sp>
        <p:nvSpPr>
          <p:cNvPr id="9" name="Dikdörtgen 7">
            <a:extLst>
              <a:ext uri="{FF2B5EF4-FFF2-40B4-BE49-F238E27FC236}">
                <a16:creationId xmlns:a16="http://schemas.microsoft.com/office/drawing/2014/main" id="{1D3E208F-1D67-61F3-C8B4-7BCCE52BC3D7}"/>
              </a:ext>
            </a:extLst>
          </p:cNvPr>
          <p:cNvSpPr/>
          <p:nvPr/>
        </p:nvSpPr>
        <p:spPr bwMode="auto">
          <a:xfrm>
            <a:off x="-2199" y="1816507"/>
            <a:ext cx="9144000" cy="10223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existing mitigation technique prevents </a:t>
            </a:r>
            <a:r>
              <a:rPr kumimoji="0" lang="en-US" sz="2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RowHammer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bitflips </a:t>
            </a:r>
            <a:br>
              <a:rPr kumimoji="0" 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sz="220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low area, performance and energy costs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D7D17B9-5E8B-CF3F-2F11-CC21C2E3C46E}"/>
              </a:ext>
            </a:extLst>
          </p:cNvPr>
          <p:cNvSpPr/>
          <p:nvPr/>
        </p:nvSpPr>
        <p:spPr>
          <a:xfrm>
            <a:off x="3478191" y="1548535"/>
            <a:ext cx="2183219" cy="40403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5BB66C2-B5B2-AEF3-73C4-0E0F3B6E8953}"/>
              </a:ext>
            </a:extLst>
          </p:cNvPr>
          <p:cNvSpPr/>
          <p:nvPr/>
        </p:nvSpPr>
        <p:spPr>
          <a:xfrm>
            <a:off x="3478190" y="3749475"/>
            <a:ext cx="2183219" cy="4040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45477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DRAM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364-6BA0-48AA-B029-3ED2192016F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907526" y="3840198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Channel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4586" y="4453161"/>
            <a:ext cx="3010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64FBA"/>
                </a:solidFill>
              </a:rPr>
              <a:t>DRAM Module</a:t>
            </a:r>
            <a:endParaRPr lang="en-US" sz="3200" dirty="0"/>
          </a:p>
        </p:txBody>
      </p:sp>
      <p:sp>
        <p:nvSpPr>
          <p:cNvPr id="3" name="Left-Right Arrow 2"/>
          <p:cNvSpPr/>
          <p:nvPr/>
        </p:nvSpPr>
        <p:spPr>
          <a:xfrm>
            <a:off x="2750820" y="3154398"/>
            <a:ext cx="1524000" cy="685800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948908" y="2490704"/>
            <a:ext cx="3366438" cy="1417679"/>
            <a:chOff x="4948908" y="2490704"/>
            <a:chExt cx="3366438" cy="1417679"/>
          </a:xfrm>
        </p:grpSpPr>
        <p:grpSp>
          <p:nvGrpSpPr>
            <p:cNvPr id="5" name="Group 4"/>
            <p:cNvGrpSpPr/>
            <p:nvPr/>
          </p:nvGrpSpPr>
          <p:grpSpPr>
            <a:xfrm>
              <a:off x="5495775" y="2490704"/>
              <a:ext cx="2580078" cy="1415177"/>
              <a:chOff x="5495775" y="2490704"/>
              <a:chExt cx="2580078" cy="1415177"/>
            </a:xfrm>
          </p:grpSpPr>
          <p:sp>
            <p:nvSpPr>
              <p:cNvPr id="13" name="iso highlight"/>
              <p:cNvSpPr/>
              <p:nvPr/>
            </p:nvSpPr>
            <p:spPr>
              <a:xfrm>
                <a:off x="5783126" y="3021759"/>
                <a:ext cx="581340" cy="88412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95775" y="2490704"/>
                <a:ext cx="25800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lumMod val="95000"/>
                      </a:schemeClr>
                    </a:solidFill>
                  </a:rPr>
                  <a:t>DRAM chips</a:t>
                </a:r>
              </a:p>
            </p:txBody>
          </p:sp>
        </p:grpSp>
        <p:sp>
          <p:nvSpPr>
            <p:cNvPr id="17" name="iso highlight"/>
            <p:cNvSpPr/>
            <p:nvPr/>
          </p:nvSpPr>
          <p:spPr>
            <a:xfrm>
              <a:off x="4948908" y="3021759"/>
              <a:ext cx="581340" cy="88412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 highlight"/>
            <p:cNvSpPr/>
            <p:nvPr/>
          </p:nvSpPr>
          <p:spPr>
            <a:xfrm>
              <a:off x="6942454" y="3021759"/>
              <a:ext cx="581340" cy="88412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 highlight"/>
            <p:cNvSpPr/>
            <p:nvPr/>
          </p:nvSpPr>
          <p:spPr>
            <a:xfrm>
              <a:off x="7734006" y="3024261"/>
              <a:ext cx="581340" cy="88412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71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E12D-6C8B-8437-40CD-C3BBFD91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4800" dirty="0"/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49CF1-A68E-C0EA-DFC3-9A7E8E9F4326}"/>
              </a:ext>
            </a:extLst>
          </p:cNvPr>
          <p:cNvSpPr/>
          <p:nvPr/>
        </p:nvSpPr>
        <p:spPr>
          <a:xfrm>
            <a:off x="-2199" y="1322480"/>
            <a:ext cx="9144000" cy="91713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1. Background &amp; Motivation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2C899B-22AC-5210-066B-ADC3C76BDE5A}"/>
              </a:ext>
            </a:extLst>
          </p:cNvPr>
          <p:cNvSpPr/>
          <p:nvPr/>
        </p:nvSpPr>
        <p:spPr>
          <a:xfrm>
            <a:off x="0" y="3943993"/>
            <a:ext cx="9144000" cy="91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3.</a:t>
            </a:r>
            <a:r>
              <a:rPr lang="tr-TR" sz="3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Evaluation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79601-B19B-A6EF-B7CD-7D8D42F11D01}"/>
              </a:ext>
            </a:extLst>
          </p:cNvPr>
          <p:cNvSpPr/>
          <p:nvPr/>
        </p:nvSpPr>
        <p:spPr>
          <a:xfrm>
            <a:off x="0" y="5255179"/>
            <a:ext cx="9144000" cy="91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4. 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D37A9-0C18-32CF-A6F9-A3008AF52DE4}"/>
              </a:ext>
            </a:extLst>
          </p:cNvPr>
          <p:cNvSpPr/>
          <p:nvPr/>
        </p:nvSpPr>
        <p:spPr>
          <a:xfrm>
            <a:off x="0" y="2632806"/>
            <a:ext cx="9144000" cy="917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2.</a:t>
            </a:r>
            <a:r>
              <a:rPr lang="tr-TR" sz="3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ABACuS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: Key Idea and Mechanism</a:t>
            </a:r>
          </a:p>
        </p:txBody>
      </p:sp>
    </p:spTree>
    <p:extLst>
      <p:ext uri="{BB962C8B-B14F-4D97-AF65-F5344CB8AC3E}">
        <p14:creationId xmlns:p14="http://schemas.microsoft.com/office/powerpoint/2010/main" val="27203113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B7CE-73F6-7C63-950F-B5B6CC32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Key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2C7F-017A-F283-1BA2-B2165705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072661"/>
            <a:ext cx="8987622" cy="5337415"/>
          </a:xfrm>
        </p:spPr>
        <p:txBody>
          <a:bodyPr/>
          <a:lstStyle/>
          <a:p>
            <a:pPr marL="0" indent="0">
              <a:buNone/>
            </a:pPr>
            <a:r>
              <a:rPr lang="en-CH" sz="2800" dirty="0"/>
              <a:t>Many workloads access the </a:t>
            </a:r>
            <a:r>
              <a:rPr lang="en-CH" sz="2800" dirty="0">
                <a:solidFill>
                  <a:schemeClr val="accent4">
                    <a:lumMod val="75000"/>
                  </a:schemeClr>
                </a:solidFill>
              </a:rPr>
              <a:t>same row address</a:t>
            </a:r>
            <a:r>
              <a:rPr lang="en-CH" sz="2800" dirty="0">
                <a:solidFill>
                  <a:srgbClr val="00B050"/>
                </a:solidFill>
              </a:rPr>
              <a:t> </a:t>
            </a:r>
            <a:br>
              <a:rPr lang="en-CH" sz="2800" dirty="0"/>
            </a:br>
            <a:r>
              <a:rPr lang="en-CH" sz="2800" dirty="0"/>
              <a:t>in </a:t>
            </a: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different banks </a:t>
            </a:r>
            <a:r>
              <a:rPr lang="en-CH" sz="2800" dirty="0"/>
              <a:t>at </a:t>
            </a:r>
            <a:r>
              <a:rPr lang="en-CH" sz="2800" dirty="0">
                <a:solidFill>
                  <a:schemeClr val="accent4">
                    <a:lumMod val="75000"/>
                  </a:schemeClr>
                </a:solidFill>
              </a:rPr>
              <a:t>around the same time</a:t>
            </a:r>
          </a:p>
          <a:p>
            <a:pPr marL="0" indent="0">
              <a:buNone/>
            </a:pPr>
            <a:endParaRPr lang="en-CH" sz="2800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8826-DAF4-B9CA-0F08-3C180FC61375}"/>
              </a:ext>
            </a:extLst>
          </p:cNvPr>
          <p:cNvSpPr/>
          <p:nvPr/>
        </p:nvSpPr>
        <p:spPr>
          <a:xfrm>
            <a:off x="4376007" y="2508367"/>
            <a:ext cx="181505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FA341-2175-1734-B458-443C0D452E52}"/>
              </a:ext>
            </a:extLst>
          </p:cNvPr>
          <p:cNvSpPr/>
          <p:nvPr/>
        </p:nvSpPr>
        <p:spPr>
          <a:xfrm>
            <a:off x="6523357" y="2508367"/>
            <a:ext cx="181505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2B37EB-DAAB-8527-192F-6FFDC8517FD2}"/>
              </a:ext>
            </a:extLst>
          </p:cNvPr>
          <p:cNvSpPr/>
          <p:nvPr/>
        </p:nvSpPr>
        <p:spPr>
          <a:xfrm>
            <a:off x="4373404" y="3577117"/>
            <a:ext cx="181505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26D4DA-E357-3F39-ECCF-3FC343740177}"/>
              </a:ext>
            </a:extLst>
          </p:cNvPr>
          <p:cNvSpPr/>
          <p:nvPr/>
        </p:nvSpPr>
        <p:spPr>
          <a:xfrm>
            <a:off x="6520754" y="3577117"/>
            <a:ext cx="181505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7BA83-DD71-1A8E-2C0B-02029DBBAE2F}"/>
              </a:ext>
            </a:extLst>
          </p:cNvPr>
          <p:cNvSpPr txBox="1"/>
          <p:nvPr/>
        </p:nvSpPr>
        <p:spPr>
          <a:xfrm>
            <a:off x="4738452" y="2132373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02451-ADB6-1B59-3669-20E470A07E81}"/>
              </a:ext>
            </a:extLst>
          </p:cNvPr>
          <p:cNvSpPr txBox="1"/>
          <p:nvPr/>
        </p:nvSpPr>
        <p:spPr>
          <a:xfrm>
            <a:off x="6887104" y="2132373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4F4A9C-7EDC-969A-16AD-435D69BAA294}"/>
              </a:ext>
            </a:extLst>
          </p:cNvPr>
          <p:cNvSpPr txBox="1"/>
          <p:nvPr/>
        </p:nvSpPr>
        <p:spPr>
          <a:xfrm>
            <a:off x="4738453" y="3201123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30FD10-8D5C-1ECC-87C7-992322B86B21}"/>
              </a:ext>
            </a:extLst>
          </p:cNvPr>
          <p:cNvSpPr txBox="1"/>
          <p:nvPr/>
        </p:nvSpPr>
        <p:spPr>
          <a:xfrm>
            <a:off x="6887104" y="3203132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3D89E2-1674-4A22-9258-805E4F51E48B}"/>
              </a:ext>
            </a:extLst>
          </p:cNvPr>
          <p:cNvSpPr/>
          <p:nvPr/>
        </p:nvSpPr>
        <p:spPr>
          <a:xfrm>
            <a:off x="4376007" y="2663060"/>
            <a:ext cx="181505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 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773033-6828-AA70-71ED-3400F82C7B3A}"/>
              </a:ext>
            </a:extLst>
          </p:cNvPr>
          <p:cNvSpPr/>
          <p:nvPr/>
        </p:nvSpPr>
        <p:spPr>
          <a:xfrm>
            <a:off x="6523357" y="2663060"/>
            <a:ext cx="181505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 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BE74E3-85C4-B3F2-D909-C42C6B2CAA75}"/>
              </a:ext>
            </a:extLst>
          </p:cNvPr>
          <p:cNvSpPr/>
          <p:nvPr/>
        </p:nvSpPr>
        <p:spPr>
          <a:xfrm>
            <a:off x="4373404" y="3731810"/>
            <a:ext cx="181505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 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1AC693-35D1-5327-03E6-CFF7A3C21287}"/>
              </a:ext>
            </a:extLst>
          </p:cNvPr>
          <p:cNvSpPr/>
          <p:nvPr/>
        </p:nvSpPr>
        <p:spPr>
          <a:xfrm>
            <a:off x="6520753" y="3728071"/>
            <a:ext cx="1815050" cy="330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 X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586B94-2C4F-129A-73FB-87C642ED05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7" y="2394305"/>
            <a:ext cx="1752600" cy="1752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7B1555-22F8-B5E0-B59D-AE16C1272A4C}"/>
              </a:ext>
            </a:extLst>
          </p:cNvPr>
          <p:cNvSpPr txBox="1"/>
          <p:nvPr/>
        </p:nvSpPr>
        <p:spPr>
          <a:xfrm>
            <a:off x="572233" y="1802296"/>
            <a:ext cx="2448272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A35A57-4E76-BABE-E283-244B36C0B23B}"/>
              </a:ext>
            </a:extLst>
          </p:cNvPr>
          <p:cNvSpPr/>
          <p:nvPr/>
        </p:nvSpPr>
        <p:spPr>
          <a:xfrm>
            <a:off x="75991" y="4546744"/>
            <a:ext cx="3440756" cy="63251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 request targeting </a:t>
            </a:r>
            <a:br>
              <a:rPr lang="en-CH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0 </a:t>
            </a:r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 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992790F-C8C5-05CF-97FE-497EC75F2AA1}"/>
              </a:ext>
            </a:extLst>
          </p:cNvPr>
          <p:cNvCxnSpPr>
            <a:stCxn id="29" idx="0"/>
            <a:endCxn id="24" idx="2"/>
          </p:cNvCxnSpPr>
          <p:nvPr/>
        </p:nvCxnSpPr>
        <p:spPr>
          <a:xfrm flipV="1">
            <a:off x="1796369" y="4246441"/>
            <a:ext cx="0" cy="300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FB680A-5C78-24C1-C674-5672362711F4}"/>
              </a:ext>
            </a:extLst>
          </p:cNvPr>
          <p:cNvCxnSpPr>
            <a:cxnSpLocks/>
          </p:cNvCxnSpPr>
          <p:nvPr/>
        </p:nvCxnSpPr>
        <p:spPr>
          <a:xfrm>
            <a:off x="641891" y="5761408"/>
            <a:ext cx="80274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4F62B49-E33E-524F-475E-EEC8BBA9A29B}"/>
              </a:ext>
            </a:extLst>
          </p:cNvPr>
          <p:cNvSpPr/>
          <p:nvPr/>
        </p:nvSpPr>
        <p:spPr>
          <a:xfrm>
            <a:off x="641891" y="5931639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52FAD-8E86-DC8A-22EB-8439877786F1}"/>
              </a:ext>
            </a:extLst>
          </p:cNvPr>
          <p:cNvSpPr txBox="1"/>
          <p:nvPr/>
        </p:nvSpPr>
        <p:spPr>
          <a:xfrm>
            <a:off x="7969452" y="5239507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55C704D-9474-4186-2CE6-742E93BC1014}"/>
              </a:ext>
            </a:extLst>
          </p:cNvPr>
          <p:cNvSpPr/>
          <p:nvPr/>
        </p:nvSpPr>
        <p:spPr>
          <a:xfrm>
            <a:off x="2298811" y="5931639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E99215A-FCBD-CF69-C269-28E54106A6F5}"/>
              </a:ext>
            </a:extLst>
          </p:cNvPr>
          <p:cNvSpPr/>
          <p:nvPr/>
        </p:nvSpPr>
        <p:spPr>
          <a:xfrm>
            <a:off x="3955731" y="5931639"/>
            <a:ext cx="1399760" cy="44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LD (3,Y)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9A40E7C-62C2-BA04-E10B-1A42A11FD6D8}"/>
              </a:ext>
            </a:extLst>
          </p:cNvPr>
          <p:cNvSpPr/>
          <p:nvPr/>
        </p:nvSpPr>
        <p:spPr>
          <a:xfrm>
            <a:off x="5612651" y="5931639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6A9D10A-EDBA-957B-12D8-0CBB29A48822}"/>
              </a:ext>
            </a:extLst>
          </p:cNvPr>
          <p:cNvSpPr/>
          <p:nvPr/>
        </p:nvSpPr>
        <p:spPr>
          <a:xfrm>
            <a:off x="7269572" y="5931639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0B73931-1596-F9EE-3174-0C372321C937}"/>
              </a:ext>
            </a:extLst>
          </p:cNvPr>
          <p:cNvCxnSpPr>
            <a:cxnSpLocks/>
          </p:cNvCxnSpPr>
          <p:nvPr/>
        </p:nvCxnSpPr>
        <p:spPr>
          <a:xfrm>
            <a:off x="1341771" y="5647555"/>
            <a:ext cx="0" cy="21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58AF1FE-8CD6-B403-CC9B-F7F6F47C0A8E}"/>
              </a:ext>
            </a:extLst>
          </p:cNvPr>
          <p:cNvCxnSpPr>
            <a:cxnSpLocks/>
          </p:cNvCxnSpPr>
          <p:nvPr/>
        </p:nvCxnSpPr>
        <p:spPr>
          <a:xfrm>
            <a:off x="2998691" y="5647555"/>
            <a:ext cx="0" cy="21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EFB0EF-A92C-B6A4-36B4-824355D2D2AF}"/>
              </a:ext>
            </a:extLst>
          </p:cNvPr>
          <p:cNvCxnSpPr>
            <a:cxnSpLocks/>
          </p:cNvCxnSpPr>
          <p:nvPr/>
        </p:nvCxnSpPr>
        <p:spPr>
          <a:xfrm>
            <a:off x="4655611" y="5647555"/>
            <a:ext cx="0" cy="21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001A0DC-14EF-405B-DCBD-8AA1CC2B5390}"/>
              </a:ext>
            </a:extLst>
          </p:cNvPr>
          <p:cNvCxnSpPr>
            <a:cxnSpLocks/>
          </p:cNvCxnSpPr>
          <p:nvPr/>
        </p:nvCxnSpPr>
        <p:spPr>
          <a:xfrm>
            <a:off x="6312531" y="5647555"/>
            <a:ext cx="0" cy="21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7291A1-0FE1-A11A-BA94-4792B1289AE3}"/>
              </a:ext>
            </a:extLst>
          </p:cNvPr>
          <p:cNvCxnSpPr>
            <a:cxnSpLocks/>
          </p:cNvCxnSpPr>
          <p:nvPr/>
        </p:nvCxnSpPr>
        <p:spPr>
          <a:xfrm>
            <a:off x="7969452" y="5647555"/>
            <a:ext cx="0" cy="21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F50889E-9EF3-22DB-7A20-CA2CA4501A53}"/>
              </a:ext>
            </a:extLst>
          </p:cNvPr>
          <p:cNvSpPr/>
          <p:nvPr/>
        </p:nvSpPr>
        <p:spPr>
          <a:xfrm>
            <a:off x="1096489" y="3812474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7D1DE12-328F-A61A-2512-DF59ADADA9A0}"/>
              </a:ext>
            </a:extLst>
          </p:cNvPr>
          <p:cNvSpPr/>
          <p:nvPr/>
        </p:nvSpPr>
        <p:spPr>
          <a:xfrm>
            <a:off x="1096489" y="3803245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23B342D6-56D9-AA1B-6C9F-3F8394837C3E}"/>
              </a:ext>
            </a:extLst>
          </p:cNvPr>
          <p:cNvSpPr/>
          <p:nvPr/>
        </p:nvSpPr>
        <p:spPr>
          <a:xfrm>
            <a:off x="1096489" y="3803245"/>
            <a:ext cx="1399760" cy="44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LD (3,Y)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BF303CB-B06A-989F-9548-699F29099EC3}"/>
              </a:ext>
            </a:extLst>
          </p:cNvPr>
          <p:cNvSpPr/>
          <p:nvPr/>
        </p:nvSpPr>
        <p:spPr>
          <a:xfrm>
            <a:off x="1097598" y="3803245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CEA5E55-E2DA-DAFF-21D7-D64D763DA222}"/>
              </a:ext>
            </a:extLst>
          </p:cNvPr>
          <p:cNvSpPr/>
          <p:nvPr/>
        </p:nvSpPr>
        <p:spPr>
          <a:xfrm>
            <a:off x="1096489" y="3803245"/>
            <a:ext cx="1399760" cy="4431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LD (</a:t>
            </a:r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CH" sz="2000" dirty="0">
                <a:solidFill>
                  <a:schemeClr val="accent4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CH" sz="20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2F25F1D-300B-F1A8-23C6-181C90A880AA}"/>
              </a:ext>
            </a:extLst>
          </p:cNvPr>
          <p:cNvSpPr txBox="1"/>
          <p:nvPr/>
        </p:nvSpPr>
        <p:spPr>
          <a:xfrm>
            <a:off x="5355491" y="4769103"/>
            <a:ext cx="20697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CH" sz="24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Sibling rows</a:t>
            </a:r>
          </a:p>
        </p:txBody>
      </p: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07854048-246F-1691-FE21-F88A36E0FC06}"/>
              </a:ext>
            </a:extLst>
          </p:cNvPr>
          <p:cNvCxnSpPr>
            <a:stCxn id="62" idx="0"/>
            <a:endCxn id="20" idx="2"/>
          </p:cNvCxnSpPr>
          <p:nvPr/>
        </p:nvCxnSpPr>
        <p:spPr>
          <a:xfrm rot="16200000" flipV="1">
            <a:off x="5478581" y="3857293"/>
            <a:ext cx="714159" cy="1109461"/>
          </a:xfrm>
          <a:prstGeom prst="curvedConnector3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BE8357E4-F64F-E087-45FF-939D45E0E830}"/>
              </a:ext>
            </a:extLst>
          </p:cNvPr>
          <p:cNvCxnSpPr>
            <a:cxnSpLocks/>
            <a:stCxn id="62" idx="0"/>
            <a:endCxn id="21" idx="2"/>
          </p:cNvCxnSpPr>
          <p:nvPr/>
        </p:nvCxnSpPr>
        <p:spPr>
          <a:xfrm rot="5400000" flipH="1" flipV="1">
            <a:off x="6554122" y="3894947"/>
            <a:ext cx="710424" cy="103788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0D89EF36-BC56-26B3-08D7-7E374C88F6A1}"/>
              </a:ext>
            </a:extLst>
          </p:cNvPr>
          <p:cNvCxnSpPr>
            <a:cxnSpLocks/>
            <a:stCxn id="62" idx="0"/>
            <a:endCxn id="19" idx="2"/>
          </p:cNvCxnSpPr>
          <p:nvPr/>
        </p:nvCxnSpPr>
        <p:spPr>
          <a:xfrm rot="5400000" flipH="1" flipV="1">
            <a:off x="6019182" y="3357403"/>
            <a:ext cx="1782909" cy="10404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89CF8ACE-2977-B918-51D3-B5853F5528E5}"/>
              </a:ext>
            </a:extLst>
          </p:cNvPr>
          <p:cNvCxnSpPr>
            <a:cxnSpLocks/>
            <a:stCxn id="62" idx="0"/>
            <a:endCxn id="18" idx="2"/>
          </p:cNvCxnSpPr>
          <p:nvPr/>
        </p:nvCxnSpPr>
        <p:spPr>
          <a:xfrm rot="16200000" flipV="1">
            <a:off x="4945507" y="3324220"/>
            <a:ext cx="1782909" cy="11068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38334 -0.17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67" y="-875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0.61475 -0.1724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29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61598 0.04259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9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61598 -0.01852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9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38334 -0.01921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67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3" grpId="0"/>
      <p:bldP spid="29" grpId="0"/>
      <p:bldP spid="29" grpId="1"/>
      <p:bldP spid="38" grpId="0" animBg="1"/>
      <p:bldP spid="39" grpId="0"/>
      <p:bldP spid="40" grpId="0" animBg="1"/>
      <p:bldP spid="41" grpId="0" animBg="1"/>
      <p:bldP spid="42" grpId="0" animBg="1"/>
      <p:bldP spid="43" grpId="0" animBg="1"/>
      <p:bldP spid="56" grpId="0" animBg="1"/>
      <p:bldP spid="56" grpId="1" animBg="1"/>
      <p:bldP spid="56" grpId="2" animBg="1"/>
      <p:bldP spid="55" grpId="0" animBg="1"/>
      <p:bldP spid="55" grpId="1" animBg="1"/>
      <p:bldP spid="55" grpId="2" animBg="1"/>
      <p:bldP spid="54" grpId="0" animBg="1"/>
      <p:bldP spid="54" grpId="1" animBg="1"/>
      <p:bldP spid="54" grpId="2" animBg="1"/>
      <p:bldP spid="53" grpId="0" animBg="1"/>
      <p:bldP spid="53" grpId="1" animBg="1"/>
      <p:bldP spid="53" grpId="2" animBg="1"/>
      <p:bldP spid="24" grpId="0" animBg="1"/>
      <p:bldP spid="24" grpId="1" animBg="1"/>
      <p:bldP spid="24" grpId="2" animBg="1"/>
      <p:bldP spid="6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5EFA-85F3-347D-0244-69FD2A99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Explanation for the Key Observation</a:t>
            </a:r>
            <a:endParaRPr lang="en-TR" sz="3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EDF712-C4D2-C7BA-9F99-943A8242FE5F}"/>
              </a:ext>
            </a:extLst>
          </p:cNvPr>
          <p:cNvSpPr/>
          <p:nvPr/>
        </p:nvSpPr>
        <p:spPr>
          <a:xfrm>
            <a:off x="175328" y="1265964"/>
            <a:ext cx="574909" cy="5749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LID4096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D4174-7211-A6C8-F1A1-55C30EA8A2A2}"/>
              </a:ext>
            </a:extLst>
          </p:cNvPr>
          <p:cNvSpPr txBox="1"/>
          <p:nvPr/>
        </p:nvSpPr>
        <p:spPr>
          <a:xfrm>
            <a:off x="855554" y="1815028"/>
            <a:ext cx="660571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program</a:t>
            </a:r>
            <a:r>
              <a:rPr lang="en-TR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tend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TR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access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neighboring</a:t>
            </a:r>
            <a:b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cache blocks </a:t>
            </a:r>
            <a:r>
              <a:rPr lang="en-TR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around the same time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CH" sz="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e.g., a streaming access to an array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3224E7-02A6-80A5-02C9-0BDE2984F7D9}"/>
              </a:ext>
            </a:extLst>
          </p:cNvPr>
          <p:cNvSpPr/>
          <p:nvPr/>
        </p:nvSpPr>
        <p:spPr>
          <a:xfrm>
            <a:off x="175327" y="3790441"/>
            <a:ext cx="574909" cy="5749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LID4096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58686-1870-F5E5-4621-0CE479AAA402}"/>
              </a:ext>
            </a:extLst>
          </p:cNvPr>
          <p:cNvSpPr txBox="1"/>
          <p:nvPr/>
        </p:nvSpPr>
        <p:spPr>
          <a:xfrm>
            <a:off x="855554" y="1291808"/>
            <a:ext cx="660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85319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Spatial locality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memory accesses</a:t>
            </a:r>
            <a:endParaRPr lang="en-TR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3F86-1969-5658-3C91-D70E7181555A}"/>
              </a:ext>
            </a:extLst>
          </p:cNvPr>
          <p:cNvSpPr txBox="1"/>
          <p:nvPr/>
        </p:nvSpPr>
        <p:spPr>
          <a:xfrm>
            <a:off x="855554" y="3816285"/>
            <a:ext cx="819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85319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physical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 DRAM </a:t>
            </a:r>
            <a:r>
              <a:rPr lang="en-US" sz="2800" dirty="0">
                <a:solidFill>
                  <a:srgbClr val="85319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address mappings</a:t>
            </a:r>
            <a:endParaRPr lang="en-TR" sz="2800" dirty="0">
              <a:solidFill>
                <a:srgbClr val="85319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F284D-44D5-3408-974B-89A826901FBA}"/>
              </a:ext>
            </a:extLst>
          </p:cNvPr>
          <p:cNvSpPr txBox="1"/>
          <p:nvPr/>
        </p:nvSpPr>
        <p:spPr>
          <a:xfrm>
            <a:off x="855554" y="4365350"/>
            <a:ext cx="722665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neighboring cache blocks </a:t>
            </a: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different banks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but into the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 row</a:t>
            </a:r>
          </a:p>
          <a:p>
            <a:endParaRPr lang="en-US" sz="200" dirty="0">
              <a:solidFill>
                <a:schemeClr val="accent4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Leverage DRAM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bank-level parallelism</a:t>
            </a: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higher-throughput DRAM access</a:t>
            </a:r>
            <a:endParaRPr lang="en-CH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89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B7CE-73F6-7C63-950F-B5B6CC32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Sibling Row Activation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E74E3-8B9F-336A-A0AC-163A8470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47" y="1541847"/>
            <a:ext cx="8262691" cy="181222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75D751-215D-DAEE-67EF-95B59476920C}"/>
              </a:ext>
            </a:extLst>
          </p:cNvPr>
          <p:cNvSpPr txBox="1">
            <a:spLocks/>
          </p:cNvSpPr>
          <p:nvPr/>
        </p:nvSpPr>
        <p:spPr>
          <a:xfrm>
            <a:off x="0" y="4519452"/>
            <a:ext cx="9144000" cy="897089"/>
          </a:xfrm>
          <a:prstGeom prst="rect">
            <a:avLst/>
          </a:prstGeom>
          <a:solidFill>
            <a:srgbClr val="CDF2FF"/>
          </a:solidFill>
          <a:ln w="28575"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a row is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activated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RowHammer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threshold (N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RH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times</a:t>
            </a: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its siblings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likely activated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than N</a:t>
            </a:r>
            <a:r>
              <a:rPr lang="en-US" sz="2400" baseline="-25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/2 times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6C109A-8DE5-3C9E-A75E-64EF14E691CD}"/>
              </a:ext>
            </a:extLst>
          </p:cNvPr>
          <p:cNvSpPr/>
          <p:nvPr/>
        </p:nvSpPr>
        <p:spPr>
          <a:xfrm>
            <a:off x="1450665" y="2674448"/>
            <a:ext cx="7377076" cy="590390"/>
          </a:xfrm>
          <a:prstGeom prst="rect">
            <a:avLst/>
          </a:prstGeom>
          <a:solidFill>
            <a:srgbClr val="F2F2F2">
              <a:alpha val="8039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5AB3B-3FC5-69FA-DBCD-6573856EF605}"/>
              </a:ext>
            </a:extLst>
          </p:cNvPr>
          <p:cNvSpPr txBox="1"/>
          <p:nvPr/>
        </p:nvSpPr>
        <p:spPr>
          <a:xfrm rot="16200000">
            <a:off x="-574853" y="2265763"/>
            <a:ext cx="209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Sibling Row</a:t>
            </a:r>
            <a:br>
              <a:rPr lang="en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Activation 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FB27E-DF9F-4ED5-FE9E-1AA9EFC593DA}"/>
              </a:ext>
            </a:extLst>
          </p:cNvPr>
          <p:cNvSpPr txBox="1"/>
          <p:nvPr/>
        </p:nvSpPr>
        <p:spPr>
          <a:xfrm>
            <a:off x="4204134" y="3340052"/>
            <a:ext cx="13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Workloads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6411B2-E7F1-DF1A-2002-A64EBC7C0DC5}"/>
              </a:ext>
            </a:extLst>
          </p:cNvPr>
          <p:cNvCxnSpPr/>
          <p:nvPr/>
        </p:nvCxnSpPr>
        <p:spPr>
          <a:xfrm>
            <a:off x="1450665" y="2674448"/>
            <a:ext cx="7377076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0E0D3B-771D-AB05-0DA7-C6893C5FCC2B}"/>
              </a:ext>
            </a:extLst>
          </p:cNvPr>
          <p:cNvCxnSpPr/>
          <p:nvPr/>
        </p:nvCxnSpPr>
        <p:spPr>
          <a:xfrm flipV="1">
            <a:off x="1518138" y="2145323"/>
            <a:ext cx="0" cy="45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3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75F9F97-370F-4335-D64B-DB96BC4C565E}"/>
              </a:ext>
            </a:extLst>
          </p:cNvPr>
          <p:cNvSpPr/>
          <p:nvPr/>
        </p:nvSpPr>
        <p:spPr>
          <a:xfrm>
            <a:off x="178421" y="4188631"/>
            <a:ext cx="5815360" cy="14847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AB7CE-73F6-7C63-950F-B5B6CC32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2C7F-017A-F283-1BA2-B2165705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906780"/>
            <a:ext cx="8987622" cy="5503297"/>
          </a:xfrm>
          <a:ln>
            <a:noFill/>
          </a:ln>
        </p:spPr>
        <p:txBody>
          <a:bodyPr/>
          <a:lstStyle/>
          <a:p>
            <a:r>
              <a:rPr lang="en-CH" sz="2600" dirty="0"/>
              <a:t>There are </a:t>
            </a:r>
            <a:r>
              <a:rPr lang="en-CH" sz="2600" dirty="0">
                <a:solidFill>
                  <a:schemeClr val="accent6">
                    <a:lumMod val="75000"/>
                  </a:schemeClr>
                </a:solidFill>
              </a:rPr>
              <a:t>many</a:t>
            </a:r>
            <a:r>
              <a:rPr lang="en-CH" sz="2600" dirty="0"/>
              <a:t> (e.g., 16) banks in a DRAM chip</a:t>
            </a:r>
          </a:p>
          <a:p>
            <a:pPr lvl="1"/>
            <a:r>
              <a:rPr lang="en-CH" sz="2100" dirty="0"/>
              <a:t>Newer DRAM standards (DDR5) have more (32) banks</a:t>
            </a:r>
          </a:p>
          <a:p>
            <a:pPr lvl="1"/>
            <a:r>
              <a:rPr lang="en-CH" sz="2100" dirty="0"/>
              <a:t># of activation counters </a:t>
            </a:r>
            <a:r>
              <a:rPr lang="en-CH" sz="2100" dirty="0">
                <a:solidFill>
                  <a:schemeClr val="accent6">
                    <a:lumMod val="75000"/>
                  </a:schemeClr>
                </a:solidFill>
              </a:rPr>
              <a:t>linearly increases </a:t>
            </a:r>
            <a:r>
              <a:rPr lang="en-CH" sz="2100" dirty="0"/>
              <a:t>with # of banks</a:t>
            </a:r>
            <a:endParaRPr lang="en-CH" sz="2100" dirty="0">
              <a:solidFill>
                <a:srgbClr val="00B05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CH" sz="1000" dirty="0">
              <a:solidFill>
                <a:srgbClr val="00B050"/>
              </a:solidFill>
            </a:endParaRPr>
          </a:p>
          <a:p>
            <a:pPr>
              <a:buClr>
                <a:schemeClr val="tx1"/>
              </a:buClr>
            </a:pPr>
            <a:r>
              <a:rPr lang="en-CH" sz="2600" dirty="0"/>
              <a:t>Sibling rows </a:t>
            </a:r>
            <a:r>
              <a:rPr lang="en-CH" sz="2600" dirty="0">
                <a:solidFill>
                  <a:schemeClr val="accent1">
                    <a:lumMod val="75000"/>
                  </a:schemeClr>
                </a:solidFill>
              </a:rPr>
              <a:t>have similar activation counts</a:t>
            </a:r>
          </a:p>
          <a:p>
            <a:pPr>
              <a:buClr>
                <a:schemeClr val="tx1"/>
              </a:buClr>
            </a:pPr>
            <a:endParaRPr lang="en-CH" sz="1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CH" sz="2600" dirty="0"/>
              <a:t>Have </a:t>
            </a:r>
            <a:r>
              <a:rPr lang="en-CH" sz="2600" dirty="0">
                <a:solidFill>
                  <a:schemeClr val="accent6">
                    <a:lumMod val="75000"/>
                  </a:schemeClr>
                </a:solidFill>
              </a:rPr>
              <a:t>one counter for all siblings</a:t>
            </a:r>
          </a:p>
          <a:p>
            <a:pPr lvl="1">
              <a:buClr>
                <a:schemeClr val="tx1"/>
              </a:buClr>
            </a:pPr>
            <a:r>
              <a:rPr lang="en-CH" sz="1800" dirty="0">
                <a:solidFill>
                  <a:schemeClr val="accent4">
                    <a:lumMod val="75000"/>
                  </a:schemeClr>
                </a:solidFill>
              </a:rPr>
              <a:t>Reduce</a:t>
            </a:r>
            <a:r>
              <a:rPr lang="en-CH" sz="1800" dirty="0"/>
              <a:t> the number of counters by a </a:t>
            </a:r>
            <a:r>
              <a:rPr lang="en-CH" sz="1800" dirty="0">
                <a:solidFill>
                  <a:schemeClr val="accent4">
                    <a:lumMod val="75000"/>
                  </a:schemeClr>
                </a:solidFill>
              </a:rPr>
              <a:t>factor of the number of banks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E2483-FF8E-68DE-1C25-299B3F94FB11}"/>
              </a:ext>
            </a:extLst>
          </p:cNvPr>
          <p:cNvSpPr/>
          <p:nvPr/>
        </p:nvSpPr>
        <p:spPr>
          <a:xfrm>
            <a:off x="311262" y="4564626"/>
            <a:ext cx="150866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406EC-5446-A0D9-237B-FF39E5E06A44}"/>
              </a:ext>
            </a:extLst>
          </p:cNvPr>
          <p:cNvSpPr txBox="1"/>
          <p:nvPr/>
        </p:nvSpPr>
        <p:spPr>
          <a:xfrm>
            <a:off x="430341" y="4188632"/>
            <a:ext cx="126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84878-63AC-ACF5-AEFD-DB6A4DD49CBF}"/>
              </a:ext>
            </a:extLst>
          </p:cNvPr>
          <p:cNvSpPr/>
          <p:nvPr/>
        </p:nvSpPr>
        <p:spPr>
          <a:xfrm>
            <a:off x="311262" y="4719319"/>
            <a:ext cx="150866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Counter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FCEA3-D9D2-88B6-7467-A15C0A94C58D}"/>
              </a:ext>
            </a:extLst>
          </p:cNvPr>
          <p:cNvSpPr/>
          <p:nvPr/>
        </p:nvSpPr>
        <p:spPr>
          <a:xfrm>
            <a:off x="1939001" y="4564626"/>
            <a:ext cx="150866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97EE46-8222-7C9B-1471-3CEDD7A39B1B}"/>
              </a:ext>
            </a:extLst>
          </p:cNvPr>
          <p:cNvSpPr txBox="1"/>
          <p:nvPr/>
        </p:nvSpPr>
        <p:spPr>
          <a:xfrm>
            <a:off x="2058080" y="4188632"/>
            <a:ext cx="126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DAE36-776F-7AD6-4EDA-7F64DCFB36A0}"/>
              </a:ext>
            </a:extLst>
          </p:cNvPr>
          <p:cNvSpPr/>
          <p:nvPr/>
        </p:nvSpPr>
        <p:spPr>
          <a:xfrm>
            <a:off x="1939001" y="4719319"/>
            <a:ext cx="150866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Counter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4ACD39-C018-01EB-C679-7FAC65D0D27F}"/>
              </a:ext>
            </a:extLst>
          </p:cNvPr>
          <p:cNvSpPr/>
          <p:nvPr/>
        </p:nvSpPr>
        <p:spPr>
          <a:xfrm>
            <a:off x="4311968" y="4564626"/>
            <a:ext cx="150866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47E124-A9E8-EB65-A6E5-76E64BE26E55}"/>
              </a:ext>
            </a:extLst>
          </p:cNvPr>
          <p:cNvSpPr txBox="1"/>
          <p:nvPr/>
        </p:nvSpPr>
        <p:spPr>
          <a:xfrm>
            <a:off x="4431047" y="4188632"/>
            <a:ext cx="126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B14B51-71BC-8CF8-D647-FAFB5C4572E9}"/>
              </a:ext>
            </a:extLst>
          </p:cNvPr>
          <p:cNvSpPr/>
          <p:nvPr/>
        </p:nvSpPr>
        <p:spPr>
          <a:xfrm>
            <a:off x="4311968" y="4719319"/>
            <a:ext cx="150866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Counter 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5894DB-F61E-0BD3-2257-289479644B70}"/>
              </a:ext>
            </a:extLst>
          </p:cNvPr>
          <p:cNvSpPr txBox="1"/>
          <p:nvPr/>
        </p:nvSpPr>
        <p:spPr>
          <a:xfrm>
            <a:off x="3247168" y="4764681"/>
            <a:ext cx="1265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E1E79A-6222-8782-858F-59EAA40C012A}"/>
              </a:ext>
            </a:extLst>
          </p:cNvPr>
          <p:cNvSpPr txBox="1"/>
          <p:nvPr/>
        </p:nvSpPr>
        <p:spPr>
          <a:xfrm>
            <a:off x="3247168" y="4464378"/>
            <a:ext cx="1265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98059C-3B49-825A-78DA-AD7622659E03}"/>
              </a:ext>
            </a:extLst>
          </p:cNvPr>
          <p:cNvSpPr txBox="1"/>
          <p:nvPr/>
        </p:nvSpPr>
        <p:spPr>
          <a:xfrm>
            <a:off x="3247168" y="4119767"/>
            <a:ext cx="1265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47B056-DF52-18C2-5A12-4DDEDA92EDA5}"/>
              </a:ext>
            </a:extLst>
          </p:cNvPr>
          <p:cNvSpPr/>
          <p:nvPr/>
        </p:nvSpPr>
        <p:spPr>
          <a:xfrm>
            <a:off x="6860163" y="4564626"/>
            <a:ext cx="1508660" cy="63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11EDD-3A78-BD60-4869-EBA122FD950B}"/>
              </a:ext>
            </a:extLst>
          </p:cNvPr>
          <p:cNvSpPr txBox="1"/>
          <p:nvPr/>
        </p:nvSpPr>
        <p:spPr>
          <a:xfrm>
            <a:off x="6854955" y="4188632"/>
            <a:ext cx="1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Bank 0-15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FAF68E-F925-E5C0-CF89-6390BFC100F1}"/>
              </a:ext>
            </a:extLst>
          </p:cNvPr>
          <p:cNvSpPr/>
          <p:nvPr/>
        </p:nvSpPr>
        <p:spPr>
          <a:xfrm>
            <a:off x="6860163" y="4719319"/>
            <a:ext cx="1508660" cy="32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Counter 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B942F2-AEC8-E6F4-E8F1-A53FE2BB605D}"/>
              </a:ext>
            </a:extLst>
          </p:cNvPr>
          <p:cNvSpPr txBox="1"/>
          <p:nvPr/>
        </p:nvSpPr>
        <p:spPr>
          <a:xfrm>
            <a:off x="1181028" y="5304037"/>
            <a:ext cx="381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Existing Row Activation Tracker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2CA8C-8FD4-FA77-1D41-4E4AF919FCF7}"/>
              </a:ext>
            </a:extLst>
          </p:cNvPr>
          <p:cNvSpPr/>
          <p:nvPr/>
        </p:nvSpPr>
        <p:spPr>
          <a:xfrm>
            <a:off x="6180262" y="4188631"/>
            <a:ext cx="2785317" cy="148473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D66EDD-A547-04BF-E936-B18B2D48FC9C}"/>
              </a:ext>
            </a:extLst>
          </p:cNvPr>
          <p:cNvSpPr txBox="1"/>
          <p:nvPr/>
        </p:nvSpPr>
        <p:spPr>
          <a:xfrm>
            <a:off x="6148491" y="5298769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ABACuS-Based Tracker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8115A5D-31C8-2806-CCD1-467E8A6BF9C8}"/>
              </a:ext>
            </a:extLst>
          </p:cNvPr>
          <p:cNvCxnSpPr>
            <a:stCxn id="28" idx="2"/>
            <a:endCxn id="31" idx="2"/>
          </p:cNvCxnSpPr>
          <p:nvPr/>
        </p:nvCxnSpPr>
        <p:spPr>
          <a:xfrm rot="5400000" flipH="1" flipV="1">
            <a:off x="5326876" y="3427325"/>
            <a:ext cx="5267" cy="4486819"/>
          </a:xfrm>
          <a:prstGeom prst="curvedConnector3">
            <a:avLst>
              <a:gd name="adj1" fmla="val -4340232"/>
            </a:avLst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DC62B4F-9B8A-210A-96CB-E13D0AB27E95}"/>
              </a:ext>
            </a:extLst>
          </p:cNvPr>
          <p:cNvSpPr txBox="1"/>
          <p:nvPr/>
        </p:nvSpPr>
        <p:spPr>
          <a:xfrm>
            <a:off x="2396655" y="6016749"/>
            <a:ext cx="5865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16x reduction in number of counters</a:t>
            </a:r>
          </a:p>
        </p:txBody>
      </p:sp>
    </p:spTree>
    <p:extLst>
      <p:ext uri="{BB962C8B-B14F-4D97-AF65-F5344CB8AC3E}">
        <p14:creationId xmlns:p14="http://schemas.microsoft.com/office/powerpoint/2010/main" val="334667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 animBg="1"/>
      <p:bldP spid="6" grpId="0"/>
      <p:bldP spid="8" grpId="0" animBg="1"/>
      <p:bldP spid="12" grpId="0" animBg="1"/>
      <p:bldP spid="13" grpId="0"/>
      <p:bldP spid="14" grpId="0" animBg="1"/>
      <p:bldP spid="18" grpId="0" animBg="1"/>
      <p:bldP spid="19" grpId="0"/>
      <p:bldP spid="20" grpId="0" animBg="1"/>
      <p:bldP spid="21" grpId="0"/>
      <p:bldP spid="22" grpId="0"/>
      <p:bldP spid="23" grpId="0"/>
      <p:bldP spid="24" grpId="0" animBg="1"/>
      <p:bldP spid="25" grpId="0"/>
      <p:bldP spid="26" grpId="0" animBg="1"/>
      <p:bldP spid="29" grpId="0"/>
      <p:bldP spid="30" grpId="0" animBg="1"/>
      <p:bldP spid="31" grpId="0"/>
      <p:bldP spid="3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46B9-4608-6873-7ADE-CECAA9A3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ABACuS: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C834-4826-67ED-FEA6-B4B79EC52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501140"/>
            <a:ext cx="8987622" cy="4908937"/>
          </a:xfrm>
        </p:spPr>
        <p:txBody>
          <a:bodyPr/>
          <a:lstStyle/>
          <a:p>
            <a:pPr marL="0" indent="0">
              <a:buNone/>
            </a:pPr>
            <a:r>
              <a:rPr lang="en-TR" sz="3000"/>
              <a:t>Track </a:t>
            </a:r>
            <a:r>
              <a:rPr lang="en-TR" sz="3000" dirty="0"/>
              <a:t>the </a:t>
            </a:r>
            <a:r>
              <a:rPr lang="en-TR" sz="3000" dirty="0">
                <a:solidFill>
                  <a:schemeClr val="accent6">
                    <a:lumMod val="75000"/>
                  </a:schemeClr>
                </a:solidFill>
              </a:rPr>
              <a:t>maximum</a:t>
            </a:r>
            <a:r>
              <a:rPr lang="en-TR" sz="3000" dirty="0"/>
              <a:t> (worst) </a:t>
            </a:r>
            <a:r>
              <a:rPr lang="en-TR" sz="3000" dirty="0">
                <a:solidFill>
                  <a:schemeClr val="accent6">
                    <a:lumMod val="75000"/>
                  </a:schemeClr>
                </a:solidFill>
              </a:rPr>
              <a:t>activation </a:t>
            </a:r>
            <a:r>
              <a:rPr lang="en-TR" sz="3000">
                <a:solidFill>
                  <a:schemeClr val="accent6">
                    <a:lumMod val="75000"/>
                  </a:schemeClr>
                </a:solidFill>
              </a:rPr>
              <a:t>count </a:t>
            </a:r>
            <a:br>
              <a:rPr lang="en-US" sz="3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6">
                    <a:lumMod val="75000"/>
                  </a:schemeClr>
                </a:solidFill>
              </a:rPr>
              <a:t>across all </a:t>
            </a:r>
            <a:r>
              <a:rPr lang="en-TR" sz="3000"/>
              <a:t>sibling </a:t>
            </a:r>
            <a:r>
              <a:rPr lang="en-TR" sz="3000" dirty="0"/>
              <a:t>rows using </a:t>
            </a:r>
            <a:r>
              <a:rPr lang="en-TR" sz="3000">
                <a:solidFill>
                  <a:schemeClr val="accent4">
                    <a:lumMod val="75000"/>
                  </a:schemeClr>
                </a:solidFill>
              </a:rPr>
              <a:t>one counter</a:t>
            </a: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ED093-31E7-67FA-DAE8-2626480A8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8" y="3279987"/>
            <a:ext cx="8506126" cy="224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762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4903A-98EF-79EB-312E-1A96D4965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3000" dirty="0"/>
              <a:t>Adopt a </a:t>
            </a:r>
            <a:r>
              <a:rPr lang="en-CH" sz="3000" dirty="0">
                <a:solidFill>
                  <a:schemeClr val="accent1">
                    <a:lumMod val="75000"/>
                  </a:schemeClr>
                </a:solidFill>
              </a:rPr>
              <a:t>frequent item counting </a:t>
            </a:r>
            <a:r>
              <a:rPr lang="en-CH" sz="3000" dirty="0"/>
              <a:t>algorithm </a:t>
            </a:r>
          </a:p>
          <a:p>
            <a:pPr lvl="1">
              <a:buClr>
                <a:schemeClr val="tx1"/>
              </a:buClr>
            </a:pPr>
            <a:r>
              <a:rPr lang="en-CH" sz="2200" dirty="0">
                <a:solidFill>
                  <a:schemeClr val="accent4">
                    <a:lumMod val="75000"/>
                  </a:schemeClr>
                </a:solidFill>
              </a:rPr>
              <a:t>Area-efficient</a:t>
            </a:r>
            <a:r>
              <a:rPr lang="en-CH" sz="2200" dirty="0"/>
              <a:t>, fewer counters to track more DRAM rows</a:t>
            </a:r>
          </a:p>
          <a:p>
            <a:pPr lvl="1"/>
            <a:r>
              <a:rPr lang="en-CH" sz="2200" dirty="0"/>
              <a:t>ABACuS is compatible with other counting methods</a:t>
            </a:r>
          </a:p>
          <a:p>
            <a:pPr marL="0" indent="0">
              <a:buNone/>
            </a:pPr>
            <a:endParaRPr lang="en-CH" sz="3000" dirty="0"/>
          </a:p>
          <a:p>
            <a:pPr marL="0" indent="0">
              <a:buNone/>
            </a:pPr>
            <a:endParaRPr lang="en-CH" sz="3000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E1264B61-7664-59E9-723D-C8CB10A3D484}"/>
              </a:ext>
            </a:extLst>
          </p:cNvPr>
          <p:cNvSpPr/>
          <p:nvPr/>
        </p:nvSpPr>
        <p:spPr>
          <a:xfrm>
            <a:off x="1656520" y="2419670"/>
            <a:ext cx="5830960" cy="317628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ABACuS Counter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Table</a:t>
            </a:r>
            <a:endParaRPr lang="en-CH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346B9-4608-6873-7ADE-CECAA9A3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Key Components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AF8CCB-226F-A113-AE69-C8D6DDCCC994}"/>
              </a:ext>
            </a:extLst>
          </p:cNvPr>
          <p:cNvSpPr/>
          <p:nvPr/>
        </p:nvSpPr>
        <p:spPr>
          <a:xfrm>
            <a:off x="3167209" y="2880360"/>
            <a:ext cx="4173598" cy="135636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ABACuS Counter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E56D796-E076-1A4A-C045-574502936C5F}"/>
              </a:ext>
            </a:extLst>
          </p:cNvPr>
          <p:cNvSpPr/>
          <p:nvPr/>
        </p:nvSpPr>
        <p:spPr>
          <a:xfrm>
            <a:off x="3356628" y="3342035"/>
            <a:ext cx="3794760" cy="3505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 Activation Counter (RAC)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FE52363-DA4C-81BC-D5FC-718BB93120D6}"/>
              </a:ext>
            </a:extLst>
          </p:cNvPr>
          <p:cNvSpPr/>
          <p:nvPr/>
        </p:nvSpPr>
        <p:spPr>
          <a:xfrm>
            <a:off x="3356628" y="3797637"/>
            <a:ext cx="3794760" cy="3505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Sibling Activation Vector (SAV)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F7ABCF-F746-5C97-39B4-40F35B6C70DB}"/>
              </a:ext>
            </a:extLst>
          </p:cNvPr>
          <p:cNvSpPr/>
          <p:nvPr/>
        </p:nvSpPr>
        <p:spPr>
          <a:xfrm>
            <a:off x="3167209" y="4350833"/>
            <a:ext cx="4173598" cy="4182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ABACuS Counter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44C987-0102-6F16-F42A-354DFB5C8F5D}"/>
              </a:ext>
            </a:extLst>
          </p:cNvPr>
          <p:cNvSpPr/>
          <p:nvPr/>
        </p:nvSpPr>
        <p:spPr>
          <a:xfrm>
            <a:off x="3167209" y="5074733"/>
            <a:ext cx="4173598" cy="4182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CH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ABACuS Counter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CD90C-1E7F-0054-F317-F6B5C46D221F}"/>
              </a:ext>
            </a:extLst>
          </p:cNvPr>
          <p:cNvSpPr txBox="1"/>
          <p:nvPr/>
        </p:nvSpPr>
        <p:spPr>
          <a:xfrm rot="5400000">
            <a:off x="3805127" y="473981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EDFD80-5A89-99A8-CD10-3FB354B3CAE0}"/>
              </a:ext>
            </a:extLst>
          </p:cNvPr>
          <p:cNvSpPr txBox="1"/>
          <p:nvPr/>
        </p:nvSpPr>
        <p:spPr>
          <a:xfrm rot="5400000">
            <a:off x="4487459" y="473981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661F3-1D64-90DE-1917-EC3BB58C61C9}"/>
              </a:ext>
            </a:extLst>
          </p:cNvPr>
          <p:cNvSpPr txBox="1"/>
          <p:nvPr/>
        </p:nvSpPr>
        <p:spPr>
          <a:xfrm rot="5400000">
            <a:off x="5169791" y="473981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48DEB0-809F-17B0-D818-C75300BD35A1}"/>
              </a:ext>
            </a:extLst>
          </p:cNvPr>
          <p:cNvSpPr txBox="1"/>
          <p:nvPr/>
        </p:nvSpPr>
        <p:spPr>
          <a:xfrm rot="5400000">
            <a:off x="6534456" y="473981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6BC62-C0DA-8ED4-D7C4-27F1BD8D4630}"/>
              </a:ext>
            </a:extLst>
          </p:cNvPr>
          <p:cNvSpPr txBox="1"/>
          <p:nvPr/>
        </p:nvSpPr>
        <p:spPr>
          <a:xfrm rot="5400000">
            <a:off x="5852123" y="473981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959202A-7005-EC11-37A8-CD088BE2C4E3}"/>
              </a:ext>
            </a:extLst>
          </p:cNvPr>
          <p:cNvSpPr/>
          <p:nvPr/>
        </p:nvSpPr>
        <p:spPr>
          <a:xfrm>
            <a:off x="2394889" y="5741357"/>
            <a:ext cx="4173598" cy="418242"/>
          </a:xfrm>
          <a:prstGeom prst="roundRect">
            <a:avLst/>
          </a:prstGeom>
          <a:solidFill>
            <a:srgbClr val="C585D9"/>
          </a:solidFill>
          <a:ln w="38100">
            <a:solidFill>
              <a:srgbClr val="853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Spillover Counter</a:t>
            </a:r>
            <a:endParaRPr lang="en-CH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BB777F-0B9D-756F-B40E-252BB6D37575}"/>
              </a:ext>
            </a:extLst>
          </p:cNvPr>
          <p:cNvSpPr/>
          <p:nvPr/>
        </p:nvSpPr>
        <p:spPr>
          <a:xfrm>
            <a:off x="1734590" y="2880360"/>
            <a:ext cx="1099490" cy="135635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RowID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C9A2998-0B70-9D72-7B28-349B70D4569D}"/>
              </a:ext>
            </a:extLst>
          </p:cNvPr>
          <p:cNvSpPr/>
          <p:nvPr/>
        </p:nvSpPr>
        <p:spPr>
          <a:xfrm>
            <a:off x="1734182" y="4350833"/>
            <a:ext cx="1099898" cy="4182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RowID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E1AC53-2F15-05C4-FFD4-73121C1F2074}"/>
              </a:ext>
            </a:extLst>
          </p:cNvPr>
          <p:cNvSpPr/>
          <p:nvPr/>
        </p:nvSpPr>
        <p:spPr>
          <a:xfrm>
            <a:off x="1734182" y="5069932"/>
            <a:ext cx="1099898" cy="4182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RowID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FB795F-61A6-65A0-5031-C70A42D64A90}"/>
              </a:ext>
            </a:extLst>
          </p:cNvPr>
          <p:cNvSpPr txBox="1"/>
          <p:nvPr/>
        </p:nvSpPr>
        <p:spPr>
          <a:xfrm rot="5400000">
            <a:off x="2161599" y="473243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319D14-548E-D3CA-7884-0F6CBACA37A8}"/>
              </a:ext>
            </a:extLst>
          </p:cNvPr>
          <p:cNvSpPr txBox="1"/>
          <p:nvPr/>
        </p:nvSpPr>
        <p:spPr>
          <a:xfrm rot="5400000">
            <a:off x="2878831" y="473243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EBCFDDA-0B00-0FCF-A79F-A14296E0E80D}"/>
              </a:ext>
            </a:extLst>
          </p:cNvPr>
          <p:cNvSpPr/>
          <p:nvPr/>
        </p:nvSpPr>
        <p:spPr>
          <a:xfrm>
            <a:off x="2873060" y="3491531"/>
            <a:ext cx="228915" cy="134015"/>
          </a:xfrm>
          <a:prstGeom prst="rightArrow">
            <a:avLst>
              <a:gd name="adj1" fmla="val 50000"/>
              <a:gd name="adj2" fmla="val 119296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0DDABA9-23AB-292B-0D42-5CF45935667A}"/>
              </a:ext>
            </a:extLst>
          </p:cNvPr>
          <p:cNvSpPr/>
          <p:nvPr/>
        </p:nvSpPr>
        <p:spPr>
          <a:xfrm>
            <a:off x="2873059" y="4492946"/>
            <a:ext cx="228915" cy="134015"/>
          </a:xfrm>
          <a:prstGeom prst="rightArrow">
            <a:avLst>
              <a:gd name="adj1" fmla="val 50000"/>
              <a:gd name="adj2" fmla="val 119296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0147941-2F61-6AAD-641A-8B7B783D3DAE}"/>
              </a:ext>
            </a:extLst>
          </p:cNvPr>
          <p:cNvSpPr/>
          <p:nvPr/>
        </p:nvSpPr>
        <p:spPr>
          <a:xfrm>
            <a:off x="2873059" y="5219704"/>
            <a:ext cx="228915" cy="134015"/>
          </a:xfrm>
          <a:prstGeom prst="rightArrow">
            <a:avLst>
              <a:gd name="adj1" fmla="val 50000"/>
              <a:gd name="adj2" fmla="val 119296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ACDBDF8-9336-2AEF-5E99-8BC9B247D71E}"/>
              </a:ext>
            </a:extLst>
          </p:cNvPr>
          <p:cNvSpPr/>
          <p:nvPr/>
        </p:nvSpPr>
        <p:spPr>
          <a:xfrm>
            <a:off x="7620000" y="2419670"/>
            <a:ext cx="352954" cy="3176287"/>
          </a:xfrm>
          <a:prstGeom prst="rightBrace">
            <a:avLst>
              <a:gd name="adj1" fmla="val 12059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04B94-58C7-5363-E7F9-6E2962C8AC50}"/>
              </a:ext>
            </a:extLst>
          </p:cNvPr>
          <p:cNvSpPr txBox="1"/>
          <p:nvPr/>
        </p:nvSpPr>
        <p:spPr>
          <a:xfrm>
            <a:off x="7985250" y="3776980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en-US" sz="2400" baseline="-25000" dirty="0" err="1">
                <a:latin typeface="Verdana" panose="020B0604030504040204" pitchFamily="34" charset="0"/>
                <a:ea typeface="Verdana" panose="020B0604030504040204" pitchFamily="34" charset="0"/>
              </a:rPr>
              <a:t>entries</a:t>
            </a:r>
            <a:endParaRPr lang="en-US" sz="2400" baseline="-25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8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/>
      <p:bldP spid="15" grpId="0"/>
      <p:bldP spid="16" grpId="0"/>
      <p:bldP spid="17" grpId="0"/>
      <p:bldP spid="18" grpId="0"/>
      <p:bldP spid="3" grpId="0" animBg="1"/>
      <p:bldP spid="6" grpId="0" animBg="1"/>
      <p:bldP spid="11" grpId="0" animBg="1"/>
      <p:bldP spid="12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BAA0-AE5A-F1C6-5409-FC5C00EC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00689-8DF7-2613-C338-F8CE4E590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2897852"/>
            <a:ext cx="8987622" cy="3512225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RAC always stores the maximum activation count</a:t>
            </a:r>
          </a:p>
          <a:p>
            <a:pPr lvl="1"/>
            <a:r>
              <a:rPr lang="en-US" sz="2000" dirty="0"/>
              <a:t>Store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small additional information in SAV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489820-3BFD-48B9-8A09-ABF066366A2C}"/>
              </a:ext>
            </a:extLst>
          </p:cNvPr>
          <p:cNvGrpSpPr/>
          <p:nvPr/>
        </p:nvGrpSpPr>
        <p:grpSpPr>
          <a:xfrm>
            <a:off x="323850" y="4369286"/>
            <a:ext cx="8496299" cy="935008"/>
            <a:chOff x="327660" y="3690332"/>
            <a:chExt cx="8496299" cy="935008"/>
          </a:xfrm>
        </p:grpSpPr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F343E391-4589-6724-3E5D-3FF801A09C0F}"/>
                </a:ext>
              </a:extLst>
            </p:cNvPr>
            <p:cNvSpPr/>
            <p:nvPr/>
          </p:nvSpPr>
          <p:spPr>
            <a:xfrm>
              <a:off x="327660" y="3690332"/>
              <a:ext cx="8496299" cy="93500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r>
                <a:rPr lang="en-CH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ABACuS Counter</a:t>
              </a:r>
            </a:p>
          </p:txBody>
        </p:sp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71720171-6ECC-848E-65A9-AC19FE6A621C}"/>
                </a:ext>
              </a:extLst>
            </p:cNvPr>
            <p:cNvSpPr/>
            <p:nvPr/>
          </p:nvSpPr>
          <p:spPr>
            <a:xfrm>
              <a:off x="576104" y="4149516"/>
              <a:ext cx="3858736" cy="3505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Row Activation Counter (RAC)</a:t>
              </a:r>
            </a:p>
          </p:txBody>
        </p:sp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B5A506D0-35E8-11C3-2F6A-6439805FFEEC}"/>
                </a:ext>
              </a:extLst>
            </p:cNvPr>
            <p:cNvSpPr/>
            <p:nvPr/>
          </p:nvSpPr>
          <p:spPr>
            <a:xfrm>
              <a:off x="4701542" y="4149516"/>
              <a:ext cx="3866353" cy="3505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Sibling Activation Vector (SAV)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F47BE3F-7BF3-2849-2F9A-FD1C33777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151" y="990600"/>
            <a:ext cx="6388862" cy="16890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8B3781-0CE2-F11B-0241-0ED67890EE57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 flipH="1">
            <a:off x="6630909" y="4646017"/>
            <a:ext cx="316220" cy="182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776449-FD51-0363-D143-63B613964DFE}"/>
              </a:ext>
            </a:extLst>
          </p:cNvPr>
          <p:cNvSpPr txBox="1"/>
          <p:nvPr/>
        </p:nvSpPr>
        <p:spPr>
          <a:xfrm>
            <a:off x="4888232" y="3722687"/>
            <a:ext cx="4117794" cy="92333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“Which siblings were activated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since RAC was last incremented?”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 bit per bank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D2DEED5-0249-EEF0-E874-31F3E90C290A}"/>
              </a:ext>
            </a:extLst>
          </p:cNvPr>
          <p:cNvCxnSpPr>
            <a:cxnSpLocks/>
            <a:stCxn id="38" idx="0"/>
            <a:endCxn id="5" idx="2"/>
          </p:cNvCxnSpPr>
          <p:nvPr/>
        </p:nvCxnSpPr>
        <p:spPr>
          <a:xfrm flipH="1" flipV="1">
            <a:off x="2501662" y="5178990"/>
            <a:ext cx="1084599" cy="4204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E8A572-2C02-86BB-E04E-9D0B7734F622}"/>
              </a:ext>
            </a:extLst>
          </p:cNvPr>
          <p:cNvSpPr txBox="1"/>
          <p:nvPr/>
        </p:nvSpPr>
        <p:spPr>
          <a:xfrm>
            <a:off x="572294" y="5599448"/>
            <a:ext cx="6027933" cy="646331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Increment only when a sibling is activated “again”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(i.e., activate targets a set SAV bit)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7215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E12D-6C8B-8437-40CD-C3BBFD91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49CF1-A68E-C0EA-DFC3-9A7E8E9F4326}"/>
              </a:ext>
            </a:extLst>
          </p:cNvPr>
          <p:cNvSpPr/>
          <p:nvPr/>
        </p:nvSpPr>
        <p:spPr>
          <a:xfrm>
            <a:off x="-2199" y="1322480"/>
            <a:ext cx="9144000" cy="91713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1. Background &amp; Motivation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2C899B-22AC-5210-066B-ADC3C76BDE5A}"/>
              </a:ext>
            </a:extLst>
          </p:cNvPr>
          <p:cNvSpPr/>
          <p:nvPr/>
        </p:nvSpPr>
        <p:spPr>
          <a:xfrm>
            <a:off x="0" y="3943993"/>
            <a:ext cx="9144000" cy="917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3.</a:t>
            </a:r>
            <a:r>
              <a:rPr lang="tr-TR" sz="3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Evaluation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79601-B19B-A6EF-B7CD-7D8D42F11D01}"/>
              </a:ext>
            </a:extLst>
          </p:cNvPr>
          <p:cNvSpPr/>
          <p:nvPr/>
        </p:nvSpPr>
        <p:spPr>
          <a:xfrm>
            <a:off x="0" y="5255179"/>
            <a:ext cx="9144000" cy="91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4. 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D37A9-0C18-32CF-A6F9-A3008AF52DE4}"/>
              </a:ext>
            </a:extLst>
          </p:cNvPr>
          <p:cNvSpPr/>
          <p:nvPr/>
        </p:nvSpPr>
        <p:spPr>
          <a:xfrm>
            <a:off x="0" y="2632806"/>
            <a:ext cx="9144000" cy="91799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2.</a:t>
            </a:r>
            <a:r>
              <a:rPr lang="tr-TR" sz="3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ABACuS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: Key Idea and Mechanism</a:t>
            </a:r>
          </a:p>
        </p:txBody>
      </p:sp>
    </p:spTree>
    <p:extLst>
      <p:ext uri="{BB962C8B-B14F-4D97-AF65-F5344CB8AC3E}">
        <p14:creationId xmlns:p14="http://schemas.microsoft.com/office/powerpoint/2010/main" val="4535955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F4D9-DE76-51B3-2DA1-7F90E3B3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Evaluation</a:t>
            </a:r>
            <a:r>
              <a:rPr lang="en-US" dirty="0"/>
              <a:t> Methodology</a:t>
            </a:r>
            <a:endParaRPr lang="en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7E07F-8A3D-C7E7-C8CA-90CBC542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Performance and energy consumption evaluation: </a:t>
            </a:r>
            <a:br>
              <a:rPr lang="en-US" sz="2000" b="1" dirty="0">
                <a:solidFill>
                  <a:srgbClr val="E1257C"/>
                </a:solidFill>
              </a:rPr>
            </a:br>
            <a:r>
              <a:rPr lang="en-US" sz="2000" dirty="0"/>
              <a:t>Cycle-level simulations using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Ramulator</a:t>
            </a:r>
            <a:r>
              <a:rPr lang="en-US" sz="2000" dirty="0"/>
              <a:t> [Kim+, CAL 2015] </a:t>
            </a:r>
            <a:br>
              <a:rPr lang="en-US" sz="2000" dirty="0"/>
            </a:br>
            <a:r>
              <a:rPr lang="en-US" sz="2000" dirty="0"/>
              <a:t>and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DRAMPower</a:t>
            </a:r>
            <a:r>
              <a:rPr lang="en-US" sz="2000" dirty="0"/>
              <a:t> [Chandrasekar+, DATE 2013]</a:t>
            </a:r>
          </a:p>
          <a:p>
            <a:pPr marL="0" indent="0">
              <a:buNone/>
            </a:pPr>
            <a:endParaRPr lang="en-US" sz="400" dirty="0"/>
          </a:p>
          <a:p>
            <a:r>
              <a:rPr lang="en-US" sz="2000" b="1" dirty="0">
                <a:solidFill>
                  <a:srgbClr val="85319F"/>
                </a:solidFill>
              </a:rPr>
              <a:t>System Configuration:</a:t>
            </a:r>
          </a:p>
          <a:p>
            <a:pPr marL="457200" lvl="1" indent="0">
              <a:buNone/>
            </a:pPr>
            <a:r>
              <a:rPr lang="en-US" sz="1600" b="1" dirty="0"/>
              <a:t>Processor</a:t>
            </a:r>
            <a:r>
              <a:rPr lang="en-US" sz="1600" dirty="0"/>
              <a:t> 		1 or 8 cores, 3.6GHz clock frequency,</a:t>
            </a:r>
          </a:p>
          <a:p>
            <a:pPr marL="457200" lvl="1" indent="0">
              <a:buNone/>
            </a:pPr>
            <a:r>
              <a:rPr lang="en-US" sz="1600" dirty="0"/>
              <a:t>			4-wide issue, 128-entry instruction window</a:t>
            </a:r>
          </a:p>
          <a:p>
            <a:pPr marL="457200" lvl="1" indent="0">
              <a:buNone/>
            </a:pPr>
            <a:r>
              <a:rPr lang="en-US" sz="1600" b="1" dirty="0"/>
              <a:t>DRAM</a:t>
            </a:r>
            <a:r>
              <a:rPr lang="en-US" sz="1600" dirty="0"/>
              <a:t> 		DDR4, 1 channel, 2 rank/channel, 4 bank groups,</a:t>
            </a:r>
          </a:p>
          <a:p>
            <a:pPr marL="457200" lvl="1" indent="0">
              <a:buNone/>
            </a:pPr>
            <a:r>
              <a:rPr lang="en-US" sz="1600" dirty="0"/>
              <a:t>			4 banks/bank group, 128K rows/bank, 3200 MT/s</a:t>
            </a:r>
          </a:p>
          <a:p>
            <a:pPr marL="457200" lvl="1" indent="0">
              <a:buNone/>
            </a:pPr>
            <a:r>
              <a:rPr lang="en-US" sz="1600" b="1" dirty="0"/>
              <a:t>Memory Ctrl.</a:t>
            </a:r>
            <a:r>
              <a:rPr lang="en-US" sz="1600" dirty="0"/>
              <a:t>	64-entry read and write requests queues,</a:t>
            </a:r>
          </a:p>
          <a:p>
            <a:pPr marL="457200" lvl="1" indent="0">
              <a:buNone/>
            </a:pPr>
            <a:r>
              <a:rPr lang="en-US" sz="1600" dirty="0"/>
              <a:t>			Scheduling policy: FR-FCFS with a column cap of 16 				Last-Level Cache 2 MiB (single-core), 16 MiB (8-core)</a:t>
            </a:r>
          </a:p>
          <a:p>
            <a:pPr marL="0" indent="0">
              <a:buNone/>
            </a:pPr>
            <a:endParaRPr lang="en-US" sz="400" dirty="0"/>
          </a:p>
          <a:p>
            <a:r>
              <a:rPr lang="tr-TR" sz="2000" b="1" dirty="0">
                <a:solidFill>
                  <a:schemeClr val="accent5">
                    <a:lumMod val="75000"/>
                  </a:schemeClr>
                </a:solidFill>
              </a:rPr>
              <a:t>Comparison Points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2000" dirty="0"/>
              <a:t>4 state-of-the-art </a:t>
            </a:r>
            <a:r>
              <a:rPr lang="en-US" sz="2000" dirty="0" err="1"/>
              <a:t>RowHammer</a:t>
            </a:r>
            <a:r>
              <a:rPr lang="en-US" sz="2000" dirty="0"/>
              <a:t> mitigations</a:t>
            </a:r>
          </a:p>
          <a:p>
            <a:pPr lvl="1"/>
            <a:r>
              <a:rPr lang="en-US" sz="1800" dirty="0"/>
              <a:t>Graphene (best performing), Hydra (area-optimized best performing), </a:t>
            </a:r>
            <a:br>
              <a:rPr lang="en-US" sz="1800" dirty="0"/>
            </a:br>
            <a:r>
              <a:rPr lang="en-US" sz="1800" dirty="0"/>
              <a:t>Low Processor Chip Area Cost: REGA, PARA</a:t>
            </a:r>
          </a:p>
          <a:p>
            <a:pPr marL="0" indent="0">
              <a:buNone/>
            </a:pPr>
            <a:endParaRPr lang="en-US" sz="400" dirty="0"/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Workloads:</a:t>
            </a:r>
            <a:r>
              <a:rPr lang="en-US" sz="2000" b="1" dirty="0">
                <a:solidFill>
                  <a:srgbClr val="316CE3"/>
                </a:solidFill>
              </a:rPr>
              <a:t> </a:t>
            </a:r>
            <a:r>
              <a:rPr lang="en-US" sz="2000" dirty="0"/>
              <a:t>62 1- &amp; 8-core workloads</a:t>
            </a:r>
          </a:p>
          <a:p>
            <a:pPr lvl="1"/>
            <a:r>
              <a:rPr lang="en-US" sz="1800" dirty="0"/>
              <a:t>SPEC CPU2006, SPEC CPU2017, TPC, </a:t>
            </a:r>
            <a:r>
              <a:rPr lang="en-US" sz="1800" dirty="0" err="1"/>
              <a:t>MediaBench</a:t>
            </a:r>
            <a:r>
              <a:rPr lang="en-US" sz="1800" dirty="0"/>
              <a:t>, YCSB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9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616991" y="1179270"/>
            <a:ext cx="2070875" cy="950976"/>
          </a:xfrm>
          <a:prstGeom prst="rect">
            <a:avLst/>
          </a:prstGeom>
        </p:spPr>
      </p:pic>
      <p:grpSp>
        <p:nvGrpSpPr>
          <p:cNvPr id="10" name="chip boundary"/>
          <p:cNvGrpSpPr/>
          <p:nvPr/>
        </p:nvGrpSpPr>
        <p:grpSpPr>
          <a:xfrm>
            <a:off x="568638" y="2130246"/>
            <a:ext cx="2167582" cy="3808512"/>
            <a:chOff x="1890689" y="2143401"/>
            <a:chExt cx="2167582" cy="3808512"/>
          </a:xfrm>
        </p:grpSpPr>
        <p:sp>
          <p:nvSpPr>
            <p:cNvPr id="207" name="Rounded Rectangle 206"/>
            <p:cNvSpPr/>
            <p:nvPr/>
          </p:nvSpPr>
          <p:spPr>
            <a:xfrm>
              <a:off x="1890689" y="3046750"/>
              <a:ext cx="2167582" cy="2905163"/>
            </a:xfrm>
            <a:prstGeom prst="roundRect">
              <a:avLst>
                <a:gd name="adj" fmla="val 3605"/>
              </a:avLst>
            </a:prstGeom>
            <a:solidFill>
              <a:srgbClr val="EBEBE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0" name="Straight Arrow Connector 219"/>
            <p:cNvCxnSpPr>
              <a:cxnSpLocks/>
              <a:stCxn id="94" idx="0"/>
              <a:endCxn id="207" idx="0"/>
            </p:cNvCxnSpPr>
            <p:nvPr/>
          </p:nvCxnSpPr>
          <p:spPr>
            <a:xfrm>
              <a:off x="2974479" y="2143401"/>
              <a:ext cx="1" cy="903349"/>
            </a:xfrm>
            <a:prstGeom prst="straightConnector1">
              <a:avLst/>
            </a:prstGeom>
            <a:ln w="34925" cap="rnd">
              <a:solidFill>
                <a:schemeClr val="tx1">
                  <a:lumMod val="50000"/>
                  <a:lumOff val="5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Chip Internals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32364-6BA0-48AA-B029-3ED2192016F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sp>
        <p:nvSpPr>
          <p:cNvPr id="25" name="chip_highlight"/>
          <p:cNvSpPr/>
          <p:nvPr/>
        </p:nvSpPr>
        <p:spPr>
          <a:xfrm>
            <a:off x="1158241" y="1344844"/>
            <a:ext cx="392174" cy="55204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bitlines"/>
          <p:cNvGrpSpPr/>
          <p:nvPr/>
        </p:nvGrpSpPr>
        <p:grpSpPr>
          <a:xfrm>
            <a:off x="5460079" y="2328592"/>
            <a:ext cx="2226118" cy="2601233"/>
            <a:chOff x="1227093" y="1405824"/>
            <a:chExt cx="2226118" cy="2601233"/>
          </a:xfrm>
        </p:grpSpPr>
        <p:cxnSp>
          <p:nvCxnSpPr>
            <p:cNvPr id="130" name="Straight Connector 129"/>
            <p:cNvCxnSpPr/>
            <p:nvPr/>
          </p:nvCxnSpPr>
          <p:spPr>
            <a:xfrm flipH="1">
              <a:off x="1227093" y="1799197"/>
              <a:ext cx="1" cy="220786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/>
            <p:cNvCxnSpPr/>
            <p:nvPr/>
          </p:nvCxnSpPr>
          <p:spPr>
            <a:xfrm flipH="1">
              <a:off x="1969132" y="1799197"/>
              <a:ext cx="1" cy="220786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/>
            <p:cNvCxnSpPr/>
            <p:nvPr/>
          </p:nvCxnSpPr>
          <p:spPr>
            <a:xfrm flipH="1">
              <a:off x="2711171" y="1799197"/>
              <a:ext cx="1" cy="220786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>
            <a:xfrm flipH="1">
              <a:off x="3453210" y="1799197"/>
              <a:ext cx="1" cy="220786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34" name="TextBox 133"/>
            <p:cNvSpPr txBox="1"/>
            <p:nvPr/>
          </p:nvSpPr>
          <p:spPr>
            <a:xfrm>
              <a:off x="2305028" y="1405824"/>
              <a:ext cx="7649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Bitline</a:t>
              </a:r>
            </a:p>
          </p:txBody>
        </p:sp>
      </p:grpSp>
      <p:grpSp>
        <p:nvGrpSpPr>
          <p:cNvPr id="135" name="rowbuffer"/>
          <p:cNvGrpSpPr/>
          <p:nvPr/>
        </p:nvGrpSpPr>
        <p:grpSpPr>
          <a:xfrm>
            <a:off x="5277200" y="4733645"/>
            <a:ext cx="2591877" cy="1587600"/>
            <a:chOff x="1044214" y="3810877"/>
            <a:chExt cx="2591877" cy="1587600"/>
          </a:xfrm>
        </p:grpSpPr>
        <p:sp>
          <p:nvSpPr>
            <p:cNvPr id="136" name="Rounded Rectangle 135"/>
            <p:cNvSpPr/>
            <p:nvPr/>
          </p:nvSpPr>
          <p:spPr>
            <a:xfrm>
              <a:off x="1044214" y="3810877"/>
              <a:ext cx="365760" cy="689898"/>
            </a:xfrm>
            <a:prstGeom prst="roundRect">
              <a:avLst/>
            </a:prstGeom>
            <a:solidFill>
              <a:srgbClr val="1F4E79"/>
            </a:solidFill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rPr>
                <a:t>S</a:t>
              </a:r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1786253" y="3810877"/>
              <a:ext cx="365760" cy="689898"/>
            </a:xfrm>
            <a:prstGeom prst="roundRect">
              <a:avLst/>
            </a:prstGeom>
            <a:solidFill>
              <a:srgbClr val="1F4E79"/>
            </a:solidFill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rPr>
                <a:t>S</a:t>
              </a:r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2528292" y="3810877"/>
              <a:ext cx="365760" cy="689898"/>
            </a:xfrm>
            <a:prstGeom prst="roundRect">
              <a:avLst/>
            </a:prstGeom>
            <a:solidFill>
              <a:srgbClr val="1F4E79"/>
            </a:solidFill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rPr>
                <a:t>S</a:t>
              </a: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3270331" y="3810877"/>
              <a:ext cx="365760" cy="689898"/>
            </a:xfrm>
            <a:prstGeom prst="roundRect">
              <a:avLst/>
            </a:prstGeom>
            <a:solidFill>
              <a:srgbClr val="1F4E79"/>
            </a:solidFill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rPr>
                <a:t>S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409974" y="4567480"/>
              <a:ext cx="21675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Sense amplifiers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 dirty="0">
                  <a:solidFill>
                    <a:prstClr val="black"/>
                  </a:solidFill>
                  <a:latin typeface="+mj-lt"/>
                </a:rPr>
                <a:t>(row buffer)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143" name="wordlines"/>
          <p:cNvGrpSpPr/>
          <p:nvPr/>
        </p:nvGrpSpPr>
        <p:grpSpPr>
          <a:xfrm>
            <a:off x="5092897" y="3103066"/>
            <a:ext cx="4040611" cy="1332810"/>
            <a:chOff x="859911" y="2180298"/>
            <a:chExt cx="4040611" cy="1332810"/>
          </a:xfrm>
        </p:grpSpPr>
        <p:cxnSp>
          <p:nvCxnSpPr>
            <p:cNvPr id="145" name="Straight Connector 144"/>
            <p:cNvCxnSpPr/>
            <p:nvPr/>
          </p:nvCxnSpPr>
          <p:spPr>
            <a:xfrm>
              <a:off x="859911" y="2180298"/>
              <a:ext cx="3018943" cy="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/>
            <p:cNvCxnSpPr/>
            <p:nvPr/>
          </p:nvCxnSpPr>
          <p:spPr>
            <a:xfrm>
              <a:off x="861334" y="2624568"/>
              <a:ext cx="3017520" cy="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/>
            <p:cNvCxnSpPr/>
            <p:nvPr/>
          </p:nvCxnSpPr>
          <p:spPr>
            <a:xfrm>
              <a:off x="861335" y="3068838"/>
              <a:ext cx="3017520" cy="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/>
            <p:cNvCxnSpPr/>
            <p:nvPr/>
          </p:nvCxnSpPr>
          <p:spPr>
            <a:xfrm>
              <a:off x="861335" y="3513108"/>
              <a:ext cx="3016102" cy="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49" name="TextBox 148"/>
            <p:cNvSpPr txBox="1"/>
            <p:nvPr/>
          </p:nvSpPr>
          <p:spPr>
            <a:xfrm>
              <a:off x="3834204" y="2370994"/>
              <a:ext cx="1066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Wordline</a:t>
              </a:r>
            </a:p>
          </p:txBody>
        </p:sp>
      </p:grpSp>
      <p:grpSp>
        <p:nvGrpSpPr>
          <p:cNvPr id="150" name="subarray cells"/>
          <p:cNvGrpSpPr/>
          <p:nvPr/>
        </p:nvGrpSpPr>
        <p:grpSpPr>
          <a:xfrm>
            <a:off x="5277200" y="2912558"/>
            <a:ext cx="2591877" cy="1698570"/>
            <a:chOff x="1044214" y="1989790"/>
            <a:chExt cx="2591877" cy="1698570"/>
          </a:xfrm>
        </p:grpSpPr>
        <p:sp>
          <p:nvSpPr>
            <p:cNvPr id="151" name="Oval 150"/>
            <p:cNvSpPr/>
            <p:nvPr/>
          </p:nvSpPr>
          <p:spPr>
            <a:xfrm>
              <a:off x="1044214" y="198979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>
              <a:off x="1044214" y="243406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1044214" y="287833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1044214" y="332260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1786253" y="198979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1786253" y="243406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1786253" y="287833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1786253" y="332260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2528292" y="198979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2528292" y="243406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2528292" y="287833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2528292" y="332260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3270331" y="198979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3270331" y="243406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3270331" y="287833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3270331" y="3322600"/>
              <a:ext cx="365760" cy="36576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168" name="dram cell"/>
          <p:cNvGrpSpPr/>
          <p:nvPr/>
        </p:nvGrpSpPr>
        <p:grpSpPr>
          <a:xfrm>
            <a:off x="7437148" y="1069452"/>
            <a:ext cx="1868856" cy="2033614"/>
            <a:chOff x="243760" y="793549"/>
            <a:chExt cx="1868856" cy="2033614"/>
          </a:xfrm>
        </p:grpSpPr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302176" y="1130973"/>
              <a:ext cx="1004603" cy="1004603"/>
            </a:xfrm>
            <a:prstGeom prst="ellipse">
              <a:avLst/>
            </a:prstGeom>
            <a:solidFill>
              <a:schemeClr val="bg1">
                <a:lumMod val="95000"/>
                <a:alpha val="89000"/>
              </a:schemeClr>
            </a:solidFill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grpSp>
          <p:nvGrpSpPr>
            <p:cNvPr id="170" name="Group 169"/>
            <p:cNvGrpSpPr/>
            <p:nvPr/>
          </p:nvGrpSpPr>
          <p:grpSpPr>
            <a:xfrm>
              <a:off x="338174" y="793549"/>
              <a:ext cx="1774442" cy="2033614"/>
              <a:chOff x="338174" y="793549"/>
              <a:chExt cx="1774442" cy="2033614"/>
            </a:xfrm>
          </p:grpSpPr>
          <p:sp>
            <p:nvSpPr>
              <p:cNvPr id="190" name="Subarray-text"/>
              <p:cNvSpPr txBox="1"/>
              <p:nvPr/>
            </p:nvSpPr>
            <p:spPr>
              <a:xfrm>
                <a:off x="338174" y="793549"/>
                <a:ext cx="17744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2000" kern="0" dirty="0">
                    <a:solidFill>
                      <a:prstClr val="black"/>
                    </a:solidFill>
                  </a:rPr>
                  <a:t>DRAM Cell</a:t>
                </a:r>
              </a:p>
            </p:txBody>
          </p:sp>
          <p:cxnSp>
            <p:nvCxnSpPr>
              <p:cNvPr id="191" name="Straight Arrow Connector 190"/>
              <p:cNvCxnSpPr/>
              <p:nvPr/>
            </p:nvCxnSpPr>
            <p:spPr>
              <a:xfrm flipH="1">
                <a:off x="487650" y="1984036"/>
                <a:ext cx="372261" cy="843127"/>
              </a:xfrm>
              <a:prstGeom prst="straightConnector1">
                <a:avLst/>
              </a:prstGeom>
              <a:ln w="19050" cap="flat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243760" y="1019779"/>
              <a:ext cx="1030837" cy="1047755"/>
              <a:chOff x="6794502" y="899797"/>
              <a:chExt cx="1663698" cy="1691003"/>
            </a:xfrm>
          </p:grpSpPr>
          <p:cxnSp>
            <p:nvCxnSpPr>
              <p:cNvPr id="172" name="Straight Arrow Connector 171"/>
              <p:cNvCxnSpPr/>
              <p:nvPr/>
            </p:nvCxnSpPr>
            <p:spPr>
              <a:xfrm flipH="1">
                <a:off x="6794502" y="1287153"/>
                <a:ext cx="1663698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/>
              <p:cNvGrpSpPr/>
              <p:nvPr/>
            </p:nvGrpSpPr>
            <p:grpSpPr>
              <a:xfrm>
                <a:off x="6988345" y="1301115"/>
                <a:ext cx="1241256" cy="1289685"/>
                <a:chOff x="3145581" y="1582420"/>
                <a:chExt cx="1482167" cy="1615192"/>
              </a:xfrm>
            </p:grpSpPr>
            <p:cxnSp>
              <p:nvCxnSpPr>
                <p:cNvPr id="175" name="Straight Arrow Connector 174"/>
                <p:cNvCxnSpPr/>
                <p:nvPr/>
              </p:nvCxnSpPr>
              <p:spPr>
                <a:xfrm>
                  <a:off x="4399148" y="2917386"/>
                  <a:ext cx="0" cy="28022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4170550" y="2802737"/>
                  <a:ext cx="457198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 flipV="1">
                  <a:off x="4399148" y="2802738"/>
                  <a:ext cx="0" cy="114648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3689709" y="1737098"/>
                  <a:ext cx="0" cy="137012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 flipH="1">
                  <a:off x="3469196" y="1880461"/>
                  <a:ext cx="439480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H="1" flipV="1">
                  <a:off x="3908674" y="1978413"/>
                  <a:ext cx="1" cy="22860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>
                  <a:off x="3469196" y="1978413"/>
                  <a:ext cx="439480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3908674" y="2207013"/>
                  <a:ext cx="170121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>
                  <a:off x="3299074" y="2207013"/>
                  <a:ext cx="170122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 flipV="1">
                  <a:off x="3469195" y="1978413"/>
                  <a:ext cx="1" cy="22860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3689709" y="1582420"/>
                  <a:ext cx="1" cy="176039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/>
                <p:cNvCxnSpPr/>
                <p:nvPr/>
              </p:nvCxnSpPr>
              <p:spPr>
                <a:xfrm flipH="1" flipV="1">
                  <a:off x="3145581" y="2207013"/>
                  <a:ext cx="153494" cy="1293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/>
                <p:cNvCxnSpPr/>
                <p:nvPr/>
              </p:nvCxnSpPr>
              <p:spPr>
                <a:xfrm flipV="1">
                  <a:off x="4399148" y="2319211"/>
                  <a:ext cx="0" cy="13360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/>
                <p:cNvCxnSpPr/>
                <p:nvPr/>
              </p:nvCxnSpPr>
              <p:spPr>
                <a:xfrm flipH="1">
                  <a:off x="4170550" y="2452811"/>
                  <a:ext cx="457198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Elbow Connector 188"/>
                <p:cNvCxnSpPr/>
                <p:nvPr/>
              </p:nvCxnSpPr>
              <p:spPr>
                <a:xfrm rot="10800000">
                  <a:off x="3995269" y="2207015"/>
                  <a:ext cx="403880" cy="228599"/>
                </a:xfrm>
                <a:prstGeom prst="bentConnector3">
                  <a:avLst>
                    <a:gd name="adj1" fmla="val -825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4" name="Straight Arrow Connector 173"/>
              <p:cNvCxnSpPr/>
              <p:nvPr/>
            </p:nvCxnSpPr>
            <p:spPr>
              <a:xfrm flipV="1">
                <a:off x="6988659" y="899797"/>
                <a:ext cx="0" cy="1691003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DRAM array"/>
          <p:cNvGrpSpPr/>
          <p:nvPr/>
        </p:nvGrpSpPr>
        <p:grpSpPr>
          <a:xfrm>
            <a:off x="769994" y="3160250"/>
            <a:ext cx="1764870" cy="2551252"/>
            <a:chOff x="2013360" y="3032805"/>
            <a:chExt cx="1764870" cy="2551252"/>
          </a:xfrm>
        </p:grpSpPr>
        <p:grpSp>
          <p:nvGrpSpPr>
            <p:cNvPr id="3" name="Group 2"/>
            <p:cNvGrpSpPr/>
            <p:nvPr/>
          </p:nvGrpSpPr>
          <p:grpSpPr>
            <a:xfrm>
              <a:off x="2013360" y="3968188"/>
              <a:ext cx="1764870" cy="1615869"/>
              <a:chOff x="1994891" y="3913443"/>
              <a:chExt cx="1764870" cy="1615869"/>
            </a:xfrm>
          </p:grpSpPr>
          <p:sp>
            <p:nvSpPr>
              <p:cNvPr id="194" name="bank3"/>
              <p:cNvSpPr/>
              <p:nvPr/>
            </p:nvSpPr>
            <p:spPr>
              <a:xfrm>
                <a:off x="2333410" y="3913443"/>
                <a:ext cx="1426351" cy="1256685"/>
              </a:xfrm>
              <a:prstGeom prst="roundRect">
                <a:avLst>
                  <a:gd name="adj" fmla="val 7485"/>
                </a:avLst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bank2"/>
              <p:cNvSpPr/>
              <p:nvPr/>
            </p:nvSpPr>
            <p:spPr>
              <a:xfrm>
                <a:off x="2162063" y="4055071"/>
                <a:ext cx="1412965" cy="1269931"/>
              </a:xfrm>
              <a:prstGeom prst="roundRect">
                <a:avLst>
                  <a:gd name="adj" fmla="val 7485"/>
                </a:avLst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6" name="bank"/>
              <p:cNvGrpSpPr/>
              <p:nvPr/>
            </p:nvGrpSpPr>
            <p:grpSpPr>
              <a:xfrm>
                <a:off x="1994891" y="4233664"/>
                <a:ext cx="1414818" cy="1295648"/>
                <a:chOff x="5076854" y="1142999"/>
                <a:chExt cx="3424330" cy="4898283"/>
              </a:xfrm>
            </p:grpSpPr>
            <p:sp>
              <p:nvSpPr>
                <p:cNvPr id="197" name="Rounded Rectangle 196"/>
                <p:cNvSpPr/>
                <p:nvPr/>
              </p:nvSpPr>
              <p:spPr>
                <a:xfrm>
                  <a:off x="5076854" y="1142999"/>
                  <a:ext cx="3379524" cy="4898283"/>
                </a:xfrm>
                <a:prstGeom prst="roundRect">
                  <a:avLst>
                    <a:gd name="adj" fmla="val 7485"/>
                  </a:avLst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TextBox 197"/>
                <p:cNvSpPr txBox="1"/>
                <p:nvPr/>
              </p:nvSpPr>
              <p:spPr>
                <a:xfrm>
                  <a:off x="5713334" y="2593447"/>
                  <a:ext cx="2787850" cy="17453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i="1" dirty="0"/>
                    <a:t>Bank</a:t>
                  </a:r>
                  <a:endParaRPr lang="en-US" sz="2400" i="1" dirty="0"/>
                </a:p>
              </p:txBody>
            </p:sp>
          </p:grpSp>
        </p:grpSp>
        <p:sp>
          <p:nvSpPr>
            <p:cNvPr id="201" name="TextBox 200"/>
            <p:cNvSpPr txBox="1"/>
            <p:nvPr/>
          </p:nvSpPr>
          <p:spPr>
            <a:xfrm>
              <a:off x="2337825" y="3032805"/>
              <a:ext cx="10983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/>
                <a:t>DRAM</a:t>
              </a:r>
              <a:br>
                <a:rPr lang="en-US" sz="2400" b="1" i="1" dirty="0"/>
              </a:br>
              <a:r>
                <a:rPr lang="en-US" sz="2400" b="1" i="1" dirty="0"/>
                <a:t>Array</a:t>
              </a:r>
            </a:p>
          </p:txBody>
        </p:sp>
      </p:grpSp>
      <p:grpSp>
        <p:nvGrpSpPr>
          <p:cNvPr id="229" name="dash"/>
          <p:cNvGrpSpPr/>
          <p:nvPr/>
        </p:nvGrpSpPr>
        <p:grpSpPr>
          <a:xfrm rot="16439242">
            <a:off x="2462414" y="2681626"/>
            <a:ext cx="2965275" cy="2996002"/>
            <a:chOff x="4310672" y="878641"/>
            <a:chExt cx="2965275" cy="2996002"/>
          </a:xfrm>
        </p:grpSpPr>
        <p:cxnSp>
          <p:nvCxnSpPr>
            <p:cNvPr id="230" name="Straight Connector 229"/>
            <p:cNvCxnSpPr>
              <a:cxnSpLocks/>
            </p:cNvCxnSpPr>
            <p:nvPr/>
          </p:nvCxnSpPr>
          <p:spPr>
            <a:xfrm rot="5160758" flipV="1">
              <a:off x="5192854" y="1512758"/>
              <a:ext cx="2717209" cy="144897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1" name="Straight Connector 230"/>
            <p:cNvCxnSpPr>
              <a:cxnSpLocks/>
            </p:cNvCxnSpPr>
            <p:nvPr/>
          </p:nvCxnSpPr>
          <p:spPr>
            <a:xfrm rot="5160758">
              <a:off x="3041312" y="2293490"/>
              <a:ext cx="2850513" cy="31179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5009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1C6C-E937-6432-8BF3-1CA9AD8C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Single-Core Performance and Energy</a:t>
            </a:r>
            <a:endParaRPr lang="en-TR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629A32-5655-18B0-EB04-EC1AA792405C}"/>
              </a:ext>
            </a:extLst>
          </p:cNvPr>
          <p:cNvSpPr txBox="1">
            <a:spLocks/>
          </p:cNvSpPr>
          <p:nvPr/>
        </p:nvSpPr>
        <p:spPr>
          <a:xfrm>
            <a:off x="0" y="4324952"/>
            <a:ext cx="9144000" cy="897089"/>
          </a:xfrm>
          <a:prstGeom prst="rect">
            <a:avLst/>
          </a:prstGeom>
          <a:solidFill>
            <a:srgbClr val="CDF2FF"/>
          </a:solidFill>
          <a:ln w="28575"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Small 0.6% average performance overhead at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nRH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1000</a:t>
            </a:r>
            <a:b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1.5% at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nRH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125</a:t>
            </a:r>
            <a:endParaRPr lang="en-T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A7CFC6-46F6-BA7F-8289-58E316E740B1}"/>
              </a:ext>
            </a:extLst>
          </p:cNvPr>
          <p:cNvSpPr/>
          <p:nvPr/>
        </p:nvSpPr>
        <p:spPr>
          <a:xfrm>
            <a:off x="742520" y="1449899"/>
            <a:ext cx="1065654" cy="224207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0E73C5-5E6A-60C3-DF67-EEEE4E5B9455}"/>
              </a:ext>
            </a:extLst>
          </p:cNvPr>
          <p:cNvSpPr/>
          <p:nvPr/>
        </p:nvSpPr>
        <p:spPr>
          <a:xfrm>
            <a:off x="1867092" y="3522031"/>
            <a:ext cx="6534387" cy="63058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02E7DB-D409-9B9F-27DD-85DAC5C8F48A}"/>
              </a:ext>
            </a:extLst>
          </p:cNvPr>
          <p:cNvSpPr txBox="1">
            <a:spLocks/>
          </p:cNvSpPr>
          <p:nvPr/>
        </p:nvSpPr>
        <p:spPr>
          <a:xfrm>
            <a:off x="0" y="5408101"/>
            <a:ext cx="9144000" cy="897089"/>
          </a:xfrm>
          <a:prstGeom prst="rect">
            <a:avLst/>
          </a:prstGeom>
          <a:solidFill>
            <a:srgbClr val="CDF2FF"/>
          </a:solidFill>
          <a:ln w="28575"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ENERGY</a:t>
            </a:r>
            <a:endParaRPr lang="en-T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60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1C6C-E937-6432-8BF3-1CA9AD8C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Multi-Core Performance</a:t>
            </a:r>
            <a:endParaRPr lang="en-T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77F1B-5CC2-CAD3-36E8-7384BDC2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75" y="1189822"/>
            <a:ext cx="8351651" cy="3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116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AE7A-5DD7-D9CA-3D5E-C15A8B93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and Area Overhead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9E1E8D-1A9A-3A15-3040-E0C029B69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/>
              <a:t>ABACuS</a:t>
            </a:r>
            <a:r>
              <a:rPr lang="en-US" sz="2400" dirty="0"/>
              <a:t> takes up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18.93 KiB at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1K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151.41 KiB 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125</a:t>
            </a:r>
            <a:br>
              <a:rPr lang="en-US" sz="2400" dirty="0"/>
            </a:br>
            <a:r>
              <a:rPr lang="en-US" sz="2400" dirty="0" err="1"/>
              <a:t>RowHammer</a:t>
            </a:r>
            <a:r>
              <a:rPr lang="en-US" sz="2400" dirty="0"/>
              <a:t> threshold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dirty="0"/>
              <a:t>Area overhead analysis: </a:t>
            </a:r>
            <a:r>
              <a:rPr lang="en-US" sz="2400" dirty="0">
                <a:solidFill>
                  <a:srgbClr val="316CE3"/>
                </a:solidFill>
              </a:rPr>
              <a:t>CACTI</a:t>
            </a:r>
          </a:p>
        </p:txBody>
      </p:sp>
      <p:graphicFrame>
        <p:nvGraphicFramePr>
          <p:cNvPr id="8" name="Grafik 10">
            <a:extLst>
              <a:ext uri="{FF2B5EF4-FFF2-40B4-BE49-F238E27FC236}">
                <a16:creationId xmlns:a16="http://schemas.microsoft.com/office/drawing/2014/main" id="{13E874D2-5ED8-A57B-439E-9D059FA6ECBF}"/>
              </a:ext>
            </a:extLst>
          </p:cNvPr>
          <p:cNvGraphicFramePr/>
          <p:nvPr/>
        </p:nvGraphicFramePr>
        <p:xfrm>
          <a:off x="1020337" y="2934615"/>
          <a:ext cx="6523195" cy="3678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78D691F-F667-CEFA-9B51-4FFA5C79302D}"/>
              </a:ext>
            </a:extLst>
          </p:cNvPr>
          <p:cNvSpPr txBox="1"/>
          <p:nvPr/>
        </p:nvSpPr>
        <p:spPr>
          <a:xfrm>
            <a:off x="1600468" y="2633222"/>
            <a:ext cx="5943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H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Area overhead for a dual-rank system</a:t>
            </a:r>
          </a:p>
        </p:txBody>
      </p:sp>
    </p:spTree>
    <p:extLst>
      <p:ext uri="{BB962C8B-B14F-4D97-AF65-F5344CB8AC3E}">
        <p14:creationId xmlns:p14="http://schemas.microsoft.com/office/powerpoint/2010/main" val="31650402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ECA2-CEEC-A5CF-4A12-2DE80CB5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200E9-33CB-017D-8B20-A947C13E6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257300"/>
            <a:ext cx="8987622" cy="5152777"/>
          </a:xfrm>
        </p:spPr>
        <p:txBody>
          <a:bodyPr/>
          <a:lstStyle/>
          <a:p>
            <a:r>
              <a:rPr lang="en-CH" sz="3200" dirty="0"/>
              <a:t>More motivational analysis</a:t>
            </a:r>
          </a:p>
          <a:p>
            <a:r>
              <a:rPr lang="en-CH" sz="3200" dirty="0"/>
              <a:t>Multi-core performance &amp; energy results</a:t>
            </a:r>
          </a:p>
          <a:p>
            <a:r>
              <a:rPr lang="en-CH" sz="3200" dirty="0"/>
              <a:t>Performance under adversarial workloads</a:t>
            </a:r>
          </a:p>
          <a:p>
            <a:pPr lvl="1"/>
            <a:r>
              <a:rPr lang="en-CH" sz="2400" dirty="0"/>
              <a:t>Alternative ABACuS design</a:t>
            </a:r>
          </a:p>
          <a:p>
            <a:r>
              <a:rPr lang="en-CH" sz="3200" dirty="0"/>
              <a:t>Performance &amp; energy sensitivity to:</a:t>
            </a:r>
          </a:p>
          <a:p>
            <a:pPr lvl="1"/>
            <a:r>
              <a:rPr lang="en-CH" sz="2400" dirty="0"/>
              <a:t>Blast radius</a:t>
            </a:r>
          </a:p>
          <a:p>
            <a:pPr lvl="1"/>
            <a:r>
              <a:rPr lang="en-CH" sz="2400" dirty="0"/>
              <a:t>Number of ABACuS counters </a:t>
            </a:r>
          </a:p>
          <a:p>
            <a:pPr lvl="1"/>
            <a:r>
              <a:rPr lang="en-CH" sz="2400" dirty="0"/>
              <a:t>Number of banks</a:t>
            </a:r>
          </a:p>
          <a:p>
            <a:r>
              <a:rPr lang="en-CH" sz="3200" dirty="0"/>
              <a:t>Circuit area, latency, energy, and power</a:t>
            </a:r>
          </a:p>
          <a:p>
            <a:r>
              <a:rPr lang="en-CH" sz="3200" dirty="0"/>
              <a:t>Security proof</a:t>
            </a:r>
          </a:p>
          <a:p>
            <a:endParaRPr lang="en-CH" sz="3200" dirty="0"/>
          </a:p>
          <a:p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161658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E12D-6C8B-8437-40CD-C3BBFD91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49CF1-A68E-C0EA-DFC3-9A7E8E9F4326}"/>
              </a:ext>
            </a:extLst>
          </p:cNvPr>
          <p:cNvSpPr/>
          <p:nvPr/>
        </p:nvSpPr>
        <p:spPr>
          <a:xfrm>
            <a:off x="-2199" y="1322480"/>
            <a:ext cx="9144000" cy="91713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1. Background &amp; Motivation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2C899B-22AC-5210-066B-ADC3C76BDE5A}"/>
              </a:ext>
            </a:extLst>
          </p:cNvPr>
          <p:cNvSpPr/>
          <p:nvPr/>
        </p:nvSpPr>
        <p:spPr>
          <a:xfrm>
            <a:off x="0" y="3943993"/>
            <a:ext cx="9144000" cy="91799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3.</a:t>
            </a:r>
            <a:r>
              <a:rPr lang="tr-TR" sz="3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Evaluation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79601-B19B-A6EF-B7CD-7D8D42F11D01}"/>
              </a:ext>
            </a:extLst>
          </p:cNvPr>
          <p:cNvSpPr/>
          <p:nvPr/>
        </p:nvSpPr>
        <p:spPr>
          <a:xfrm>
            <a:off x="0" y="5255179"/>
            <a:ext cx="9144000" cy="917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4. 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D37A9-0C18-32CF-A6F9-A3008AF52DE4}"/>
              </a:ext>
            </a:extLst>
          </p:cNvPr>
          <p:cNvSpPr/>
          <p:nvPr/>
        </p:nvSpPr>
        <p:spPr>
          <a:xfrm>
            <a:off x="0" y="2632806"/>
            <a:ext cx="9144000" cy="91799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2.</a:t>
            </a:r>
            <a:r>
              <a:rPr lang="tr-TR" sz="3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ABACuS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: Key Idea and Mechanism</a:t>
            </a:r>
          </a:p>
        </p:txBody>
      </p:sp>
    </p:spTree>
    <p:extLst>
      <p:ext uri="{BB962C8B-B14F-4D97-AF65-F5344CB8AC3E}">
        <p14:creationId xmlns:p14="http://schemas.microsoft.com/office/powerpoint/2010/main" val="27417709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0C55A8-F7CF-4984-A1C7-0D1BFCF0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ABACuS</a:t>
            </a:r>
            <a:r>
              <a:rPr lang="en-US" dirty="0"/>
              <a:t> Summary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54E5C6-8092-46E1-A98C-201D5F079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57" y="1036320"/>
            <a:ext cx="8907087" cy="563794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Goal: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/>
              <a:t>Prevent </a:t>
            </a:r>
            <a:r>
              <a:rPr lang="en-US" sz="2000" dirty="0" err="1"/>
              <a:t>RowHammer</a:t>
            </a:r>
            <a:r>
              <a:rPr lang="en-US" sz="2000" dirty="0"/>
              <a:t> bitflips at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low performance, energy,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and area cost </a:t>
            </a:r>
            <a:r>
              <a:rPr lang="en-US" sz="2000" dirty="0"/>
              <a:t>especially at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very low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RowHammer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thresholds </a:t>
            </a:r>
            <a:br>
              <a:rPr lang="en-US" sz="2000" dirty="0"/>
            </a:br>
            <a:r>
              <a:rPr lang="en-US" sz="2000" dirty="0"/>
              <a:t>(e.g., 125 aggressor row activations induce a bitflip)</a:t>
            </a:r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Key Observation: </a:t>
            </a:r>
            <a:r>
              <a:rPr lang="en-US" sz="2000" dirty="0"/>
              <a:t>Many workloads access the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same row address </a:t>
            </a:r>
            <a:r>
              <a:rPr lang="en-US" sz="2000" dirty="0"/>
              <a:t>in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different DRAM banks </a:t>
            </a:r>
            <a:r>
              <a:rPr lang="en-US" sz="2000" dirty="0"/>
              <a:t>at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around the same time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Key Idea: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/>
              <a:t>Use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one counter </a:t>
            </a:r>
            <a:r>
              <a:rPr lang="en-US" sz="2000" dirty="0"/>
              <a:t>to track the activation count of </a:t>
            </a:r>
            <a:br>
              <a:rPr lang="en-US" sz="2000" dirty="0"/>
            </a:b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many rows </a:t>
            </a:r>
            <a:r>
              <a:rPr lang="en-US" sz="2000" dirty="0"/>
              <a:t>with the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same address </a:t>
            </a:r>
            <a:r>
              <a:rPr lang="en-US" sz="2000" dirty="0"/>
              <a:t>across all DRAM banks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endParaRPr lang="en-US" sz="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>
                <a:solidFill>
                  <a:srgbClr val="85319F"/>
                </a:solidFill>
              </a:rPr>
              <a:t>Key Results: </a:t>
            </a:r>
            <a:r>
              <a:rPr lang="en-US" sz="2000" dirty="0"/>
              <a:t>At very low </a:t>
            </a:r>
            <a:r>
              <a:rPr lang="en-US" sz="2000" dirty="0" err="1"/>
              <a:t>RowHammer</a:t>
            </a:r>
            <a:r>
              <a:rPr lang="en-US" sz="2000" dirty="0"/>
              <a:t> thresholds, </a:t>
            </a:r>
            <a:r>
              <a:rPr lang="en-US" sz="2000" dirty="0" err="1"/>
              <a:t>ABACuS</a:t>
            </a:r>
            <a:r>
              <a:rPr lang="en-US" sz="2000" dirty="0"/>
              <a:t>: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1900" dirty="0"/>
              <a:t>Induces </a:t>
            </a:r>
            <a:r>
              <a:rPr lang="en-US" sz="1900" dirty="0">
                <a:solidFill>
                  <a:srgbClr val="85319F"/>
                </a:solidFill>
              </a:rPr>
              <a:t>small system performance and DRAM energy overhead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1900" dirty="0">
                <a:solidFill>
                  <a:srgbClr val="85319F"/>
                </a:solidFill>
              </a:rPr>
              <a:t>Outperforms</a:t>
            </a:r>
            <a:r>
              <a:rPr lang="en-US" sz="1900" dirty="0"/>
              <a:t> the state-of-the-art mitigation (Hydra)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1900" dirty="0"/>
              <a:t>Takes up </a:t>
            </a:r>
            <a:r>
              <a:rPr lang="en-US" sz="1900" dirty="0">
                <a:solidFill>
                  <a:srgbClr val="7030A0"/>
                </a:solidFill>
              </a:rPr>
              <a:t>22.7X smaller chip area </a:t>
            </a:r>
            <a:r>
              <a:rPr lang="en-US" sz="1900" dirty="0"/>
              <a:t>than state-of-the-art (Graphene)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endParaRPr lang="en-US" sz="2000" dirty="0"/>
          </a:p>
        </p:txBody>
      </p:sp>
      <p:sp>
        <p:nvSpPr>
          <p:cNvPr id="4" name="Alt Başlık 2">
            <a:extLst>
              <a:ext uri="{FF2B5EF4-FFF2-40B4-BE49-F238E27FC236}">
                <a16:creationId xmlns:a16="http://schemas.microsoft.com/office/drawing/2014/main" id="{5EB1FFC7-162F-1C6A-A55A-9E924A013BA9}"/>
              </a:ext>
            </a:extLst>
          </p:cNvPr>
          <p:cNvSpPr txBox="1">
            <a:spLocks/>
          </p:cNvSpPr>
          <p:nvPr/>
        </p:nvSpPr>
        <p:spPr>
          <a:xfrm>
            <a:off x="1224089" y="6468272"/>
            <a:ext cx="669142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https://github.com/CMU-SAFARI/</a:t>
            </a:r>
            <a:r>
              <a:rPr lang="tr-TR" sz="2000" dirty="0" err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ABACuS</a:t>
            </a:r>
            <a:endParaRPr lang="tr-TR" sz="20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8AB6-82F9-6FD2-CB05-1AD89983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Extended Version on arXiv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E760F-DB60-80B2-F7F6-88D5635D4D35}"/>
              </a:ext>
            </a:extLst>
          </p:cNvPr>
          <p:cNvSpPr txBox="1"/>
          <p:nvPr/>
        </p:nvSpPr>
        <p:spPr>
          <a:xfrm>
            <a:off x="478854" y="1109838"/>
            <a:ext cx="8181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3200" i="1" dirty="0">
                <a:solidFill>
                  <a:srgbClr val="0000FF"/>
                </a:solidFill>
                <a:latin typeface="Cambria" panose="02040503050406030204" pitchFamily="18" charset="0"/>
              </a:rPr>
              <a:t>https://arxiv.org/pdf/2310.09977.pdf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9C80D-7E22-D635-D884-57B8F646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8" y="1950020"/>
            <a:ext cx="8975224" cy="37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812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D811-EA84-18CE-60BE-2D3B08C8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ABACuS is Open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F7166-4AB7-33EC-3C5A-A465504BE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" y="1689651"/>
            <a:ext cx="8970304" cy="4353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A59B9E-CB66-3B06-68D8-3498B835683C}"/>
              </a:ext>
            </a:extLst>
          </p:cNvPr>
          <p:cNvSpPr txBox="1"/>
          <p:nvPr/>
        </p:nvSpPr>
        <p:spPr>
          <a:xfrm>
            <a:off x="871300" y="1018130"/>
            <a:ext cx="7397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3200" i="1" dirty="0">
                <a:solidFill>
                  <a:srgbClr val="0000FF"/>
                </a:solidFill>
                <a:latin typeface="Cambria" panose="02040503050406030204" pitchFamily="18" charset="0"/>
              </a:rPr>
              <a:t>https://github.com/CMU-SAFARI/ABACuS</a:t>
            </a:r>
          </a:p>
        </p:txBody>
      </p:sp>
    </p:spTree>
    <p:extLst>
      <p:ext uri="{BB962C8B-B14F-4D97-AF65-F5344CB8AC3E}">
        <p14:creationId xmlns:p14="http://schemas.microsoft.com/office/powerpoint/2010/main" val="1444236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1"/>
            <a:ext cx="9144000" cy="36286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1463200"/>
            <a:ext cx="9144000" cy="1876506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ABACuS</a:t>
            </a:r>
            <a:b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All-Bank Activation Counters for Scalable </a:t>
            </a:r>
            <a:b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Low Overhead </a:t>
            </a:r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RowHammer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Mitigation</a:t>
            </a:r>
            <a:endParaRPr lang="en-US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7C26073-8D20-48E5-9751-3761552F8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660" y="6157481"/>
            <a:ext cx="2176678" cy="418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493808-1C51-9F45-A6ED-874599368E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6093000" y="6138257"/>
            <a:ext cx="2657465" cy="457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46F9A6D-268D-41ED-D5BC-C64B606DC08F}"/>
              </a:ext>
            </a:extLst>
          </p:cNvPr>
          <p:cNvGrpSpPr/>
          <p:nvPr/>
        </p:nvGrpSpPr>
        <p:grpSpPr>
          <a:xfrm>
            <a:off x="-587375" y="3935881"/>
            <a:ext cx="10333917" cy="457200"/>
            <a:chOff x="-587375" y="3533520"/>
            <a:chExt cx="10333917" cy="457200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BC051AEB-4CB3-B642-8F9E-6613E38F034B}"/>
                </a:ext>
              </a:extLst>
            </p:cNvPr>
            <p:cNvSpPr txBox="1">
              <a:spLocks/>
            </p:cNvSpPr>
            <p:nvPr/>
          </p:nvSpPr>
          <p:spPr>
            <a:xfrm>
              <a:off x="-587375" y="353352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u="sng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Ataberk Olgun</a:t>
              </a:r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41454874-62B6-F9E3-C7F5-5F8063E4C813}"/>
                </a:ext>
              </a:extLst>
            </p:cNvPr>
            <p:cNvSpPr txBox="1">
              <a:spLocks/>
            </p:cNvSpPr>
            <p:nvPr/>
          </p:nvSpPr>
          <p:spPr>
            <a:xfrm>
              <a:off x="2407908" y="353352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Yahya Can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Tuğrul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A17C7A9-5EC7-1987-0954-C62819119840}"/>
                </a:ext>
              </a:extLst>
            </p:cNvPr>
            <p:cNvSpPr txBox="1">
              <a:spLocks/>
            </p:cNvSpPr>
            <p:nvPr/>
          </p:nvSpPr>
          <p:spPr>
            <a:xfrm>
              <a:off x="5403142" y="353352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F.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Nisa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Bostancı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DF75DE-9BDC-EE22-DF3E-DC2A476EB511}"/>
              </a:ext>
            </a:extLst>
          </p:cNvPr>
          <p:cNvGrpSpPr/>
          <p:nvPr/>
        </p:nvGrpSpPr>
        <p:grpSpPr>
          <a:xfrm>
            <a:off x="-587375" y="4592163"/>
            <a:ext cx="10334456" cy="457200"/>
            <a:chOff x="-587375" y="4124240"/>
            <a:chExt cx="10334456" cy="457200"/>
          </a:xfrm>
        </p:grpSpPr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1A8A866E-11CB-E07B-6C1D-207CEDE6DF33}"/>
                </a:ext>
              </a:extLst>
            </p:cNvPr>
            <p:cNvSpPr txBox="1">
              <a:spLocks/>
            </p:cNvSpPr>
            <p:nvPr/>
          </p:nvSpPr>
          <p:spPr>
            <a:xfrm>
              <a:off x="-587375" y="412424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İsmail Emir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Yüksel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A6B5F463-358C-E6A9-BE2D-911B91C1D49A}"/>
                </a:ext>
              </a:extLst>
            </p:cNvPr>
            <p:cNvSpPr txBox="1">
              <a:spLocks/>
            </p:cNvSpPr>
            <p:nvPr/>
          </p:nvSpPr>
          <p:spPr>
            <a:xfrm>
              <a:off x="2407908" y="412424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Haocong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Luo</a:t>
              </a:r>
            </a:p>
          </p:txBody>
        </p:sp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36514D59-BEA2-2F3A-3767-20F66D929AF6}"/>
                </a:ext>
              </a:extLst>
            </p:cNvPr>
            <p:cNvSpPr txBox="1">
              <a:spLocks/>
            </p:cNvSpPr>
            <p:nvPr/>
          </p:nvSpPr>
          <p:spPr>
            <a:xfrm>
              <a:off x="5403681" y="4124240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Steve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Rhyner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223E29-7B94-F913-6870-FD867C013960}"/>
              </a:ext>
            </a:extLst>
          </p:cNvPr>
          <p:cNvGrpSpPr/>
          <p:nvPr/>
        </p:nvGrpSpPr>
        <p:grpSpPr>
          <a:xfrm>
            <a:off x="-587375" y="5248445"/>
            <a:ext cx="10334456" cy="457200"/>
            <a:chOff x="-587375" y="4846084"/>
            <a:chExt cx="10334456" cy="457200"/>
          </a:xfrm>
        </p:grpSpPr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051F9831-FC50-11C2-B3CE-48FEF52A54C8}"/>
                </a:ext>
              </a:extLst>
            </p:cNvPr>
            <p:cNvSpPr txBox="1">
              <a:spLocks/>
            </p:cNvSpPr>
            <p:nvPr/>
          </p:nvSpPr>
          <p:spPr>
            <a:xfrm>
              <a:off x="-587375" y="4846084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A.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Giray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Yağlıkçı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663BB916-627E-605F-47F5-8D82DDE5D037}"/>
                </a:ext>
              </a:extLst>
            </p:cNvPr>
            <p:cNvSpPr txBox="1">
              <a:spLocks/>
            </p:cNvSpPr>
            <p:nvPr/>
          </p:nvSpPr>
          <p:spPr>
            <a:xfrm>
              <a:off x="2406891" y="4846084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Geraldo F. Oliveira</a:t>
              </a:r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E0E4C8B1-65CF-0F28-8D33-B3C56731534D}"/>
                </a:ext>
              </a:extLst>
            </p:cNvPr>
            <p:cNvSpPr txBox="1">
              <a:spLocks/>
            </p:cNvSpPr>
            <p:nvPr/>
          </p:nvSpPr>
          <p:spPr>
            <a:xfrm>
              <a:off x="5403681" y="4846084"/>
              <a:ext cx="4343400" cy="4572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Onur</a:t>
              </a: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 </a:t>
              </a:r>
              <a:r>
                <a:rPr lang="en-US" sz="2200" dirty="0" err="1">
                  <a:latin typeface="Verdana" panose="020B0604030504040204" pitchFamily="34" charset="0"/>
                  <a:ea typeface="Verdana" panose="020B0604030504040204" pitchFamily="34" charset="0"/>
                  <a:cs typeface="Cambria"/>
                </a:rPr>
                <a:t>Mutlu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Cambria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DFE92C0-2A94-BE38-F41D-23584B82A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61" y="143761"/>
            <a:ext cx="1024478" cy="1024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95CA35-830D-4466-00DD-8A79490F16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31" y="143761"/>
            <a:ext cx="1024478" cy="1024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5A0B80-F4C9-BEFE-9379-F20A9AF65A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01" y="143761"/>
            <a:ext cx="1024478" cy="1024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2293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A273C-E4BC-1D37-9B7A-016B8D107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93B650C1-085D-9CC0-AACB-21309E455206}"/>
              </a:ext>
            </a:extLst>
          </p:cNvPr>
          <p:cNvSpPr/>
          <p:nvPr/>
        </p:nvSpPr>
        <p:spPr>
          <a:xfrm>
            <a:off x="0" y="0"/>
            <a:ext cx="9144000" cy="3428999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Serbest Form: Şekil 18">
            <a:extLst>
              <a:ext uri="{FF2B5EF4-FFF2-40B4-BE49-F238E27FC236}">
                <a16:creationId xmlns:a16="http://schemas.microsoft.com/office/drawing/2014/main" id="{0703773E-FEFF-F71C-5659-96A56AE3B105}"/>
              </a:ext>
            </a:extLst>
          </p:cNvPr>
          <p:cNvSpPr/>
          <p:nvPr/>
        </p:nvSpPr>
        <p:spPr>
          <a:xfrm>
            <a:off x="3949417" y="572252"/>
            <a:ext cx="955315" cy="1041621"/>
          </a:xfrm>
          <a:custGeom>
            <a:avLst/>
            <a:gdLst>
              <a:gd name="connsiteX0" fmla="*/ 773776 w 955315"/>
              <a:gd name="connsiteY0" fmla="*/ 263381 h 1041621"/>
              <a:gd name="connsiteX1" fmla="*/ 955315 w 955315"/>
              <a:gd name="connsiteY1" fmla="*/ 0 h 1041621"/>
              <a:gd name="connsiteX2" fmla="*/ 395816 w 955315"/>
              <a:gd name="connsiteY2" fmla="*/ 559499 h 1041621"/>
              <a:gd name="connsiteX3" fmla="*/ 775264 w 955315"/>
              <a:gd name="connsiteY3" fmla="*/ 32737 h 1041621"/>
              <a:gd name="connsiteX4" fmla="*/ 395816 w 955315"/>
              <a:gd name="connsiteY4" fmla="*/ 428553 h 1041621"/>
              <a:gd name="connsiteX5" fmla="*/ 494026 w 955315"/>
              <a:gd name="connsiteY5" fmla="*/ 247013 h 1041621"/>
              <a:gd name="connsiteX6" fmla="*/ 263381 w 955315"/>
              <a:gd name="connsiteY6" fmla="*/ 510394 h 1041621"/>
              <a:gd name="connsiteX7" fmla="*/ 296118 w 955315"/>
              <a:gd name="connsiteY7" fmla="*/ 412184 h 1041621"/>
              <a:gd name="connsiteX8" fmla="*/ 0 w 955315"/>
              <a:gd name="connsiteY8" fmla="*/ 665150 h 1041621"/>
              <a:gd name="connsiteX9" fmla="*/ 77378 w 955315"/>
              <a:gd name="connsiteY9" fmla="*/ 654733 h 1041621"/>
              <a:gd name="connsiteX10" fmla="*/ 360103 w 955315"/>
              <a:gd name="connsiteY10" fmla="*/ 937459 h 1041621"/>
              <a:gd name="connsiteX11" fmla="*/ 340759 w 955315"/>
              <a:gd name="connsiteY11" fmla="*/ 1041621 h 1041621"/>
              <a:gd name="connsiteX12" fmla="*/ 642829 w 955315"/>
              <a:gd name="connsiteY12" fmla="*/ 708302 h 1041621"/>
              <a:gd name="connsiteX13" fmla="*/ 560987 w 955315"/>
              <a:gd name="connsiteY13" fmla="*/ 724671 h 1041621"/>
              <a:gd name="connsiteX14" fmla="*/ 791632 w 955315"/>
              <a:gd name="connsiteY14" fmla="*/ 526763 h 1041621"/>
              <a:gd name="connsiteX15" fmla="*/ 592236 w 955315"/>
              <a:gd name="connsiteY15" fmla="*/ 610092 h 1041621"/>
              <a:gd name="connsiteX16" fmla="*/ 889842 w 955315"/>
              <a:gd name="connsiteY16" fmla="*/ 312486 h 1041621"/>
              <a:gd name="connsiteX17" fmla="*/ 675566 w 955315"/>
              <a:gd name="connsiteY17" fmla="*/ 444921 h 1041621"/>
              <a:gd name="connsiteX18" fmla="*/ 955315 w 955315"/>
              <a:gd name="connsiteY18" fmla="*/ 148803 h 1041621"/>
              <a:gd name="connsiteX19" fmla="*/ 773776 w 955315"/>
              <a:gd name="connsiteY19" fmla="*/ 263381 h 104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55315" h="1041621">
                <a:moveTo>
                  <a:pt x="773776" y="263381"/>
                </a:moveTo>
                <a:lnTo>
                  <a:pt x="955315" y="0"/>
                </a:lnTo>
                <a:lnTo>
                  <a:pt x="395816" y="559499"/>
                </a:lnTo>
                <a:lnTo>
                  <a:pt x="775264" y="32737"/>
                </a:lnTo>
                <a:lnTo>
                  <a:pt x="395816" y="428553"/>
                </a:lnTo>
                <a:lnTo>
                  <a:pt x="494026" y="247013"/>
                </a:lnTo>
                <a:lnTo>
                  <a:pt x="263381" y="510394"/>
                </a:lnTo>
                <a:lnTo>
                  <a:pt x="296118" y="412184"/>
                </a:lnTo>
                <a:lnTo>
                  <a:pt x="0" y="665150"/>
                </a:lnTo>
                <a:cubicBezTo>
                  <a:pt x="25297" y="657709"/>
                  <a:pt x="50593" y="654733"/>
                  <a:pt x="77378" y="654733"/>
                </a:cubicBezTo>
                <a:cubicBezTo>
                  <a:pt x="233621" y="654733"/>
                  <a:pt x="360103" y="781216"/>
                  <a:pt x="360103" y="937459"/>
                </a:cubicBezTo>
                <a:cubicBezTo>
                  <a:pt x="360103" y="974660"/>
                  <a:pt x="352663" y="1008885"/>
                  <a:pt x="340759" y="1041621"/>
                </a:cubicBezTo>
                <a:lnTo>
                  <a:pt x="642829" y="708302"/>
                </a:lnTo>
                <a:lnTo>
                  <a:pt x="560987" y="724671"/>
                </a:lnTo>
                <a:lnTo>
                  <a:pt x="791632" y="526763"/>
                </a:lnTo>
                <a:lnTo>
                  <a:pt x="592236" y="610092"/>
                </a:lnTo>
                <a:lnTo>
                  <a:pt x="889842" y="312486"/>
                </a:lnTo>
                <a:lnTo>
                  <a:pt x="675566" y="444921"/>
                </a:lnTo>
                <a:lnTo>
                  <a:pt x="955315" y="148803"/>
                </a:lnTo>
                <a:lnTo>
                  <a:pt x="773776" y="263381"/>
                </a:lnTo>
                <a:close/>
              </a:path>
            </a:pathLst>
          </a:custGeom>
          <a:solidFill>
            <a:srgbClr val="FFAE3C"/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252E974-2665-F9DF-3A3D-1A3FAB10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3149"/>
            <a:ext cx="9144000" cy="192509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US" sz="6700" b="1" dirty="0" err="1">
                <a:ln w="12700">
                  <a:solidFill>
                    <a:srgbClr val="CFDEFD"/>
                  </a:solidFill>
                </a:ln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</a:t>
            </a:r>
            <a:br>
              <a:rPr lang="en-US" sz="4400" b="1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Count-Min-Sketch-based Row Tracking</a:t>
            </a:r>
            <a:b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Mitigate </a:t>
            </a:r>
            <a:r>
              <a:rPr lang="en-US" sz="4400" dirty="0" err="1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sz="4400" dirty="0">
                <a:solidFill>
                  <a:srgbClr val="2963E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Low Cost</a:t>
            </a:r>
            <a:endParaRPr lang="tr-TR" sz="4400" dirty="0">
              <a:solidFill>
                <a:srgbClr val="2963E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D4471AA-C2CF-1AE1-474C-2CD44991E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83" y="3674107"/>
            <a:ext cx="8355434" cy="11891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tr-TR" b="1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F. Nisa Bostancı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E. Y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ü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ksel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A.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K.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Kanellopoulos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Y. C. Tu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ğ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 G.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Yağlıkçı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M.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Sadrosadati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O.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Mutlu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6F28D82-5CDD-60E9-C091-65679826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pic>
        <p:nvPicPr>
          <p:cNvPr id="13" name="Graphic 2">
            <a:extLst>
              <a:ext uri="{FF2B5EF4-FFF2-40B4-BE49-F238E27FC236}">
                <a16:creationId xmlns:a16="http://schemas.microsoft.com/office/drawing/2014/main" id="{43371375-AFD5-99F0-C7D3-A092A76CD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716" y="6162073"/>
            <a:ext cx="2251491" cy="433144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3D6ECA2E-4AC4-6357-678C-780802949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848868" y="6170229"/>
            <a:ext cx="2665416" cy="458568"/>
          </a:xfrm>
          <a:prstGeom prst="rect">
            <a:avLst/>
          </a:prstGeom>
        </p:spPr>
      </p:pic>
      <p:sp>
        <p:nvSpPr>
          <p:cNvPr id="7" name="Alt Başlık 2">
            <a:extLst>
              <a:ext uri="{FF2B5EF4-FFF2-40B4-BE49-F238E27FC236}">
                <a16:creationId xmlns:a16="http://schemas.microsoft.com/office/drawing/2014/main" id="{8C655A92-0DE8-E139-F33A-D8B13E807CC9}"/>
              </a:ext>
            </a:extLst>
          </p:cNvPr>
          <p:cNvSpPr txBox="1">
            <a:spLocks/>
          </p:cNvSpPr>
          <p:nvPr/>
        </p:nvSpPr>
        <p:spPr>
          <a:xfrm>
            <a:off x="394283" y="5375866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Resim 17" descr="grafik, tasarım, yaratıcılık içeren bir resim&#10;&#10;Açıklama otomatik olarak oluşturuldu">
            <a:extLst>
              <a:ext uri="{FF2B5EF4-FFF2-40B4-BE49-F238E27FC236}">
                <a16:creationId xmlns:a16="http://schemas.microsoft.com/office/drawing/2014/main" id="{356365DB-C164-2B32-C559-DCA4EF7C1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52" y="173434"/>
            <a:ext cx="687166" cy="556862"/>
          </a:xfrm>
          <a:prstGeom prst="rect">
            <a:avLst/>
          </a:prstGeom>
        </p:spPr>
      </p:pic>
      <p:pic>
        <p:nvPicPr>
          <p:cNvPr id="20" name="Resim 19" descr="daire, grafik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B1A493E4-7B09-883E-1B20-4DF809634D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33" y="305900"/>
            <a:ext cx="801760" cy="422424"/>
          </a:xfrm>
          <a:prstGeom prst="rect">
            <a:avLst/>
          </a:prstGeom>
        </p:spPr>
      </p:pic>
      <p:pic>
        <p:nvPicPr>
          <p:cNvPr id="22" name="Resim 21" descr="logo, grafik, kırpıntı çizim, simge, sembol içeren bir resim&#10;&#10;Açıklama otomatik olarak oluşturuldu">
            <a:extLst>
              <a:ext uri="{FF2B5EF4-FFF2-40B4-BE49-F238E27FC236}">
                <a16:creationId xmlns:a16="http://schemas.microsoft.com/office/drawing/2014/main" id="{BA06FCA0-B34E-2932-9B0E-22F683F5C9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841" y="126474"/>
            <a:ext cx="501752" cy="604520"/>
          </a:xfrm>
          <a:prstGeom prst="rect">
            <a:avLst/>
          </a:prstGeom>
        </p:spPr>
      </p:pic>
      <p:sp>
        <p:nvSpPr>
          <p:cNvPr id="17" name="Serbest Form: Şekil 16">
            <a:extLst>
              <a:ext uri="{FF2B5EF4-FFF2-40B4-BE49-F238E27FC236}">
                <a16:creationId xmlns:a16="http://schemas.microsoft.com/office/drawing/2014/main" id="{A486688C-8AC0-985E-7D40-E029980EF1F5}"/>
              </a:ext>
            </a:extLst>
          </p:cNvPr>
          <p:cNvSpPr/>
          <p:nvPr/>
        </p:nvSpPr>
        <p:spPr>
          <a:xfrm>
            <a:off x="3805561" y="1280831"/>
            <a:ext cx="446409" cy="446409"/>
          </a:xfrm>
          <a:custGeom>
            <a:avLst/>
            <a:gdLst>
              <a:gd name="connsiteX0" fmla="*/ 446409 w 446409"/>
              <a:gd name="connsiteY0" fmla="*/ 223205 h 446409"/>
              <a:gd name="connsiteX1" fmla="*/ 223205 w 446409"/>
              <a:gd name="connsiteY1" fmla="*/ 446409 h 446409"/>
              <a:gd name="connsiteX2" fmla="*/ 0 w 446409"/>
              <a:gd name="connsiteY2" fmla="*/ 223205 h 446409"/>
              <a:gd name="connsiteX3" fmla="*/ 223205 w 446409"/>
              <a:gd name="connsiteY3" fmla="*/ 0 h 446409"/>
              <a:gd name="connsiteX4" fmla="*/ 446409 w 446409"/>
              <a:gd name="connsiteY4" fmla="*/ 223205 h 44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9" h="446409">
                <a:moveTo>
                  <a:pt x="446409" y="223205"/>
                </a:moveTo>
                <a:cubicBezTo>
                  <a:pt x="446409" y="346477"/>
                  <a:pt x="346477" y="446409"/>
                  <a:pt x="223205" y="446409"/>
                </a:cubicBezTo>
                <a:cubicBezTo>
                  <a:pt x="99932" y="446409"/>
                  <a:pt x="0" y="346477"/>
                  <a:pt x="0" y="223205"/>
                </a:cubicBezTo>
                <a:cubicBezTo>
                  <a:pt x="0" y="99932"/>
                  <a:pt x="99932" y="0"/>
                  <a:pt x="223205" y="0"/>
                </a:cubicBezTo>
                <a:cubicBezTo>
                  <a:pt x="346477" y="0"/>
                  <a:pt x="446409" y="99932"/>
                  <a:pt x="446409" y="223205"/>
                </a:cubicBezTo>
                <a:close/>
              </a:path>
            </a:pathLst>
          </a:custGeom>
          <a:solidFill>
            <a:srgbClr val="FF0000"/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  <p:sp>
        <p:nvSpPr>
          <p:cNvPr id="21" name="Serbest Form: Şekil 20">
            <a:extLst>
              <a:ext uri="{FF2B5EF4-FFF2-40B4-BE49-F238E27FC236}">
                <a16:creationId xmlns:a16="http://schemas.microsoft.com/office/drawing/2014/main" id="{FAA2DF59-8D92-8DAD-DFE9-1C6D16FE9564}"/>
              </a:ext>
            </a:extLst>
          </p:cNvPr>
          <p:cNvSpPr/>
          <p:nvPr/>
        </p:nvSpPr>
        <p:spPr>
          <a:xfrm>
            <a:off x="4427074" y="682568"/>
            <a:ext cx="67385" cy="102901"/>
          </a:xfrm>
          <a:custGeom>
            <a:avLst/>
            <a:gdLst>
              <a:gd name="connsiteX0" fmla="*/ 10841 w 67385"/>
              <a:gd name="connsiteY0" fmla="*/ 99698 h 102901"/>
              <a:gd name="connsiteX1" fmla="*/ 46553 w 67385"/>
              <a:gd name="connsiteY1" fmla="*/ 86306 h 102901"/>
              <a:gd name="connsiteX2" fmla="*/ 67386 w 67385"/>
              <a:gd name="connsiteY2" fmla="*/ 0 h 102901"/>
              <a:gd name="connsiteX3" fmla="*/ 3401 w 67385"/>
              <a:gd name="connsiteY3" fmla="*/ 61009 h 102901"/>
              <a:gd name="connsiteX4" fmla="*/ 10841 w 67385"/>
              <a:gd name="connsiteY4" fmla="*/ 99698 h 1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85" h="102901">
                <a:moveTo>
                  <a:pt x="10841" y="99698"/>
                </a:moveTo>
                <a:cubicBezTo>
                  <a:pt x="22745" y="107138"/>
                  <a:pt x="39113" y="101186"/>
                  <a:pt x="46553" y="86306"/>
                </a:cubicBezTo>
                <a:cubicBezTo>
                  <a:pt x="56970" y="68449"/>
                  <a:pt x="55482" y="71425"/>
                  <a:pt x="67386" y="0"/>
                </a:cubicBezTo>
                <a:cubicBezTo>
                  <a:pt x="67386" y="0"/>
                  <a:pt x="12329" y="46129"/>
                  <a:pt x="3401" y="61009"/>
                </a:cubicBezTo>
                <a:cubicBezTo>
                  <a:pt x="-2552" y="75890"/>
                  <a:pt x="-1064" y="92258"/>
                  <a:pt x="10841" y="99698"/>
                </a:cubicBezTo>
                <a:close/>
              </a:path>
            </a:pathLst>
          </a:custGeom>
          <a:solidFill>
            <a:srgbClr val="FFAE3C">
              <a:alpha val="71000"/>
            </a:srgbClr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58247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5|10.8|7.8|8.5|6|11.7|7|14.2|11.7|8.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71448</TotalTime>
  <Words>11565</Words>
  <Application>Microsoft Macintosh PowerPoint</Application>
  <PresentationFormat>On-screen Show (4:3)</PresentationFormat>
  <Paragraphs>2172</Paragraphs>
  <Slides>167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81" baseType="lpstr">
      <vt:lpstr>ＭＳ Ｐゴシック</vt:lpstr>
      <vt:lpstr>Arial</vt:lpstr>
      <vt:lpstr>Calibri</vt:lpstr>
      <vt:lpstr>Calibri Light</vt:lpstr>
      <vt:lpstr>Cambria</vt:lpstr>
      <vt:lpstr>Cambria Math</vt:lpstr>
      <vt:lpstr>Garamond</vt:lpstr>
      <vt:lpstr>Gill Sans MT</vt:lpstr>
      <vt:lpstr>Tahoma</vt:lpstr>
      <vt:lpstr>Times</vt:lpstr>
      <vt:lpstr>Times New Roman</vt:lpstr>
      <vt:lpstr>Verdana</vt:lpstr>
      <vt:lpstr>Wingdings</vt:lpstr>
      <vt:lpstr>Office Theme</vt:lpstr>
      <vt:lpstr>Scalable and Low Overhead DRAM Read Disturbance Mitigation</vt:lpstr>
      <vt:lpstr>Brief Self Introduction</vt:lpstr>
      <vt:lpstr>Papers in This Talk </vt:lpstr>
      <vt:lpstr>Memory &amp; Generative AI (I)</vt:lpstr>
      <vt:lpstr>Memory &amp; Generative AI (II)</vt:lpstr>
      <vt:lpstr>Memory Isolation</vt:lpstr>
      <vt:lpstr>Read Disturbance in Modern Memory Chips</vt:lpstr>
      <vt:lpstr>High-Level DRAM Organization</vt:lpstr>
      <vt:lpstr>DRAM Chip Internals</vt:lpstr>
      <vt:lpstr>RowHammer: An Example of DRAM Read Disturbance</vt:lpstr>
      <vt:lpstr>One Can Take Over an Otherwise-Secure System</vt:lpstr>
      <vt:lpstr>More Security Implications (I)</vt:lpstr>
      <vt:lpstr>More Security Implications (II)</vt:lpstr>
      <vt:lpstr>More Security Implications (III)</vt:lpstr>
      <vt:lpstr>More Security Implications (IV)</vt:lpstr>
      <vt:lpstr>More Security Implications (V)</vt:lpstr>
      <vt:lpstr>More Security Implications (VI)</vt:lpstr>
      <vt:lpstr>More Security Implications (VII)</vt:lpstr>
      <vt:lpstr>More Security Implications (VIII)</vt:lpstr>
      <vt:lpstr>More Security Implications (IX)</vt:lpstr>
      <vt:lpstr>More Security Implications (X)</vt:lpstr>
      <vt:lpstr>More Security Implications (XI)</vt:lpstr>
      <vt:lpstr>More Security Implications (XII)</vt:lpstr>
      <vt:lpstr>A RowHammer Survey:</vt:lpstr>
      <vt:lpstr>Breaking Samsung’s Best Practice</vt:lpstr>
      <vt:lpstr>RowHammer in DDR5</vt:lpstr>
      <vt:lpstr>DRAM Read Disturbance: A Critical Challenge</vt:lpstr>
      <vt:lpstr>Existing RowHammer Mitigations (I)</vt:lpstr>
      <vt:lpstr>Existing RowHammer Mitigations (II)</vt:lpstr>
      <vt:lpstr>Existing RowHammer Mitigations (III) Overview of Preventive Refresh-Based Mitigation Techniques</vt:lpstr>
      <vt:lpstr>Existing RowHammer Mitigations (IV) Overhead Trade-Off of State-of-the-Art Mitigation Techniques</vt:lpstr>
      <vt:lpstr>Existing RowHammer Mitigations (IV) Overhead Trade-Off of State-of-the-Art Mitigation Techniques</vt:lpstr>
      <vt:lpstr>Our Goal</vt:lpstr>
      <vt:lpstr>ABACuS: All-Bank Activation Counters </vt:lpstr>
      <vt:lpstr>ABACuS All-Bank Activation Counters for Scalable  and Low Overhead RowHammer Mitigation</vt:lpstr>
      <vt:lpstr>Key Observation</vt:lpstr>
      <vt:lpstr>Explanation for the Key Observation</vt:lpstr>
      <vt:lpstr>Motivational Analysis</vt:lpstr>
      <vt:lpstr>Problem</vt:lpstr>
      <vt:lpstr>Key Idea</vt:lpstr>
      <vt:lpstr>ABACuS: High-level Overview</vt:lpstr>
      <vt:lpstr>ABACuS’s Integration with Misra-Gries Algorithm (I)</vt:lpstr>
      <vt:lpstr>ABACuS’s Integration with Misra-Gries Algorithm (II)</vt:lpstr>
      <vt:lpstr>Evaluation</vt:lpstr>
      <vt:lpstr>Performance Comparison</vt:lpstr>
      <vt:lpstr>More in the Paper</vt:lpstr>
      <vt:lpstr>ABACuS Summary</vt:lpstr>
      <vt:lpstr>Extended Version on arXiv</vt:lpstr>
      <vt:lpstr>ABACuS is Open Source</vt:lpstr>
      <vt:lpstr>CoMeT: Count-Min-Sketch-based Row Tracking</vt:lpstr>
      <vt:lpstr>CoMeT Count-Min-Sketch-based Row Tracking to Mitigate RowHammer at Low Cost</vt:lpstr>
      <vt:lpstr>Key Observation</vt:lpstr>
      <vt:lpstr>Key Idea</vt:lpstr>
      <vt:lpstr>CoMeT Overview</vt:lpstr>
      <vt:lpstr>More Operational Details for CoMeT</vt:lpstr>
      <vt:lpstr>Hardware Complexity</vt:lpstr>
      <vt:lpstr>Evaluation Methodology</vt:lpstr>
      <vt:lpstr>Performance and DRAM Energy</vt:lpstr>
      <vt:lpstr>Performance Comparison: Single-Core Applications</vt:lpstr>
      <vt:lpstr>Performance Comparison: 8-Core Workloads</vt:lpstr>
      <vt:lpstr>DRAM Energy Comparison: Single-Core Applications</vt:lpstr>
      <vt:lpstr>DRAM Energy Comparison: 8-Core Workloads</vt:lpstr>
      <vt:lpstr>More in the Paper</vt:lpstr>
      <vt:lpstr>More in the Paper</vt:lpstr>
      <vt:lpstr>Conclusion</vt:lpstr>
      <vt:lpstr>CoMeT is Open Source and Artifact Evaluated</vt:lpstr>
      <vt:lpstr>Scalable and Low Overhead DRAM Read Disturbance Mitigation</vt:lpstr>
      <vt:lpstr>Scalable and Low Overhead DRAM Read Disturbance Mitigation</vt:lpstr>
      <vt:lpstr>ABACuS All-Bank Activation Counters for Scalable  and Low Overhead RowHammer Mitigation</vt:lpstr>
      <vt:lpstr>ABACuS Summary</vt:lpstr>
      <vt:lpstr>Outline</vt:lpstr>
      <vt:lpstr>Outline</vt:lpstr>
      <vt:lpstr>DRAM Read Disturbance (I)</vt:lpstr>
      <vt:lpstr>DRAM Read Disturbance (II)</vt:lpstr>
      <vt:lpstr>Read Disturbance Worsens</vt:lpstr>
      <vt:lpstr>Read Disturbance Mitigation Approaches</vt:lpstr>
      <vt:lpstr>Preventive Refresh</vt:lpstr>
      <vt:lpstr>Preventive-Refresh-Based Mitigations</vt:lpstr>
      <vt:lpstr>Problem &amp; Goal</vt:lpstr>
      <vt:lpstr>Outline</vt:lpstr>
      <vt:lpstr>Key Observation</vt:lpstr>
      <vt:lpstr>Explanation for the Key Observation</vt:lpstr>
      <vt:lpstr>Sibling Row Activation Count</vt:lpstr>
      <vt:lpstr>Key Idea</vt:lpstr>
      <vt:lpstr>ABACuS: Overview</vt:lpstr>
      <vt:lpstr>Key Components</vt:lpstr>
      <vt:lpstr>Operation</vt:lpstr>
      <vt:lpstr>Outline</vt:lpstr>
      <vt:lpstr>Evaluation Methodology</vt:lpstr>
      <vt:lpstr>Single-Core Performance and Energy</vt:lpstr>
      <vt:lpstr>Multi-Core Performance</vt:lpstr>
      <vt:lpstr>Storage and Area Overhead</vt:lpstr>
      <vt:lpstr>More in the Paper</vt:lpstr>
      <vt:lpstr>Outline</vt:lpstr>
      <vt:lpstr>ABACuS Summary</vt:lpstr>
      <vt:lpstr>Extended Version on arXiv</vt:lpstr>
      <vt:lpstr>ABACuS is Open Source</vt:lpstr>
      <vt:lpstr>ABACuS All-Bank Activation Counters for Scalable  and Low Overhead RowHammer Mitigation</vt:lpstr>
      <vt:lpstr>CoMeT Count-Min-Sketch-based Row Tracking to Mitigate RowHammer at Low Cost</vt:lpstr>
      <vt:lpstr>Executive Summary</vt:lpstr>
      <vt:lpstr>Outline</vt:lpstr>
      <vt:lpstr>Read Disturbance Vulnerabilities (I)  </vt:lpstr>
      <vt:lpstr>Read Disturbance Vulnerabilities (I)  </vt:lpstr>
      <vt:lpstr>Read Disturbance Vulnerabilities (II)</vt:lpstr>
      <vt:lpstr>Existing RowHammer Mitigations (I): Preventive Refresh</vt:lpstr>
      <vt:lpstr>Existing RowHammer Mitigations (II): DRAM Row Activation Tracking</vt:lpstr>
      <vt:lpstr>Existing RowHammer Mitigations (III): Overview of Preventive Refresh-Based Mitigation Techniques</vt:lpstr>
      <vt:lpstr>Existing RowHammer Mitigations (IV): Overhead Trade-Off of State-of-the-Art Mitigation Techniques</vt:lpstr>
      <vt:lpstr>Existing RowHammer Mitigations (IV): Overhead Trade-Off of State-of-the-Art Mitigation Techniques</vt:lpstr>
      <vt:lpstr>Outline</vt:lpstr>
      <vt:lpstr>Our Goal</vt:lpstr>
      <vt:lpstr>Key Observation</vt:lpstr>
      <vt:lpstr>Key Idea</vt:lpstr>
      <vt:lpstr>Outline</vt:lpstr>
      <vt:lpstr>CoMeT Overview</vt:lpstr>
      <vt:lpstr>Operation of CoMeT</vt:lpstr>
      <vt:lpstr>Counter Table (CT): Count-Min-Sketch-based Row Tracking</vt:lpstr>
      <vt:lpstr>Counter Table (CT): Count-Min-Sketch-based Row Tracking</vt:lpstr>
      <vt:lpstr>Counter Table (CT): Identifying Aggressor Rows</vt:lpstr>
      <vt:lpstr>Counter Table (CT): Counter Saturation</vt:lpstr>
      <vt:lpstr>Recent Aggressor Table</vt:lpstr>
      <vt:lpstr>Operation of CoMeT</vt:lpstr>
      <vt:lpstr>More Operational Details for CoMeT</vt:lpstr>
      <vt:lpstr>More Operational Details for CoMeT</vt:lpstr>
      <vt:lpstr>Outline</vt:lpstr>
      <vt:lpstr>Evaluation Methodology</vt:lpstr>
      <vt:lpstr>Hardware Implementation</vt:lpstr>
      <vt:lpstr>Performance and DRAM Energy</vt:lpstr>
      <vt:lpstr>Performance Comparison: Single-Core Applications</vt:lpstr>
      <vt:lpstr>Performance Comparison: 8-Core Workloads</vt:lpstr>
      <vt:lpstr>DRAM Energy Comparison: Single-Core Applications</vt:lpstr>
      <vt:lpstr>DRAM Energy Comparison: 8-Core Workloads</vt:lpstr>
      <vt:lpstr>More in the Paper</vt:lpstr>
      <vt:lpstr>More in the Paper</vt:lpstr>
      <vt:lpstr>CoMeT is Open Source and Artifact Evaluated</vt:lpstr>
      <vt:lpstr>Outline</vt:lpstr>
      <vt:lpstr>Conclusion</vt:lpstr>
      <vt:lpstr>CoMeT Count-Min-Sketch-based Row Tracking to Mitigate RowHammer at Low Cost</vt:lpstr>
      <vt:lpstr>CoMeT Count-Min-Sketch-based Row Tracking to Mitigate RowHammer at Low Cost</vt:lpstr>
      <vt:lpstr>DRAM Organization</vt:lpstr>
      <vt:lpstr>Read Disturbance Vulnerabilities</vt:lpstr>
      <vt:lpstr>Existing RowHammer Mitigations (II): Performance Optimized Mitigations</vt:lpstr>
      <vt:lpstr>Existing RowHammer Mitigations (III): Area Optimized Mitigations: Hydra</vt:lpstr>
      <vt:lpstr>Limitations of Existing Mitigations</vt:lpstr>
      <vt:lpstr>Operation of CoMeT</vt:lpstr>
      <vt:lpstr>CoMeT Overview </vt:lpstr>
      <vt:lpstr>Configuring CoMeT – Sensitivity Analysis: Counter Table and Recent Aggressor Table</vt:lpstr>
      <vt:lpstr>Configuring CoMeT – Sensitivity Analysis: Counter Table and Recent Aggressor Table</vt:lpstr>
      <vt:lpstr>Configuring CoMeT – Sensitivity Analysis: Counter Reset Period and NPR</vt:lpstr>
      <vt:lpstr>The effect of EPRT and RAT Miss History Length  on Performance and DRAM energy consumption</vt:lpstr>
      <vt:lpstr>Hardware Implementation</vt:lpstr>
      <vt:lpstr>Hardware Implementation</vt:lpstr>
      <vt:lpstr>Hardware Implementation</vt:lpstr>
      <vt:lpstr>Single-Core Performance Workload Breakdown (Medium and High Intensity)</vt:lpstr>
      <vt:lpstr>Single-Core DRAM Energy Workload Breakdown (Medium and High Intensity)</vt:lpstr>
      <vt:lpstr>Adversarial Access Patterns</vt:lpstr>
      <vt:lpstr>Comparison Against BlockHammer (I) Tracker Comparison</vt:lpstr>
      <vt:lpstr>Comparison Against BlockHammer (II) Single-Core Performance Comparison</vt:lpstr>
      <vt:lpstr>Performance Comparison: 8-Core Workloads</vt:lpstr>
      <vt:lpstr>Performance Comparison: 8-Core Workloads</vt:lpstr>
      <vt:lpstr>Single-Core Comparison – Radar Chart</vt:lpstr>
      <vt:lpstr>Multi-Core Comparison – Radar Chart</vt:lpstr>
      <vt:lpstr>Evaluated Workloads and Their Characteristics</vt:lpstr>
      <vt:lpstr>CoMeT's Performance  at High RowHammer Thresholds</vt:lpstr>
      <vt:lpstr>Summary of the Results</vt:lpstr>
      <vt:lpstr>Storage Overhead of Graphene</vt:lpstr>
      <vt:lpstr>Performance Overhead of Hydra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206</cp:revision>
  <dcterms:created xsi:type="dcterms:W3CDTF">2023-10-17T14:07:22Z</dcterms:created>
  <dcterms:modified xsi:type="dcterms:W3CDTF">2024-08-06T15:22:39Z</dcterms:modified>
</cp:coreProperties>
</file>